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4.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7"/>
  </p:notesMasterIdLst>
  <p:sldIdLst>
    <p:sldId id="256" r:id="rId5"/>
    <p:sldId id="260" r:id="rId6"/>
    <p:sldId id="258" r:id="rId7"/>
    <p:sldId id="259" r:id="rId8"/>
    <p:sldId id="257" r:id="rId9"/>
    <p:sldId id="267" r:id="rId10"/>
    <p:sldId id="261" r:id="rId11"/>
    <p:sldId id="262" r:id="rId12"/>
    <p:sldId id="282" r:id="rId13"/>
    <p:sldId id="294" r:id="rId14"/>
    <p:sldId id="263" r:id="rId15"/>
    <p:sldId id="297" r:id="rId16"/>
    <p:sldId id="298" r:id="rId17"/>
    <p:sldId id="265" r:id="rId18"/>
    <p:sldId id="276" r:id="rId19"/>
    <p:sldId id="266" r:id="rId20"/>
    <p:sldId id="273" r:id="rId21"/>
    <p:sldId id="268" r:id="rId22"/>
    <p:sldId id="292" r:id="rId23"/>
    <p:sldId id="269" r:id="rId24"/>
    <p:sldId id="271" r:id="rId25"/>
    <p:sldId id="272" r:id="rId26"/>
    <p:sldId id="275" r:id="rId27"/>
    <p:sldId id="270" r:id="rId28"/>
    <p:sldId id="274" r:id="rId29"/>
    <p:sldId id="296" r:id="rId30"/>
    <p:sldId id="295" r:id="rId31"/>
    <p:sldId id="278" r:id="rId32"/>
    <p:sldId id="277" r:id="rId33"/>
    <p:sldId id="279" r:id="rId34"/>
    <p:sldId id="280" r:id="rId35"/>
    <p:sldId id="299" r:id="rId36"/>
    <p:sldId id="283" r:id="rId37"/>
    <p:sldId id="284" r:id="rId38"/>
    <p:sldId id="281" r:id="rId39"/>
    <p:sldId id="290" r:id="rId40"/>
    <p:sldId id="291" r:id="rId41"/>
    <p:sldId id="286" r:id="rId42"/>
    <p:sldId id="293" r:id="rId43"/>
    <p:sldId id="287" r:id="rId44"/>
    <p:sldId id="289" r:id="rId45"/>
    <p:sldId id="288"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3" autoAdjust="0"/>
    <p:restoredTop sz="92137" autoAdjust="0"/>
  </p:normalViewPr>
  <p:slideViewPr>
    <p:cSldViewPr snapToGrid="0" snapToObjects="1">
      <p:cViewPr>
        <p:scale>
          <a:sx n="116" d="100"/>
          <a:sy n="116" d="100"/>
        </p:scale>
        <p:origin x="-576" y="-272"/>
      </p:cViewPr>
      <p:guideLst>
        <p:guide orient="horz" pos="1620"/>
        <p:guide pos="2880"/>
      </p:guideLst>
    </p:cSldViewPr>
  </p:slideViewPr>
  <p:notesTextViewPr>
    <p:cViewPr>
      <p:scale>
        <a:sx n="100" d="100"/>
        <a:sy n="100" d="100"/>
      </p:scale>
      <p:origin x="0" y="384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2.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7EE90-7DF1-3040-AD5A-8D899CF61665}" type="datetimeFigureOut">
              <a:rPr lang="en-US" smtClean="0"/>
              <a:t>11/22/18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C27A1-2E21-334E-9ECD-2BFC61F0CBD7}" type="slidenum">
              <a:rPr lang="en-US" smtClean="0"/>
              <a:t>‹#›</a:t>
            </a:fld>
            <a:endParaRPr lang="en-US"/>
          </a:p>
        </p:txBody>
      </p:sp>
    </p:spTree>
    <p:extLst>
      <p:ext uri="{BB962C8B-B14F-4D97-AF65-F5344CB8AC3E}">
        <p14:creationId xmlns:p14="http://schemas.microsoft.com/office/powerpoint/2010/main" val="2231763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 </a:t>
            </a:r>
          </a:p>
          <a:p>
            <a:pPr marL="171450" indent="-171450">
              <a:buFontTx/>
              <a:buChar char="-"/>
            </a:pPr>
            <a:r>
              <a:rPr lang="en-US" dirty="0" smtClean="0"/>
              <a:t>Problem </a:t>
            </a:r>
          </a:p>
          <a:p>
            <a:pPr marL="171450" indent="-171450">
              <a:buFontTx/>
              <a:buChar char="-"/>
            </a:pPr>
            <a:r>
              <a:rPr lang="en-US" dirty="0" smtClean="0"/>
              <a:t>Solutions</a:t>
            </a:r>
            <a:r>
              <a:rPr lang="en-US" baseline="0" dirty="0" smtClean="0"/>
              <a:t> </a:t>
            </a:r>
          </a:p>
          <a:p>
            <a:pPr marL="171450" indent="-171450">
              <a:buFontTx/>
              <a:buChar char="-"/>
            </a:pPr>
            <a:r>
              <a:rPr lang="en-US" baseline="0" dirty="0" smtClean="0"/>
              <a:t>Real world data </a:t>
            </a:r>
          </a:p>
          <a:p>
            <a:pPr marL="171450" indent="-171450">
              <a:buFontTx/>
              <a:buChar char="-"/>
            </a:pPr>
            <a:r>
              <a:rPr lang="en-US" baseline="0" dirty="0" smtClean="0"/>
              <a:t>!c</a:t>
            </a:r>
          </a:p>
          <a:p>
            <a:pPr marL="171450" indent="-171450">
              <a:buFontTx/>
              <a:buChar char="-"/>
            </a:pPr>
            <a:r>
              <a:rPr lang="en-US" baseline="0" dirty="0" smtClean="0"/>
              <a:t>Related issues </a:t>
            </a:r>
          </a:p>
          <a:p>
            <a:pPr marL="171450" indent="-171450">
              <a:buFontTx/>
              <a:buChar char="-"/>
            </a:pPr>
            <a:r>
              <a:rPr lang="en-US" baseline="0" dirty="0" smtClean="0"/>
              <a:t>Unexpected </a:t>
            </a:r>
          </a:p>
          <a:p>
            <a:pPr marL="171450" indent="-171450">
              <a:buFontTx/>
              <a:buChar char="-"/>
            </a:pPr>
            <a:r>
              <a:rPr lang="en-US" baseline="0" dirty="0" smtClean="0"/>
              <a:t>Conclusion</a:t>
            </a:r>
          </a:p>
          <a:p>
            <a:pPr marL="171450" indent="-171450">
              <a:buFontTx/>
              <a:buChar char="-"/>
            </a:pPr>
            <a:r>
              <a:rPr lang="en-US" baseline="0" dirty="0" smtClean="0"/>
              <a:t>Call to action </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4</a:t>
            </a:fld>
            <a:endParaRPr lang="en-US"/>
          </a:p>
        </p:txBody>
      </p:sp>
    </p:spTree>
    <p:extLst>
      <p:ext uri="{BB962C8B-B14F-4D97-AF65-F5344CB8AC3E}">
        <p14:creationId xmlns:p14="http://schemas.microsoft.com/office/powerpoint/2010/main" val="3417783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Memory barrier:</a:t>
            </a:r>
            <a:r>
              <a:rPr lang="en-US" baseline="0" dirty="0" smtClean="0"/>
              <a:t> </a:t>
            </a:r>
          </a:p>
          <a:p>
            <a:endParaRPr lang="en-US" baseline="0" dirty="0" smtClean="0"/>
          </a:p>
          <a:p>
            <a:r>
              <a:rPr lang="en-US" baseline="0" dirty="0" smtClean="0"/>
              <a:t>Pseudo code: </a:t>
            </a:r>
          </a:p>
          <a:p>
            <a:r>
              <a:rPr lang="en-US" baseline="0" dirty="0" smtClean="0"/>
              <a:t>a = &lt;value&gt;;</a:t>
            </a:r>
          </a:p>
          <a:p>
            <a:r>
              <a:rPr lang="en-US" baseline="0" dirty="0" smtClean="0"/>
              <a:t>b = &lt;value&gt;;</a:t>
            </a:r>
          </a:p>
          <a:p>
            <a:endParaRPr lang="en-US" baseline="0" dirty="0" smtClean="0"/>
          </a:p>
          <a:p>
            <a:r>
              <a:rPr lang="en-US" baseline="0" dirty="0" smtClean="0"/>
              <a:t>a and b seemingly have no relation.  Nothing happens between the two </a:t>
            </a:r>
          </a:p>
          <a:p>
            <a:r>
              <a:rPr lang="en-US" baseline="0" dirty="0" smtClean="0"/>
              <a:t>This means the compiler and the hardware are free to reorder those operation </a:t>
            </a:r>
          </a:p>
          <a:p>
            <a:endParaRPr lang="en-US" baseline="0" dirty="0" smtClean="0"/>
          </a:p>
          <a:p>
            <a:r>
              <a:rPr lang="en-US" baseline="0" dirty="0" smtClean="0"/>
              <a:t>Now assume the following code in another thread:</a:t>
            </a:r>
          </a:p>
          <a:p>
            <a:endParaRPr lang="en-US" baseline="0" dirty="0" smtClean="0"/>
          </a:p>
          <a:p>
            <a:r>
              <a:rPr lang="en-US" baseline="0" dirty="0" smtClean="0"/>
              <a:t>while(!b);</a:t>
            </a:r>
          </a:p>
          <a:p>
            <a:r>
              <a:rPr lang="en-US" baseline="0" dirty="0" smtClean="0"/>
              <a:t>use(a);</a:t>
            </a:r>
            <a:endParaRPr lang="en-US" dirty="0" smtClean="0"/>
          </a:p>
          <a:p>
            <a:endParaRPr lang="en-US" dirty="0" smtClean="0"/>
          </a:p>
          <a:p>
            <a:r>
              <a:rPr lang="en-US" dirty="0" smtClean="0"/>
              <a:t>Now you’ve defined a relationship</a:t>
            </a:r>
            <a:r>
              <a:rPr lang="en-US" baseline="0" dirty="0" smtClean="0"/>
              <a:t> between a and b (in the assumption that b will only ever be set _AFTER_ a is already set). </a:t>
            </a:r>
          </a:p>
          <a:p>
            <a:r>
              <a:rPr lang="en-US" baseline="0" dirty="0" smtClean="0"/>
              <a:t>But the compiler nor the hardware are aware of this relationship. </a:t>
            </a:r>
          </a:p>
          <a:p>
            <a:r>
              <a:rPr lang="en-US" baseline="0" dirty="0" smtClean="0"/>
              <a:t>This leads to narrow race conditions. </a:t>
            </a:r>
          </a:p>
          <a:p>
            <a:endParaRPr lang="en-US" baseline="0" dirty="0" smtClean="0"/>
          </a:p>
          <a:p>
            <a:r>
              <a:rPr lang="en-US" baseline="0" dirty="0" smtClean="0"/>
              <a:t>To solve this there is a thing called memory barriers. Code changes to: </a:t>
            </a:r>
          </a:p>
          <a:p>
            <a:r>
              <a:rPr lang="en-US" baseline="0" dirty="0" smtClean="0"/>
              <a:t>a = &lt;value&gt;;</a:t>
            </a:r>
          </a:p>
          <a:p>
            <a:r>
              <a:rPr lang="en-US" baseline="0" dirty="0" err="1" smtClean="0"/>
              <a:t>Memorybarrier</a:t>
            </a:r>
            <a:r>
              <a:rPr lang="en-US" baseline="0" dirty="0" smtClean="0"/>
              <a:t>();</a:t>
            </a:r>
          </a:p>
          <a:p>
            <a:r>
              <a:rPr lang="en-US" baseline="0" dirty="0" smtClean="0"/>
              <a:t>b = &lt;value&gt;; </a:t>
            </a:r>
          </a:p>
          <a:p>
            <a:endParaRPr lang="en-US" baseline="0" dirty="0" smtClean="0"/>
          </a:p>
          <a:p>
            <a:r>
              <a:rPr lang="en-US" baseline="0" dirty="0" smtClean="0"/>
              <a:t>This code guarantees that the code above the barrier gets executed before the code below the barrier gets executed. </a:t>
            </a:r>
          </a:p>
          <a:p>
            <a:r>
              <a:rPr lang="en-US" baseline="0" dirty="0" smtClean="0"/>
              <a:t>You’re telling the compiler and HW not to re-order those operations.</a:t>
            </a:r>
          </a:p>
          <a:p>
            <a:r>
              <a:rPr lang="en-US" baseline="0" dirty="0" smtClean="0"/>
              <a:t> </a:t>
            </a:r>
            <a:endParaRPr lang="en-US" dirty="0" smtClean="0"/>
          </a:p>
          <a:p>
            <a:endParaRPr lang="en-US" dirty="0" smtClean="0"/>
          </a:p>
          <a:p>
            <a:r>
              <a:rPr lang="en-US" dirty="0" smtClean="0"/>
              <a:t>MSVC:</a:t>
            </a:r>
            <a:r>
              <a:rPr lang="en-US" baseline="0" dirty="0" smtClean="0"/>
              <a:t> _</a:t>
            </a:r>
            <a:r>
              <a:rPr lang="en-US" baseline="0" dirty="0" err="1" smtClean="0"/>
              <a:t>ReadBarrier</a:t>
            </a:r>
            <a:r>
              <a:rPr lang="en-US" baseline="0" dirty="0" smtClean="0"/>
              <a:t> / _</a:t>
            </a:r>
            <a:r>
              <a:rPr lang="en-US" baseline="0" dirty="0" err="1" smtClean="0"/>
              <a:t>WriteBarrier</a:t>
            </a:r>
            <a:r>
              <a:rPr lang="en-US" baseline="0" dirty="0" smtClean="0"/>
              <a:t> / _</a:t>
            </a:r>
            <a:r>
              <a:rPr lang="en-US" baseline="0" dirty="0" err="1" smtClean="0"/>
              <a:t>ReadWriteBarrier</a:t>
            </a:r>
            <a:endParaRPr lang="en-US" baseline="0" dirty="0" smtClean="0"/>
          </a:p>
          <a:p>
            <a:endParaRPr lang="en-US" baseline="0" dirty="0" smtClean="0"/>
          </a:p>
          <a:p>
            <a:r>
              <a:rPr lang="en-US" dirty="0" smtClean="0"/>
              <a:t>https://</a:t>
            </a:r>
            <a:r>
              <a:rPr lang="en-US" dirty="0" err="1" smtClean="0"/>
              <a:t>gist.github.com</a:t>
            </a:r>
            <a:r>
              <a:rPr lang="en-US" dirty="0" smtClean="0"/>
              <a:t>/</a:t>
            </a:r>
            <a:r>
              <a:rPr lang="en-US" dirty="0" err="1" smtClean="0"/>
              <a:t>leo-yuriev</a:t>
            </a:r>
            <a:r>
              <a:rPr lang="en-US" dirty="0" smtClean="0"/>
              <a:t>/ba186a6bf5cf3a27bae7</a:t>
            </a:r>
          </a:p>
          <a:p>
            <a:r>
              <a:rPr lang="en-US" dirty="0" smtClean="0"/>
              <a:t>Not portable, but most compilers have a way of doing memory barriers </a:t>
            </a:r>
          </a:p>
          <a:p>
            <a:endParaRPr lang="en-US" dirty="0" smtClean="0"/>
          </a:p>
          <a:p>
            <a:r>
              <a:rPr lang="en-US" dirty="0" smtClean="0"/>
              <a:t>C11 defines a way to do this: </a:t>
            </a:r>
          </a:p>
          <a:p>
            <a:r>
              <a:rPr lang="en-US" dirty="0" err="1" smtClean="0"/>
              <a:t>atomic_thread_fence</a:t>
            </a:r>
            <a:r>
              <a:rPr lang="en-US" dirty="0" smtClean="0"/>
              <a:t>(</a:t>
            </a:r>
            <a:r>
              <a:rPr lang="en-US" dirty="0" err="1" smtClean="0"/>
              <a:t>memory_order_acq_rel</a:t>
            </a:r>
            <a:r>
              <a:rPr lang="en-US" dirty="0" smtClean="0"/>
              <a:t>);</a:t>
            </a:r>
          </a:p>
          <a:p>
            <a:endParaRPr lang="en-US" dirty="0" smtClean="0"/>
          </a:p>
          <a:p>
            <a:r>
              <a:rPr lang="en-US" smtClean="0"/>
              <a:t>Explanation </a:t>
            </a:r>
            <a:r>
              <a:rPr lang="en-US" dirty="0" smtClean="0"/>
              <a:t>in slide is more simplistic</a:t>
            </a:r>
            <a:r>
              <a:rPr lang="en-US" baseline="0" dirty="0" smtClean="0"/>
              <a:t> than reality. I make no distinction between compiler and </a:t>
            </a:r>
            <a:r>
              <a:rPr lang="en-US" baseline="0" dirty="0" err="1" smtClean="0"/>
              <a:t>hw</a:t>
            </a:r>
            <a:r>
              <a:rPr lang="en-US" baseline="0" dirty="0" smtClean="0"/>
              <a:t> BARRIER. </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24</a:t>
            </a:fld>
            <a:endParaRPr lang="en-US"/>
          </a:p>
        </p:txBody>
      </p:sp>
    </p:spTree>
    <p:extLst>
      <p:ext uri="{BB962C8B-B14F-4D97-AF65-F5344CB8AC3E}">
        <p14:creationId xmlns:p14="http://schemas.microsoft.com/office/powerpoint/2010/main" val="2329868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
            </a:r>
            <a:r>
              <a:rPr lang="en-US" dirty="0" err="1" smtClean="0"/>
              <a:t>OpenBSD</a:t>
            </a:r>
            <a:r>
              <a:rPr lang="en-US" dirty="0" smtClean="0"/>
              <a:t> comment for weak symbols </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25</a:t>
            </a:fld>
            <a:endParaRPr lang="en-US"/>
          </a:p>
        </p:txBody>
      </p:sp>
    </p:spTree>
    <p:extLst>
      <p:ext uri="{BB962C8B-B14F-4D97-AF65-F5344CB8AC3E}">
        <p14:creationId xmlns:p14="http://schemas.microsoft.com/office/powerpoint/2010/main" val="196072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28</a:t>
            </a:fld>
            <a:endParaRPr lang="en-US"/>
          </a:p>
        </p:txBody>
      </p:sp>
    </p:spTree>
    <p:extLst>
      <p:ext uri="{BB962C8B-B14F-4D97-AF65-F5344CB8AC3E}">
        <p14:creationId xmlns:p14="http://schemas.microsoft.com/office/powerpoint/2010/main" val="2915774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31</a:t>
            </a:fld>
            <a:endParaRPr lang="en-US"/>
          </a:p>
        </p:txBody>
      </p:sp>
    </p:spTree>
    <p:extLst>
      <p:ext uri="{BB962C8B-B14F-4D97-AF65-F5344CB8AC3E}">
        <p14:creationId xmlns:p14="http://schemas.microsoft.com/office/powerpoint/2010/main" val="389310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Bad code</a:t>
            </a:r>
            <a:r>
              <a:rPr lang="en-US" baseline="0" dirty="0" smtClean="0"/>
              <a:t> attracts more bad code ? </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32</a:t>
            </a:fld>
            <a:endParaRPr lang="en-US"/>
          </a:p>
        </p:txBody>
      </p:sp>
    </p:spTree>
    <p:extLst>
      <p:ext uri="{BB962C8B-B14F-4D97-AF65-F5344CB8AC3E}">
        <p14:creationId xmlns:p14="http://schemas.microsoft.com/office/powerpoint/2010/main" val="2000865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Stack </a:t>
            </a:r>
          </a:p>
          <a:p>
            <a:r>
              <a:rPr lang="en-US" dirty="0" smtClean="0"/>
              <a:t>Heap (does optimizer</a:t>
            </a:r>
            <a:r>
              <a:rPr lang="en-US" baseline="0" dirty="0" smtClean="0"/>
              <a:t> recognize </a:t>
            </a:r>
            <a:r>
              <a:rPr lang="en-US" baseline="0" dirty="0" err="1" smtClean="0"/>
              <a:t>malloc</a:t>
            </a:r>
            <a:r>
              <a:rPr lang="en-US" baseline="0" dirty="0" smtClean="0"/>
              <a:t>/free, new/delete?)</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33</a:t>
            </a:fld>
            <a:endParaRPr lang="en-US"/>
          </a:p>
        </p:txBody>
      </p:sp>
    </p:spTree>
    <p:extLst>
      <p:ext uri="{BB962C8B-B14F-4D97-AF65-F5344CB8AC3E}">
        <p14:creationId xmlns:p14="http://schemas.microsoft.com/office/powerpoint/2010/main" val="4205139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ONLY</a:t>
            </a:r>
            <a:r>
              <a:rPr lang="en-US" b="1" u="sng" baseline="0" dirty="0" smtClean="0"/>
              <a:t> ONE SLIDE. SUPERFICIAL. Wish I had more time to spend on this case. </a:t>
            </a:r>
          </a:p>
          <a:p>
            <a:endParaRPr lang="en-US" dirty="0" smtClean="0"/>
          </a:p>
          <a:p>
            <a:endParaRPr lang="en-US" dirty="0" smtClean="0"/>
          </a:p>
          <a:p>
            <a:r>
              <a:rPr lang="en-US" dirty="0" smtClean="0"/>
              <a:t>C</a:t>
            </a:r>
            <a:r>
              <a:rPr lang="en-US" dirty="0" smtClean="0"/>
              <a:t>#:</a:t>
            </a:r>
            <a:r>
              <a:rPr lang="en-US" baseline="0" dirty="0" smtClean="0"/>
              <a:t> problem is how to do put stuff in there in a secure manner? </a:t>
            </a:r>
          </a:p>
          <a:p>
            <a:r>
              <a:rPr lang="en-US" baseline="0" dirty="0" smtClean="0"/>
              <a:t>Java: GC is still a problem. </a:t>
            </a:r>
          </a:p>
          <a:p>
            <a:endParaRPr lang="en-US" baseline="0" dirty="0" smtClean="0"/>
          </a:p>
          <a:p>
            <a:r>
              <a:rPr lang="en-US" baseline="0" dirty="0" smtClean="0"/>
              <a:t>In most other languages it becomes a different problem. You usually don’t have to worry about compiler optimization. You do have to worry about garbage collection, so you need the language to provide some kind of secure memory container that GC can’t mess with. Is </a:t>
            </a:r>
            <a:r>
              <a:rPr lang="en-US" baseline="0" dirty="0" err="1" smtClean="0"/>
              <a:t>jitting</a:t>
            </a:r>
            <a:r>
              <a:rPr lang="en-US" baseline="0" dirty="0" smtClean="0"/>
              <a:t> a problem ? </a:t>
            </a:r>
          </a:p>
          <a:p>
            <a:endParaRPr lang="en-US" baseline="0" dirty="0" smtClean="0"/>
          </a:p>
          <a:p>
            <a:r>
              <a:rPr lang="en-US" baseline="0" dirty="0" smtClean="0"/>
              <a:t>Free </a:t>
            </a:r>
            <a:r>
              <a:rPr lang="en-US" baseline="0" dirty="0" err="1" smtClean="0"/>
              <a:t>pascal</a:t>
            </a:r>
            <a:r>
              <a:rPr lang="en-US" baseline="0" dirty="0" smtClean="0"/>
              <a:t> compiler: - compiler experiment. Has experimental DSE optimization right now. Need to explicitly use it. </a:t>
            </a:r>
          </a:p>
          <a:p>
            <a:endParaRPr lang="en-US" baseline="0" dirty="0" smtClean="0"/>
          </a:p>
          <a:p>
            <a:r>
              <a:rPr lang="en-US" baseline="0" dirty="0" smtClean="0"/>
              <a:t>Do some testing on </a:t>
            </a:r>
            <a:r>
              <a:rPr lang="en-US" baseline="0" dirty="0" err="1" smtClean="0"/>
              <a:t>bouncycastle</a:t>
            </a:r>
            <a:r>
              <a:rPr lang="en-US" baseline="0" dirty="0" smtClean="0"/>
              <a:t>??? Write sample code to deal with secrets and write code to monitor address space for secret </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34</a:t>
            </a:fld>
            <a:endParaRPr lang="en-US"/>
          </a:p>
        </p:txBody>
      </p:sp>
    </p:spTree>
    <p:extLst>
      <p:ext uri="{BB962C8B-B14F-4D97-AF65-F5344CB8AC3E}">
        <p14:creationId xmlns:p14="http://schemas.microsoft.com/office/powerpoint/2010/main" val="2631693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www.voidsecurity.in</a:t>
            </a:r>
            <a:r>
              <a:rPr lang="en-US" dirty="0" smtClean="0"/>
              <a:t>/2018/08/from-compiler-optimization-to-</a:t>
            </a:r>
            <a:r>
              <a:rPr lang="en-US" dirty="0" err="1" smtClean="0"/>
              <a:t>code.html</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36</a:t>
            </a:fld>
            <a:endParaRPr lang="en-US"/>
          </a:p>
        </p:txBody>
      </p:sp>
    </p:spTree>
    <p:extLst>
      <p:ext uri="{BB962C8B-B14F-4D97-AF65-F5344CB8AC3E}">
        <p14:creationId xmlns:p14="http://schemas.microsoft.com/office/powerpoint/2010/main" val="263484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let this discourage you if you’re looking for practical advise. Look to the </a:t>
            </a:r>
            <a:r>
              <a:rPr lang="en-US" dirty="0" err="1" smtClean="0"/>
              <a:t>linux</a:t>
            </a:r>
            <a:r>
              <a:rPr lang="en-US" dirty="0" smtClean="0"/>
              <a:t> </a:t>
            </a:r>
            <a:r>
              <a:rPr lang="en-US" dirty="0" err="1" smtClean="0"/>
              <a:t>manpage</a:t>
            </a:r>
            <a:r>
              <a:rPr lang="en-US" dirty="0" smtClean="0"/>
              <a:t> which says: </a:t>
            </a:r>
          </a:p>
          <a:p>
            <a:endParaRPr lang="en-US" sz="1200" kern="1200" dirty="0" smtClean="0">
              <a:solidFill>
                <a:schemeClr val="tx1"/>
              </a:solidFill>
              <a:latin typeface="Consolas"/>
              <a:ea typeface="+mn-ea"/>
              <a:cs typeface="Consolas"/>
            </a:endParaRPr>
          </a:p>
          <a:p>
            <a:r>
              <a:rPr lang="en-US" sz="1200" kern="1200" dirty="0" smtClean="0">
                <a:solidFill>
                  <a:schemeClr val="tx1"/>
                </a:solidFill>
                <a:latin typeface="Consolas"/>
                <a:ea typeface="+mn-ea"/>
                <a:cs typeface="Consolas"/>
              </a:rPr>
              <a:t>Notwithstanding the above details, for security-conscious</a:t>
            </a:r>
          </a:p>
          <a:p>
            <a:r>
              <a:rPr lang="en-US" sz="1200" kern="1200" dirty="0" smtClean="0">
                <a:solidFill>
                  <a:schemeClr val="tx1"/>
                </a:solidFill>
                <a:latin typeface="Consolas"/>
                <a:ea typeface="+mn-ea"/>
                <a:cs typeface="Consolas"/>
              </a:rPr>
              <a:t>applications, using </a:t>
            </a:r>
            <a:r>
              <a:rPr lang="en-US" sz="1200" kern="1200" dirty="0" err="1" smtClean="0">
                <a:solidFill>
                  <a:schemeClr val="tx1"/>
                </a:solidFill>
                <a:latin typeface="Consolas"/>
                <a:ea typeface="+mn-ea"/>
                <a:cs typeface="Consolas"/>
              </a:rPr>
              <a:t>explicit_bzero</a:t>
            </a:r>
            <a:r>
              <a:rPr lang="en-US" sz="1200" kern="1200" dirty="0" smtClean="0">
                <a:solidFill>
                  <a:schemeClr val="tx1"/>
                </a:solidFill>
                <a:latin typeface="Consolas"/>
                <a:ea typeface="+mn-ea"/>
                <a:cs typeface="Consolas"/>
              </a:rPr>
              <a:t>() is generally preferable to not</a:t>
            </a:r>
          </a:p>
          <a:p>
            <a:r>
              <a:rPr lang="en-US" sz="1200" kern="1200" dirty="0" smtClean="0">
                <a:solidFill>
                  <a:schemeClr val="tx1"/>
                </a:solidFill>
                <a:latin typeface="Consolas"/>
                <a:ea typeface="+mn-ea"/>
                <a:cs typeface="Consolas"/>
              </a:rPr>
              <a:t>using it.  The developers of </a:t>
            </a:r>
            <a:r>
              <a:rPr lang="en-US" sz="1200" kern="1200" dirty="0" err="1" smtClean="0">
                <a:solidFill>
                  <a:schemeClr val="tx1"/>
                </a:solidFill>
                <a:latin typeface="Consolas"/>
                <a:ea typeface="+mn-ea"/>
                <a:cs typeface="Consolas"/>
              </a:rPr>
              <a:t>explicit_bzero</a:t>
            </a:r>
            <a:r>
              <a:rPr lang="en-US" sz="1200" kern="1200" dirty="0" smtClean="0">
                <a:solidFill>
                  <a:schemeClr val="tx1"/>
                </a:solidFill>
                <a:latin typeface="Consolas"/>
                <a:ea typeface="+mn-ea"/>
                <a:cs typeface="Consolas"/>
              </a:rPr>
              <a:t>() anticipate that future</a:t>
            </a:r>
          </a:p>
          <a:p>
            <a:r>
              <a:rPr lang="en-US" sz="1200" kern="1200" dirty="0" smtClean="0">
                <a:solidFill>
                  <a:schemeClr val="tx1"/>
                </a:solidFill>
                <a:latin typeface="Consolas"/>
                <a:ea typeface="+mn-ea"/>
                <a:cs typeface="Consolas"/>
              </a:rPr>
              <a:t>compilers will recognize calls to </a:t>
            </a:r>
            <a:r>
              <a:rPr lang="en-US" sz="1200" kern="1200" dirty="0" err="1" smtClean="0">
                <a:solidFill>
                  <a:schemeClr val="tx1"/>
                </a:solidFill>
                <a:latin typeface="Consolas"/>
                <a:ea typeface="+mn-ea"/>
                <a:cs typeface="Consolas"/>
              </a:rPr>
              <a:t>explicit_bzero</a:t>
            </a:r>
            <a:r>
              <a:rPr lang="en-US" sz="1200" kern="1200" dirty="0" smtClean="0">
                <a:solidFill>
                  <a:schemeClr val="tx1"/>
                </a:solidFill>
                <a:latin typeface="Consolas"/>
                <a:ea typeface="+mn-ea"/>
                <a:cs typeface="Consolas"/>
              </a:rPr>
              <a:t>() and take steps to</a:t>
            </a:r>
          </a:p>
          <a:p>
            <a:r>
              <a:rPr lang="en-US" sz="1200" kern="1200" dirty="0" smtClean="0">
                <a:solidFill>
                  <a:schemeClr val="tx1"/>
                </a:solidFill>
                <a:latin typeface="Consolas"/>
                <a:ea typeface="+mn-ea"/>
                <a:cs typeface="Consolas"/>
              </a:rPr>
              <a:t>ensure that all copies of the sensitive data are erased, including</a:t>
            </a:r>
          </a:p>
          <a:p>
            <a:r>
              <a:rPr lang="en-US" sz="1200" kern="1200" dirty="0" smtClean="0">
                <a:solidFill>
                  <a:schemeClr val="tx1"/>
                </a:solidFill>
                <a:latin typeface="Consolas"/>
                <a:ea typeface="+mn-ea"/>
                <a:cs typeface="Consolas"/>
              </a:rPr>
              <a:t>copies in registers or in "scratch" stack areas.</a:t>
            </a:r>
            <a:endParaRPr lang="en-US" dirty="0">
              <a:latin typeface="Consolas"/>
              <a:cs typeface="Consolas"/>
            </a:endParaRPr>
          </a:p>
        </p:txBody>
      </p:sp>
      <p:sp>
        <p:nvSpPr>
          <p:cNvPr id="4" name="Slide Number Placeholder 3"/>
          <p:cNvSpPr>
            <a:spLocks noGrp="1"/>
          </p:cNvSpPr>
          <p:nvPr>
            <p:ph type="sldNum" sz="quarter" idx="10"/>
          </p:nvPr>
        </p:nvSpPr>
        <p:spPr/>
        <p:txBody>
          <a:bodyPr/>
          <a:lstStyle/>
          <a:p>
            <a:fld id="{E28C27A1-2E21-334E-9ECD-2BFC61F0CBD7}" type="slidenum">
              <a:rPr lang="en-US" smtClean="0"/>
              <a:t>37</a:t>
            </a:fld>
            <a:endParaRPr lang="en-US"/>
          </a:p>
        </p:txBody>
      </p:sp>
    </p:spTree>
    <p:extLst>
      <p:ext uri="{BB962C8B-B14F-4D97-AF65-F5344CB8AC3E}">
        <p14:creationId xmlns:p14="http://schemas.microsoft.com/office/powerpoint/2010/main" val="3880671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 seems</a:t>
            </a:r>
            <a:r>
              <a:rPr lang="en-US" baseline="0" dirty="0" smtClean="0"/>
              <a:t> to offer something like this ?</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38</a:t>
            </a:fld>
            <a:endParaRPr lang="en-US"/>
          </a:p>
        </p:txBody>
      </p:sp>
    </p:spTree>
    <p:extLst>
      <p:ext uri="{BB962C8B-B14F-4D97-AF65-F5344CB8AC3E}">
        <p14:creationId xmlns:p14="http://schemas.microsoft.com/office/powerpoint/2010/main" val="361474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7</a:t>
            </a:fld>
            <a:endParaRPr lang="en-US"/>
          </a:p>
        </p:txBody>
      </p:sp>
    </p:spTree>
    <p:extLst>
      <p:ext uri="{BB962C8B-B14F-4D97-AF65-F5344CB8AC3E}">
        <p14:creationId xmlns:p14="http://schemas.microsoft.com/office/powerpoint/2010/main" val="3381273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Others: </a:t>
            </a:r>
          </a:p>
          <a:p>
            <a:pPr marL="171450" indent="-171450">
              <a:buFontTx/>
              <a:buChar char="-"/>
            </a:pPr>
            <a:r>
              <a:rPr lang="en-US" baseline="0" dirty="0" err="1" smtClean="0"/>
              <a:t>Mlock</a:t>
            </a:r>
            <a:r>
              <a:rPr lang="en-US" baseline="0" dirty="0" smtClean="0"/>
              <a:t> / wire </a:t>
            </a:r>
          </a:p>
          <a:p>
            <a:pPr marL="171450" indent="-171450">
              <a:buFontTx/>
              <a:buChar char="-"/>
            </a:pPr>
            <a:r>
              <a:rPr lang="en-US" baseline="0" dirty="0" err="1" smtClean="0"/>
              <a:t>Hdd</a:t>
            </a:r>
            <a:r>
              <a:rPr lang="en-US" baseline="0" dirty="0" smtClean="0"/>
              <a:t> clearing secrets </a:t>
            </a:r>
            <a:r>
              <a:rPr lang="mr-IN" baseline="0"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39</a:t>
            </a:fld>
            <a:endParaRPr lang="en-US"/>
          </a:p>
        </p:txBody>
      </p:sp>
    </p:spTree>
    <p:extLst>
      <p:ext uri="{BB962C8B-B14F-4D97-AF65-F5344CB8AC3E}">
        <p14:creationId xmlns:p14="http://schemas.microsoft.com/office/powerpoint/2010/main" val="2393652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Portable AND mandatory!</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41</a:t>
            </a:fld>
            <a:endParaRPr lang="en-US"/>
          </a:p>
        </p:txBody>
      </p:sp>
    </p:spTree>
    <p:extLst>
      <p:ext uri="{BB962C8B-B14F-4D97-AF65-F5344CB8AC3E}">
        <p14:creationId xmlns:p14="http://schemas.microsoft.com/office/powerpoint/2010/main" val="423030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nominate this slide for the</a:t>
            </a:r>
            <a:r>
              <a:rPr lang="en-US" baseline="0" dirty="0" smtClean="0"/>
              <a:t> </a:t>
            </a:r>
            <a:r>
              <a:rPr lang="en-US" dirty="0" smtClean="0"/>
              <a:t>“most animated slide” award</a:t>
            </a:r>
            <a:r>
              <a:rPr lang="en-US" baseline="0" dirty="0" smtClean="0"/>
              <a:t> </a:t>
            </a:r>
            <a:r>
              <a:rPr lang="en-US" baseline="0" dirty="0" smtClean="0">
                <a:sym typeface="Wingdings"/>
              </a:rPr>
              <a:t> </a:t>
            </a:r>
            <a:endParaRPr lang="en-US" dirty="0" smtClean="0"/>
          </a:p>
          <a:p>
            <a:endParaRPr lang="en-US" dirty="0" smtClean="0"/>
          </a:p>
          <a:p>
            <a:r>
              <a:rPr lang="en-US" dirty="0" err="1" smtClean="0"/>
              <a:t>Gcc</a:t>
            </a:r>
            <a:r>
              <a:rPr lang="en-US" dirty="0" smtClean="0"/>
              <a:t> 4.7.1</a:t>
            </a:r>
          </a:p>
          <a:p>
            <a:r>
              <a:rPr lang="en-US" dirty="0" smtClean="0"/>
              <a:t> -</a:t>
            </a:r>
            <a:r>
              <a:rPr lang="en-US" dirty="0" err="1" smtClean="0"/>
              <a:t>fno-builtin-memcpy</a:t>
            </a:r>
            <a:r>
              <a:rPr lang="en-US" dirty="0" smtClean="0"/>
              <a:t> [for clarity]</a:t>
            </a:r>
          </a:p>
          <a:p>
            <a:r>
              <a:rPr lang="en-US" dirty="0" smtClean="0"/>
              <a:t>First is default (-O0)</a:t>
            </a:r>
          </a:p>
          <a:p>
            <a:r>
              <a:rPr lang="en-US" dirty="0" smtClean="0"/>
              <a:t>Second is </a:t>
            </a:r>
            <a:r>
              <a:rPr lang="mr-IN" dirty="0" smtClean="0"/>
              <a:t>–</a:t>
            </a:r>
            <a:r>
              <a:rPr lang="en-US" dirty="0" err="1" smtClean="0"/>
              <a:t>Os</a:t>
            </a:r>
            <a:r>
              <a:rPr lang="en-US" dirty="0" smtClean="0"/>
              <a:t> [optimize for</a:t>
            </a:r>
            <a:r>
              <a:rPr lang="en-US" baseline="0" dirty="0" smtClean="0"/>
              <a:t> small]</a:t>
            </a:r>
          </a:p>
          <a:p>
            <a:endParaRPr lang="en-US" baseline="0" dirty="0" smtClean="0"/>
          </a:p>
          <a:p>
            <a:endParaRPr lang="en-US" baseline="0" dirty="0" smtClean="0"/>
          </a:p>
          <a:p>
            <a:r>
              <a:rPr lang="en-US" baseline="0" dirty="0" err="1" smtClean="0"/>
              <a:t>icc</a:t>
            </a:r>
            <a:r>
              <a:rPr lang="en-US" baseline="0" dirty="0" smtClean="0"/>
              <a:t> 13.0.1  -</a:t>
            </a:r>
            <a:r>
              <a:rPr lang="en-US" baseline="0" dirty="0" err="1" smtClean="0"/>
              <a:t>Os</a:t>
            </a:r>
            <a:r>
              <a:rPr lang="en-US" baseline="0" dirty="0" smtClean="0"/>
              <a:t> and -O1 if we replace </a:t>
            </a:r>
            <a:r>
              <a:rPr lang="en-US" baseline="0" dirty="0" err="1" smtClean="0"/>
              <a:t>memset</a:t>
            </a:r>
            <a:r>
              <a:rPr lang="en-US" baseline="0" dirty="0" smtClean="0"/>
              <a:t>() with zero copy loop </a:t>
            </a:r>
          </a:p>
          <a:p>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10</a:t>
            </a:fld>
            <a:endParaRPr lang="en-US"/>
          </a:p>
        </p:txBody>
      </p:sp>
    </p:spTree>
    <p:extLst>
      <p:ext uri="{BB962C8B-B14F-4D97-AF65-F5344CB8AC3E}">
        <p14:creationId xmlns:p14="http://schemas.microsoft.com/office/powerpoint/2010/main" val="79576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Tried to get my hands</a:t>
            </a:r>
            <a:r>
              <a:rPr lang="en-US" baseline="0" dirty="0" smtClean="0"/>
              <a:t> on IBM XL and wind river </a:t>
            </a:r>
            <a:r>
              <a:rPr lang="en-US" baseline="0" dirty="0" err="1" smtClean="0"/>
              <a:t>diab</a:t>
            </a:r>
            <a:r>
              <a:rPr lang="en-US" baseline="0" dirty="0" smtClean="0"/>
              <a:t>. No luck. </a:t>
            </a:r>
          </a:p>
          <a:p>
            <a:r>
              <a:rPr lang="en-US" baseline="0" dirty="0" smtClean="0"/>
              <a:t>Still need to test IAR and KEIL</a:t>
            </a:r>
          </a:p>
          <a:p>
            <a:endParaRPr lang="en-US" dirty="0" smtClean="0"/>
          </a:p>
          <a:p>
            <a:r>
              <a:rPr lang="en-US" dirty="0" smtClean="0"/>
              <a:t>Sun studio </a:t>
            </a:r>
            <a:r>
              <a:rPr lang="mr-IN" dirty="0" smtClean="0"/>
              <a:t>–</a:t>
            </a:r>
            <a:r>
              <a:rPr lang="en-US" dirty="0" smtClean="0"/>
              <a:t>O3 with 0clearing</a:t>
            </a:r>
            <a:r>
              <a:rPr lang="en-US" baseline="0" dirty="0" smtClean="0"/>
              <a:t> loop</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12</a:t>
            </a:fld>
            <a:endParaRPr lang="en-US"/>
          </a:p>
        </p:txBody>
      </p:sp>
    </p:spTree>
    <p:extLst>
      <p:ext uri="{BB962C8B-B14F-4D97-AF65-F5344CB8AC3E}">
        <p14:creationId xmlns:p14="http://schemas.microsoft.com/office/powerpoint/2010/main" val="296226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err="1" smtClean="0"/>
              <a:t>Opensource.apple.com</a:t>
            </a:r>
            <a:r>
              <a:rPr lang="en-US" baseline="0" dirty="0" smtClean="0"/>
              <a:t> </a:t>
            </a:r>
            <a:r>
              <a:rPr lang="en-US" baseline="0" dirty="0" smtClean="0"/>
              <a:t>is a bit different, since it’s a relatively small set of ~200 applications. So I simply looked at all those to see how they’re compiled. (the number is actually higher, but due to implicit </a:t>
            </a:r>
            <a:r>
              <a:rPr lang="en-US" baseline="0" dirty="0" err="1" smtClean="0"/>
              <a:t>xcode</a:t>
            </a:r>
            <a:r>
              <a:rPr lang="en-US" baseline="0" dirty="0" smtClean="0"/>
              <a:t> </a:t>
            </a:r>
            <a:r>
              <a:rPr lang="mr-IN" baseline="0" dirty="0" smtClean="0"/>
              <a:t>–</a:t>
            </a:r>
            <a:r>
              <a:rPr lang="en-US" baseline="0" dirty="0" smtClean="0"/>
              <a:t>O settings its hard to nail down those numbers)</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E28C27A1-2E21-334E-9ECD-2BFC61F0CBD7}" type="slidenum">
              <a:rPr lang="en-US" smtClean="0"/>
              <a:t>13</a:t>
            </a:fld>
            <a:endParaRPr lang="en-US"/>
          </a:p>
        </p:txBody>
      </p:sp>
    </p:spTree>
    <p:extLst>
      <p:ext uri="{BB962C8B-B14F-4D97-AF65-F5344CB8AC3E}">
        <p14:creationId xmlns:p14="http://schemas.microsoft.com/office/powerpoint/2010/main" val="342691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in </a:t>
            </a:r>
            <a:r>
              <a:rPr lang="en-US" dirty="0" err="1" smtClean="0"/>
              <a:t>LibreSSL</a:t>
            </a:r>
            <a:endParaRPr lang="en-US" dirty="0" smtClean="0"/>
          </a:p>
          <a:p>
            <a:r>
              <a:rPr lang="en-US" dirty="0" err="1" smtClean="0"/>
              <a:t>dietlibc</a:t>
            </a:r>
            <a:r>
              <a:rPr lang="en-US" baseline="0" dirty="0" smtClean="0"/>
              <a:t> also implements this </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16</a:t>
            </a:fld>
            <a:endParaRPr lang="en-US"/>
          </a:p>
        </p:txBody>
      </p:sp>
    </p:spTree>
    <p:extLst>
      <p:ext uri="{BB962C8B-B14F-4D97-AF65-F5344CB8AC3E}">
        <p14:creationId xmlns:p14="http://schemas.microsoft.com/office/powerpoint/2010/main" val="3219218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Cause trouble with </a:t>
            </a:r>
            <a:r>
              <a:rPr lang="en-US" dirty="0" err="1" smtClean="0"/>
              <a:t>inlining</a:t>
            </a:r>
            <a:r>
              <a:rPr lang="en-US" dirty="0" smtClean="0"/>
              <a:t> ? </a:t>
            </a:r>
          </a:p>
        </p:txBody>
      </p:sp>
      <p:sp>
        <p:nvSpPr>
          <p:cNvPr id="4" name="Slide Number Placeholder 3"/>
          <p:cNvSpPr>
            <a:spLocks noGrp="1"/>
          </p:cNvSpPr>
          <p:nvPr>
            <p:ph type="sldNum" sz="quarter" idx="10"/>
          </p:nvPr>
        </p:nvSpPr>
        <p:spPr/>
        <p:txBody>
          <a:bodyPr/>
          <a:lstStyle/>
          <a:p>
            <a:fld id="{E28C27A1-2E21-334E-9ECD-2BFC61F0CBD7}" type="slidenum">
              <a:rPr lang="en-US" smtClean="0"/>
              <a:t>21</a:t>
            </a:fld>
            <a:endParaRPr lang="en-US"/>
          </a:p>
        </p:txBody>
      </p:sp>
    </p:spTree>
    <p:extLst>
      <p:ext uri="{BB962C8B-B14F-4D97-AF65-F5344CB8AC3E}">
        <p14:creationId xmlns:p14="http://schemas.microsoft.com/office/powerpoint/2010/main" val="226479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stackoverflow.com</a:t>
            </a:r>
            <a:r>
              <a:rPr lang="en-US" dirty="0" smtClean="0"/>
              <a:t>/questions/5580140/is-there-a-way-to-tell-gcc-not-to-optimise-a-particular-piece-of-code</a:t>
            </a:r>
          </a:p>
          <a:p>
            <a:r>
              <a:rPr lang="en-US" dirty="0" smtClean="0"/>
              <a:t>The </a:t>
            </a:r>
            <a:r>
              <a:rPr lang="en-US" dirty="0" err="1" smtClean="0"/>
              <a:t>gcc</a:t>
            </a:r>
            <a:r>
              <a:rPr lang="en-US" dirty="0" smtClean="0"/>
              <a:t> thing appears to be</a:t>
            </a:r>
            <a:r>
              <a:rPr lang="en-US" baseline="0" dirty="0" smtClean="0"/>
              <a:t> underused ??? Developer awareness ? </a:t>
            </a:r>
          </a:p>
          <a:p>
            <a:r>
              <a:rPr lang="en-US" baseline="0" dirty="0" smtClean="0"/>
              <a:t>Looks like GCC one has limited scope.  </a:t>
            </a:r>
            <a:r>
              <a:rPr lang="en-US" baseline="0" dirty="0" smtClean="0">
                <a:sym typeface="Wingdings"/>
              </a:rPr>
              <a:t> scope is limited to functions.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22</a:t>
            </a:fld>
            <a:endParaRPr lang="en-US"/>
          </a:p>
        </p:txBody>
      </p:sp>
    </p:spTree>
    <p:extLst>
      <p:ext uri="{BB962C8B-B14F-4D97-AF65-F5344CB8AC3E}">
        <p14:creationId xmlns:p14="http://schemas.microsoft.com/office/powerpoint/2010/main" val="366176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github.com</a:t>
            </a:r>
            <a:r>
              <a:rPr lang="en-US" dirty="0" smtClean="0"/>
              <a:t>/</a:t>
            </a:r>
            <a:r>
              <a:rPr lang="en-US" dirty="0" err="1" smtClean="0"/>
              <a:t>openbsd</a:t>
            </a:r>
            <a:r>
              <a:rPr lang="en-US" dirty="0" smtClean="0"/>
              <a:t>/</a:t>
            </a:r>
            <a:r>
              <a:rPr lang="en-US" dirty="0" err="1" smtClean="0"/>
              <a:t>src</a:t>
            </a:r>
            <a:r>
              <a:rPr lang="en-US" dirty="0" smtClean="0"/>
              <a:t>/commit/bdc0d3c99eecfcede64d62e0dabfb0d7270dd2b2#diff-3b44e4a2d5ebe017a0e7bf7b4c0f36a5</a:t>
            </a:r>
            <a:endParaRPr lang="en-US" dirty="0"/>
          </a:p>
        </p:txBody>
      </p:sp>
      <p:sp>
        <p:nvSpPr>
          <p:cNvPr id="4" name="Slide Number Placeholder 3"/>
          <p:cNvSpPr>
            <a:spLocks noGrp="1"/>
          </p:cNvSpPr>
          <p:nvPr>
            <p:ph type="sldNum" sz="quarter" idx="10"/>
          </p:nvPr>
        </p:nvSpPr>
        <p:spPr/>
        <p:txBody>
          <a:bodyPr/>
          <a:lstStyle/>
          <a:p>
            <a:fld id="{E28C27A1-2E21-334E-9ECD-2BFC61F0CBD7}" type="slidenum">
              <a:rPr lang="en-US" smtClean="0"/>
              <a:t>23</a:t>
            </a:fld>
            <a:endParaRPr lang="en-US"/>
          </a:p>
        </p:txBody>
      </p:sp>
    </p:spTree>
    <p:extLst>
      <p:ext uri="{BB962C8B-B14F-4D97-AF65-F5344CB8AC3E}">
        <p14:creationId xmlns:p14="http://schemas.microsoft.com/office/powerpoint/2010/main" val="268083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11/22/18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11/22/18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11/22/18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11/22/18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www.ioactive.com/careers/"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hyperlink" Target="https://en.wikipedia.org/wiki/Memory_orderin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github.com/jedisct1/libsodium/blob/be58b2e6664389d9c7993b55291402934b43b3ca/src/libsodium/sodium/utils.c%23L78:L10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1.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hyperlink" Target="https://docs.oracle.com/javase/8/docs/technotes/guides/security/crypto/CryptoSpec.html%23PBEEx"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hyperlink" Target="https://www.voidsecurity.in/2018/08/from-compiler-optimization-to-code.html"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hyperlink" Target="http://www.daemonology.net/blog/2014-09-06-zeroing-buffers-is-insufficient.html" TargetMode="External"/><Relationship Id="rId5" Type="http://schemas.openxmlformats.org/officeDocument/2006/relationships/hyperlink" Target="http://man7.org/linux/man-pages/man3/bzero.3.html%23NOTES"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1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latin typeface="Comic Sans MS"/>
                <a:cs typeface="Comic Sans MS"/>
              </a:rPr>
              <a:t>Memsad</a:t>
            </a:r>
            <a:r>
              <a:rPr lang="en-US" dirty="0" smtClean="0">
                <a:latin typeface="Comic Sans MS"/>
                <a:cs typeface="Comic Sans MS"/>
              </a:rPr>
              <a:t>: why clearing memory is hard.</a:t>
            </a:r>
            <a:endParaRPr lang="en-US" dirty="0">
              <a:latin typeface="Comic Sans MS"/>
              <a:cs typeface="Comic Sans MS"/>
            </a:endParaRPr>
          </a:p>
        </p:txBody>
      </p:sp>
      <p:sp>
        <p:nvSpPr>
          <p:cNvPr id="3" name="Subtitle 2"/>
          <p:cNvSpPr>
            <a:spLocks noGrp="1"/>
          </p:cNvSpPr>
          <p:nvPr>
            <p:ph type="subTitle" idx="1"/>
          </p:nvPr>
        </p:nvSpPr>
        <p:spPr/>
        <p:txBody>
          <a:bodyPr/>
          <a:lstStyle/>
          <a:p>
            <a:r>
              <a:rPr lang="en-US" dirty="0">
                <a:latin typeface="Comic Sans MS"/>
                <a:cs typeface="Comic Sans MS"/>
              </a:rPr>
              <a:t>I</a:t>
            </a:r>
            <a:r>
              <a:rPr lang="en-US" dirty="0" smtClean="0">
                <a:latin typeface="Comic Sans MS"/>
                <a:cs typeface="Comic Sans MS"/>
              </a:rPr>
              <a:t>lja van Sprundel</a:t>
            </a:r>
          </a:p>
          <a:p>
            <a:r>
              <a:rPr lang="en-US" dirty="0" smtClean="0">
                <a:latin typeface="Comic Sans MS"/>
                <a:cs typeface="Comic Sans MS"/>
              </a:rPr>
              <a:t>&lt;</a:t>
            </a:r>
            <a:r>
              <a:rPr lang="en-US" dirty="0" err="1" smtClean="0">
                <a:latin typeface="Comic Sans MS"/>
                <a:cs typeface="Comic Sans MS"/>
              </a:rPr>
              <a:t>ivansprundel@</a:t>
            </a:r>
            <a:r>
              <a:rPr lang="en-US" dirty="0" err="1" smtClean="0">
                <a:solidFill>
                  <a:schemeClr val="tx1"/>
                </a:solidFill>
                <a:latin typeface="Comic Sans MS"/>
                <a:cs typeface="Comic Sans MS"/>
              </a:rPr>
              <a:t>I</a:t>
            </a:r>
            <a:r>
              <a:rPr lang="en-US" dirty="0" err="1" smtClean="0">
                <a:solidFill>
                  <a:srgbClr val="FF0000"/>
                </a:solidFill>
                <a:latin typeface="Comic Sans MS"/>
                <a:cs typeface="Comic Sans MS"/>
              </a:rPr>
              <a:t>O</a:t>
            </a:r>
            <a:r>
              <a:rPr lang="en-US" dirty="0" err="1" smtClean="0">
                <a:solidFill>
                  <a:schemeClr val="tx1"/>
                </a:solidFill>
                <a:latin typeface="Comic Sans MS"/>
                <a:cs typeface="Comic Sans MS"/>
              </a:rPr>
              <a:t>Active</a:t>
            </a:r>
            <a:r>
              <a:rPr lang="en-US" dirty="0" err="1" smtClean="0">
                <a:latin typeface="Comic Sans MS"/>
                <a:cs typeface="Comic Sans MS"/>
              </a:rPr>
              <a:t>.com</a:t>
            </a:r>
            <a:r>
              <a:rPr lang="en-US" dirty="0" smtClean="0">
                <a:latin typeface="Comic Sans MS"/>
                <a:cs typeface="Comic Sans MS"/>
              </a:rPr>
              <a:t>&gt;</a:t>
            </a:r>
            <a:endParaRPr lang="en-US" dirty="0">
              <a:latin typeface="Comic Sans MS"/>
              <a:cs typeface="Comic Sans MS"/>
            </a:endParaRPr>
          </a:p>
        </p:txBody>
      </p:sp>
    </p:spTree>
    <p:extLst>
      <p:ext uri="{BB962C8B-B14F-4D97-AF65-F5344CB8AC3E}">
        <p14:creationId xmlns:p14="http://schemas.microsoft.com/office/powerpoint/2010/main" val="33916630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10-01 at 4.09.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191" y="644639"/>
            <a:ext cx="3000342" cy="4417894"/>
          </a:xfrm>
          <a:prstGeom prst="rect">
            <a:avLst/>
          </a:prstGeom>
        </p:spPr>
      </p:pic>
      <p:pic>
        <p:nvPicPr>
          <p:cNvPr id="7" name="Picture 6" descr="Screen Shot 2018-10-01 at 4.08.4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68" y="1455246"/>
            <a:ext cx="3816167" cy="1883304"/>
          </a:xfrm>
          <a:prstGeom prst="rect">
            <a:avLst/>
          </a:prstGeom>
        </p:spPr>
      </p:pic>
      <p:pic>
        <p:nvPicPr>
          <p:cNvPr id="8" name="Picture 7" descr="Screen Shot 2018-10-01 at 4.11.4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0191" y="652852"/>
            <a:ext cx="3124200" cy="4417894"/>
          </a:xfrm>
          <a:prstGeom prst="rect">
            <a:avLst/>
          </a:prstGeom>
        </p:spPr>
      </p:pic>
      <p:pic>
        <p:nvPicPr>
          <p:cNvPr id="9" name="Picture 8" descr="Screen Shot 2018-10-01 at 4.11.3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35" y="1455246"/>
            <a:ext cx="3810000" cy="1892300"/>
          </a:xfrm>
          <a:prstGeom prst="rect">
            <a:avLst/>
          </a:prstGeom>
        </p:spPr>
      </p:pic>
      <p:pic>
        <p:nvPicPr>
          <p:cNvPr id="11" name="Picture 10" descr="Screen Shot 2018-10-01 at 4.16.32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1500" y="-53861"/>
            <a:ext cx="2222500" cy="698500"/>
          </a:xfrm>
          <a:prstGeom prst="rect">
            <a:avLst/>
          </a:prstGeom>
        </p:spPr>
      </p:pic>
      <p:sp>
        <p:nvSpPr>
          <p:cNvPr id="13" name="Title 1"/>
          <p:cNvSpPr txBox="1">
            <a:spLocks/>
          </p:cNvSpPr>
          <p:nvPr/>
        </p:nvSpPr>
        <p:spPr>
          <a:xfrm>
            <a:off x="457200" y="4286250"/>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Comic Sans MS"/>
                <a:cs typeface="Comic Sans MS"/>
              </a:rPr>
              <a:t>Problem! </a:t>
            </a:r>
            <a:endParaRPr lang="en-US" dirty="0">
              <a:latin typeface="Comic Sans MS"/>
              <a:cs typeface="Comic Sans MS"/>
            </a:endParaRPr>
          </a:p>
        </p:txBody>
      </p:sp>
      <p:sp>
        <p:nvSpPr>
          <p:cNvPr id="14" name="Title 13"/>
          <p:cNvSpPr>
            <a:spLocks noGrp="1"/>
          </p:cNvSpPr>
          <p:nvPr>
            <p:ph type="title"/>
          </p:nvPr>
        </p:nvSpPr>
        <p:spPr/>
        <p:txBody>
          <a:bodyPr/>
          <a:lstStyle/>
          <a:p>
            <a:r>
              <a:rPr lang="en-US" dirty="0" smtClean="0">
                <a:latin typeface="Comic Sans MS"/>
                <a:cs typeface="Comic Sans MS"/>
              </a:rPr>
              <a:t>-O0</a:t>
            </a:r>
            <a:endParaRPr lang="en-US" dirty="0">
              <a:latin typeface="Comic Sans MS"/>
              <a:cs typeface="Comic Sans MS"/>
            </a:endParaRPr>
          </a:p>
        </p:txBody>
      </p:sp>
      <p:sp>
        <p:nvSpPr>
          <p:cNvPr id="15" name="Oval 14"/>
          <p:cNvSpPr/>
          <p:nvPr/>
        </p:nvSpPr>
        <p:spPr>
          <a:xfrm>
            <a:off x="210777" y="2354130"/>
            <a:ext cx="2033485" cy="596966"/>
          </a:xfrm>
          <a:prstGeom prst="ellipse">
            <a:avLst/>
          </a:prstGeom>
          <a:solidFill>
            <a:srgbClr val="FF0000">
              <a:alpha val="0"/>
            </a:srgbClr>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910191" y="3338550"/>
            <a:ext cx="2607058" cy="1368680"/>
          </a:xfrm>
          <a:prstGeom prst="ellipse">
            <a:avLst/>
          </a:prstGeom>
          <a:solidFill>
            <a:srgbClr val="FF0000">
              <a:alpha val="0"/>
            </a:srgbClr>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139475">
            <a:off x="2269919" y="3182410"/>
            <a:ext cx="3501714" cy="312281"/>
          </a:xfrm>
          <a:prstGeom prst="rightArrow">
            <a:avLst>
              <a:gd name="adj1" fmla="val 50000"/>
              <a:gd name="adj2" fmla="val 9908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751267" y="238826"/>
            <a:ext cx="437905" cy="769441"/>
          </a:xfrm>
          <a:prstGeom prst="rect">
            <a:avLst/>
          </a:prstGeom>
          <a:solidFill>
            <a:schemeClr val="bg1"/>
          </a:solidFill>
        </p:spPr>
        <p:txBody>
          <a:bodyPr wrap="square" rtlCol="0">
            <a:spAutoFit/>
          </a:bodyPr>
          <a:lstStyle/>
          <a:p>
            <a:r>
              <a:rPr lang="en-US" sz="4400" dirty="0">
                <a:solidFill>
                  <a:srgbClr val="FF0000"/>
                </a:solidFill>
                <a:latin typeface="Comic Sans MS"/>
                <a:cs typeface="Comic Sans MS"/>
              </a:rPr>
              <a:t>1</a:t>
            </a:r>
          </a:p>
        </p:txBody>
      </p:sp>
      <p:sp>
        <p:nvSpPr>
          <p:cNvPr id="21" name="&quot;No&quot; Symbol 20"/>
          <p:cNvSpPr/>
          <p:nvPr/>
        </p:nvSpPr>
        <p:spPr>
          <a:xfrm>
            <a:off x="3306181" y="2540270"/>
            <a:ext cx="1685934" cy="1850456"/>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quot;No&quot; Symbol 21"/>
          <p:cNvSpPr/>
          <p:nvPr/>
        </p:nvSpPr>
        <p:spPr>
          <a:xfrm>
            <a:off x="6370648" y="2692670"/>
            <a:ext cx="1685934" cy="1850456"/>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3" name="Picture 22" descr="what_happened .jpg"/>
          <p:cNvPicPr>
            <a:picLocks noChangeAspect="1"/>
          </p:cNvPicPr>
          <p:nvPr/>
        </p:nvPicPr>
        <p:blipFill rotWithShape="1">
          <a:blip r:embed="rId8">
            <a:extLst>
              <a:ext uri="{28A0092B-C50C-407E-A947-70E740481C1C}">
                <a14:useLocalDpi xmlns:a14="http://schemas.microsoft.com/office/drawing/2010/main" val="0"/>
              </a:ext>
            </a:extLst>
          </a:blip>
          <a:srcRect b="57240"/>
          <a:stretch/>
        </p:blipFill>
        <p:spPr>
          <a:xfrm>
            <a:off x="2311460" y="1440580"/>
            <a:ext cx="3415683" cy="2199379"/>
          </a:xfrm>
          <a:prstGeom prst="rect">
            <a:avLst/>
          </a:prstGeom>
        </p:spPr>
      </p:pic>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18" grpId="0" animBg="1"/>
      <p:bldP spid="19"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1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Compiler optimization</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fontScale="92500"/>
          </a:bodyPr>
          <a:lstStyle/>
          <a:p>
            <a:r>
              <a:rPr lang="en-US" dirty="0" smtClean="0">
                <a:latin typeface="Comic Sans MS"/>
                <a:cs typeface="Comic Sans MS"/>
              </a:rPr>
              <a:t>I would’ve gotten away with it too, if it wasn’t for those meddling </a:t>
            </a:r>
            <a:r>
              <a:rPr lang="en-US" b="1" i="1" dirty="0" smtClean="0">
                <a:latin typeface="Comic Sans MS"/>
                <a:cs typeface="Comic Sans MS"/>
              </a:rPr>
              <a:t>optimizing compilers</a:t>
            </a:r>
            <a:r>
              <a:rPr lang="en-US" dirty="0" smtClean="0">
                <a:latin typeface="Comic Sans MS"/>
                <a:cs typeface="Comic Sans MS"/>
              </a:rPr>
              <a:t> [and their dog!]</a:t>
            </a:r>
          </a:p>
          <a:p>
            <a:r>
              <a:rPr lang="en-US" dirty="0" smtClean="0">
                <a:latin typeface="Comic Sans MS"/>
                <a:cs typeface="Comic Sans MS"/>
              </a:rPr>
              <a:t>The </a:t>
            </a:r>
            <a:r>
              <a:rPr lang="en-US" dirty="0" err="1" smtClean="0">
                <a:latin typeface="Courier"/>
                <a:cs typeface="Courier"/>
              </a:rPr>
              <a:t>memset</a:t>
            </a:r>
            <a:r>
              <a:rPr lang="en-US" dirty="0" smtClean="0">
                <a:latin typeface="Comic Sans MS"/>
                <a:cs typeface="Comic Sans MS"/>
              </a:rPr>
              <a:t> at the end is called a </a:t>
            </a:r>
            <a:r>
              <a:rPr lang="en-US" u="sng" dirty="0" smtClean="0">
                <a:latin typeface="Comic Sans MS"/>
                <a:cs typeface="Comic Sans MS"/>
              </a:rPr>
              <a:t>dead store</a:t>
            </a:r>
          </a:p>
          <a:p>
            <a:pPr lvl="1"/>
            <a:r>
              <a:rPr lang="en-US" dirty="0" smtClean="0">
                <a:latin typeface="Comic Sans MS"/>
                <a:cs typeface="Comic Sans MS"/>
              </a:rPr>
              <a:t>You’re writing into something that is never going to get used again</a:t>
            </a:r>
          </a:p>
          <a:p>
            <a:r>
              <a:rPr lang="en-US" dirty="0" smtClean="0">
                <a:latin typeface="Comic Sans MS"/>
                <a:cs typeface="Comic Sans MS"/>
              </a:rPr>
              <a:t>According to the c standard the optimizer is allowed to get rid of it.</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8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Tested compilers</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fontScale="70000" lnSpcReduction="20000"/>
          </a:bodyPr>
          <a:lstStyle/>
          <a:p>
            <a:r>
              <a:rPr lang="en-US" dirty="0" smtClean="0">
                <a:latin typeface="Comic Sans MS"/>
                <a:cs typeface="Comic Sans MS"/>
              </a:rPr>
              <a:t>many modern compilers can optimize out dead stores (twiddle with </a:t>
            </a:r>
            <a:r>
              <a:rPr lang="mr-IN" dirty="0" smtClean="0">
                <a:latin typeface="Comic Sans MS"/>
                <a:cs typeface="Comic Sans MS"/>
              </a:rPr>
              <a:t>–</a:t>
            </a:r>
            <a:r>
              <a:rPr lang="en-US" dirty="0" smtClean="0">
                <a:latin typeface="Comic Sans MS"/>
                <a:cs typeface="Comic Sans MS"/>
              </a:rPr>
              <a:t>O switches, replace </a:t>
            </a:r>
            <a:r>
              <a:rPr lang="en-US" dirty="0" err="1" smtClean="0">
                <a:latin typeface="Courier"/>
                <a:cs typeface="Courier"/>
              </a:rPr>
              <a:t>memset</a:t>
            </a:r>
            <a:r>
              <a:rPr lang="en-US" dirty="0" smtClean="0">
                <a:latin typeface="Comic Sans MS"/>
                <a:cs typeface="Comic Sans MS"/>
              </a:rPr>
              <a:t> with for loop)</a:t>
            </a:r>
          </a:p>
          <a:p>
            <a:pPr lvl="1"/>
            <a:r>
              <a:rPr lang="en-US" dirty="0" err="1">
                <a:latin typeface="Comic Sans MS"/>
                <a:cs typeface="Comic Sans MS"/>
              </a:rPr>
              <a:t>g</a:t>
            </a:r>
            <a:r>
              <a:rPr lang="en-US" dirty="0" err="1" smtClean="0">
                <a:latin typeface="Comic Sans MS"/>
                <a:cs typeface="Comic Sans MS"/>
              </a:rPr>
              <a:t>cc</a:t>
            </a:r>
            <a:r>
              <a:rPr lang="en-US" dirty="0" smtClean="0">
                <a:latin typeface="Comic Sans MS"/>
                <a:cs typeface="Comic Sans MS"/>
              </a:rPr>
              <a:t> (versions on compiler explorer)</a:t>
            </a:r>
          </a:p>
          <a:p>
            <a:pPr lvl="1"/>
            <a:r>
              <a:rPr lang="en-US" dirty="0" smtClean="0">
                <a:latin typeface="Comic Sans MS"/>
                <a:cs typeface="Comic Sans MS"/>
              </a:rPr>
              <a:t>Clang (versions on compiler explorer) </a:t>
            </a:r>
          </a:p>
          <a:p>
            <a:pPr lvl="1"/>
            <a:r>
              <a:rPr lang="en-US" dirty="0" err="1">
                <a:latin typeface="Comic Sans MS"/>
                <a:cs typeface="Comic Sans MS"/>
              </a:rPr>
              <a:t>i</a:t>
            </a:r>
            <a:r>
              <a:rPr lang="en-US" dirty="0" err="1" smtClean="0">
                <a:latin typeface="Comic Sans MS"/>
                <a:cs typeface="Comic Sans MS"/>
              </a:rPr>
              <a:t>cc</a:t>
            </a:r>
            <a:r>
              <a:rPr lang="en-US" dirty="0" smtClean="0">
                <a:latin typeface="Comic Sans MS"/>
                <a:cs typeface="Comic Sans MS"/>
              </a:rPr>
              <a:t> (versions on compiler explorer)</a:t>
            </a:r>
          </a:p>
          <a:p>
            <a:pPr lvl="1"/>
            <a:r>
              <a:rPr lang="en-US" dirty="0" err="1">
                <a:latin typeface="Comic Sans MS"/>
                <a:cs typeface="Comic Sans MS"/>
              </a:rPr>
              <a:t>m</a:t>
            </a:r>
            <a:r>
              <a:rPr lang="en-US" dirty="0" err="1" smtClean="0">
                <a:latin typeface="Comic Sans MS"/>
                <a:cs typeface="Comic Sans MS"/>
              </a:rPr>
              <a:t>svc</a:t>
            </a:r>
            <a:r>
              <a:rPr lang="en-US" dirty="0" smtClean="0">
                <a:latin typeface="Comic Sans MS"/>
                <a:cs typeface="Comic Sans MS"/>
              </a:rPr>
              <a:t> (versions on compiler explorer) </a:t>
            </a:r>
            <a:endParaRPr lang="en-US" dirty="0">
              <a:latin typeface="Comic Sans MS"/>
              <a:cs typeface="Comic Sans MS"/>
            </a:endParaRPr>
          </a:p>
          <a:p>
            <a:pPr lvl="1"/>
            <a:r>
              <a:rPr lang="en-US" dirty="0" smtClean="0">
                <a:latin typeface="Comic Sans MS"/>
                <a:cs typeface="Comic Sans MS"/>
              </a:rPr>
              <a:t>Oracle (former sun) studio (12.6)</a:t>
            </a:r>
          </a:p>
          <a:p>
            <a:pPr lvl="1"/>
            <a:r>
              <a:rPr lang="en-US" dirty="0" smtClean="0">
                <a:latin typeface="Comic Sans MS"/>
                <a:cs typeface="Comic Sans MS"/>
              </a:rPr>
              <a:t>PGI community edition (18.4) -</a:t>
            </a:r>
            <a:r>
              <a:rPr lang="en-US" dirty="0" err="1" smtClean="0">
                <a:latin typeface="Comic Sans MS"/>
                <a:cs typeface="Comic Sans MS"/>
              </a:rPr>
              <a:t>Mdse</a:t>
            </a:r>
            <a:endParaRPr lang="en-US" dirty="0" smtClean="0">
              <a:latin typeface="Comic Sans MS"/>
              <a:cs typeface="Comic Sans MS"/>
            </a:endParaRPr>
          </a:p>
          <a:p>
            <a:pPr lvl="1"/>
            <a:r>
              <a:rPr lang="en-US" dirty="0" smtClean="0">
                <a:latin typeface="Comic Sans MS"/>
                <a:cs typeface="Comic Sans MS"/>
              </a:rPr>
              <a:t>Embarcadero </a:t>
            </a:r>
            <a:r>
              <a:rPr lang="en-US" dirty="0">
                <a:latin typeface="Comic Sans MS"/>
                <a:cs typeface="Comic Sans MS"/>
              </a:rPr>
              <a:t>C</a:t>
            </a:r>
            <a:r>
              <a:rPr lang="en-US" dirty="0" smtClean="0">
                <a:latin typeface="Comic Sans MS"/>
                <a:cs typeface="Comic Sans MS"/>
              </a:rPr>
              <a:t>++ builder (</a:t>
            </a:r>
            <a:r>
              <a:rPr lang="en-US" dirty="0" smtClean="0">
                <a:solidFill>
                  <a:srgbClr val="000000"/>
                </a:solidFill>
                <a:latin typeface="Comic Sans MS"/>
                <a:cs typeface="Comic Sans MS"/>
              </a:rPr>
              <a:t>10.2</a:t>
            </a:r>
            <a:r>
              <a:rPr lang="en-US" dirty="0" smtClean="0">
                <a:latin typeface="Comic Sans MS"/>
                <a:cs typeface="Comic Sans MS"/>
              </a:rPr>
              <a:t>) </a:t>
            </a:r>
            <a:r>
              <a:rPr lang="mr-IN" dirty="0" smtClean="0">
                <a:latin typeface="Comic Sans MS"/>
                <a:cs typeface="Comic Sans MS"/>
              </a:rPr>
              <a:t>–</a:t>
            </a:r>
            <a:r>
              <a:rPr lang="en-US" dirty="0" smtClean="0">
                <a:latin typeface="Comic Sans MS"/>
                <a:cs typeface="Comic Sans MS"/>
              </a:rPr>
              <a:t>Ob (yes with 64bit compiler)</a:t>
            </a:r>
          </a:p>
          <a:p>
            <a:pPr lvl="1"/>
            <a:r>
              <a:rPr lang="en-US" dirty="0" smtClean="0">
                <a:uFill>
                  <a:solidFill>
                    <a:srgbClr val="FF0000"/>
                  </a:solidFill>
                </a:uFill>
                <a:latin typeface="Comic Sans MS"/>
                <a:cs typeface="Comic Sans MS"/>
              </a:rPr>
              <a:t>Open </a:t>
            </a:r>
            <a:r>
              <a:rPr lang="en-US" dirty="0" err="1" smtClean="0">
                <a:uFill>
                  <a:solidFill>
                    <a:srgbClr val="FF0000"/>
                  </a:solidFill>
                </a:uFill>
                <a:latin typeface="Comic Sans MS"/>
                <a:cs typeface="Comic Sans MS"/>
              </a:rPr>
              <a:t>Watcom</a:t>
            </a:r>
            <a:r>
              <a:rPr lang="en-US" dirty="0" smtClean="0">
                <a:uFill>
                  <a:solidFill>
                    <a:srgbClr val="FF0000"/>
                  </a:solidFill>
                </a:uFill>
                <a:latin typeface="Comic Sans MS"/>
                <a:cs typeface="Comic Sans MS"/>
              </a:rPr>
              <a:t> 1.9</a:t>
            </a:r>
          </a:p>
          <a:p>
            <a:pPr lvl="1"/>
            <a:r>
              <a:rPr lang="en-US" dirty="0" smtClean="0">
                <a:latin typeface="Comic Sans MS"/>
                <a:cs typeface="Comic Sans MS"/>
              </a:rPr>
              <a:t>IAR 8.30</a:t>
            </a:r>
            <a:endParaRPr lang="en-US" dirty="0" smtClean="0">
              <a:solidFill>
                <a:srgbClr val="FF0000"/>
              </a:solidFill>
              <a:latin typeface="Comic Sans MS"/>
              <a:cs typeface="Comic Sans MS"/>
            </a:endParaRPr>
          </a:p>
          <a:p>
            <a:pPr lvl="1"/>
            <a:r>
              <a:rPr lang="en-US" dirty="0" smtClean="0">
                <a:solidFill>
                  <a:srgbClr val="000000"/>
                </a:solidFill>
                <a:latin typeface="Comic Sans MS"/>
                <a:cs typeface="Comic Sans MS"/>
              </a:rPr>
              <a:t>KEIL compiler MDK-Arm 5.26.2.0 (-</a:t>
            </a:r>
            <a:r>
              <a:rPr lang="en-US" dirty="0" err="1" smtClean="0">
                <a:solidFill>
                  <a:srgbClr val="000000"/>
                </a:solidFill>
                <a:latin typeface="Comic Sans MS"/>
                <a:cs typeface="Comic Sans MS"/>
              </a:rPr>
              <a:t>Otime</a:t>
            </a:r>
            <a:r>
              <a:rPr lang="en-US" dirty="0" smtClean="0">
                <a:solidFill>
                  <a:srgbClr val="000000"/>
                </a:solidFill>
                <a:latin typeface="Comic Sans MS"/>
                <a:cs typeface="Comic Sans MS"/>
              </a:rPr>
              <a:t>)</a:t>
            </a:r>
            <a:endParaRPr lang="en-US" dirty="0">
              <a:solidFill>
                <a:srgbClr val="000000"/>
              </a:solidFill>
              <a:latin typeface="Comic Sans MS"/>
              <a:cs typeface="Comic Sans MS"/>
            </a:endParaRPr>
          </a:p>
        </p:txBody>
      </p:sp>
      <p:cxnSp>
        <p:nvCxnSpPr>
          <p:cNvPr id="7" name="Straight Connector 6"/>
          <p:cNvCxnSpPr/>
          <p:nvPr/>
        </p:nvCxnSpPr>
        <p:spPr>
          <a:xfrm>
            <a:off x="1335613" y="4095080"/>
            <a:ext cx="1992467"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334741" y="3481050"/>
            <a:ext cx="4139069"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Common? </a:t>
            </a:r>
            <a:endParaRPr lang="en-US" dirty="0">
              <a:latin typeface="Comic Sans MS"/>
              <a:cs typeface="Comic Sans MS"/>
            </a:endParaRPr>
          </a:p>
        </p:txBody>
      </p:sp>
      <p:sp>
        <p:nvSpPr>
          <p:cNvPr id="3" name="Content Placeholder 2"/>
          <p:cNvSpPr>
            <a:spLocks noGrp="1"/>
          </p:cNvSpPr>
          <p:nvPr>
            <p:ph idx="1"/>
          </p:nvPr>
        </p:nvSpPr>
        <p:spPr>
          <a:xfrm>
            <a:off x="457200" y="1200150"/>
            <a:ext cx="8686800" cy="4044632"/>
          </a:xfrm>
        </p:spPr>
        <p:txBody>
          <a:bodyPr>
            <a:normAutofit fontScale="70000" lnSpcReduction="20000"/>
          </a:bodyPr>
          <a:lstStyle/>
          <a:p>
            <a:r>
              <a:rPr lang="en-US" dirty="0" smtClean="0">
                <a:latin typeface="Comic Sans MS"/>
                <a:cs typeface="Comic Sans MS"/>
              </a:rPr>
              <a:t>Is compiler optimization actually in common use? </a:t>
            </a:r>
          </a:p>
          <a:p>
            <a:pPr marL="0" indent="0">
              <a:buNone/>
            </a:pPr>
            <a:endParaRPr lang="en-US" dirty="0" smtClean="0">
              <a:latin typeface="Comic Sans MS"/>
              <a:cs typeface="Comic Sans MS"/>
            </a:endParaRPr>
          </a:p>
          <a:p>
            <a:r>
              <a:rPr lang="en-US" dirty="0" smtClean="0">
                <a:latin typeface="Comic Sans MS"/>
                <a:cs typeface="Comic Sans MS"/>
              </a:rPr>
              <a:t>Some stats </a:t>
            </a:r>
            <a:endParaRPr lang="en-US" dirty="0" smtClean="0">
              <a:latin typeface="Comic Sans MS"/>
              <a:cs typeface="Comic Sans MS"/>
            </a:endParaRPr>
          </a:p>
          <a:p>
            <a:pPr lvl="1"/>
            <a:r>
              <a:rPr lang="en-US" dirty="0" err="1">
                <a:latin typeface="Comic Sans MS"/>
                <a:cs typeface="Comic Sans MS"/>
              </a:rPr>
              <a:t>Opensource.apple.com</a:t>
            </a:r>
            <a:r>
              <a:rPr lang="en-US" dirty="0">
                <a:latin typeface="Comic Sans MS"/>
                <a:cs typeface="Comic Sans MS"/>
              </a:rPr>
              <a:t>(10.13.6) &gt; ~100/</a:t>
            </a:r>
            <a:r>
              <a:rPr lang="en-US" dirty="0" smtClean="0">
                <a:latin typeface="Comic Sans MS"/>
                <a:cs typeface="Comic Sans MS"/>
              </a:rPr>
              <a:t>198</a:t>
            </a:r>
            <a:endParaRPr lang="en-US" dirty="0" smtClean="0">
              <a:latin typeface="Comic Sans MS"/>
              <a:cs typeface="Comic Sans MS"/>
            </a:endParaRPr>
          </a:p>
          <a:p>
            <a:pPr lvl="1"/>
            <a:r>
              <a:rPr lang="mr-IN" dirty="0" smtClean="0">
                <a:latin typeface="Comic Sans MS"/>
                <a:cs typeface="Comic Sans MS"/>
              </a:rPr>
              <a:t>…</a:t>
            </a:r>
            <a:r>
              <a:rPr lang="en-US" dirty="0" smtClean="0">
                <a:latin typeface="Comic Sans MS"/>
                <a:cs typeface="Comic Sans MS"/>
              </a:rPr>
              <a:t> wanted to get more, ran out of time / got bored </a:t>
            </a:r>
            <a:r>
              <a:rPr lang="mr-IN" dirty="0" smtClean="0">
                <a:latin typeface="Comic Sans MS"/>
                <a:cs typeface="Comic Sans MS"/>
              </a:rPr>
              <a:t>…</a:t>
            </a:r>
            <a:endParaRPr lang="en-US" dirty="0" smtClean="0">
              <a:latin typeface="Comic Sans MS"/>
              <a:cs typeface="Comic Sans MS"/>
            </a:endParaRPr>
          </a:p>
          <a:p>
            <a:pPr marL="457200" lvl="1" indent="0">
              <a:buNone/>
            </a:pPr>
            <a:endParaRPr lang="en-US" dirty="0" smtClean="0">
              <a:latin typeface="Comic Sans MS"/>
              <a:cs typeface="Comic Sans MS"/>
            </a:endParaRPr>
          </a:p>
          <a:p>
            <a:r>
              <a:rPr lang="en-US" dirty="0" smtClean="0">
                <a:latin typeface="Comic Sans MS"/>
                <a:cs typeface="Comic Sans MS"/>
              </a:rPr>
              <a:t>IDEs</a:t>
            </a:r>
          </a:p>
          <a:p>
            <a:pPr lvl="1"/>
            <a:r>
              <a:rPr lang="en-US" dirty="0" smtClean="0">
                <a:latin typeface="Comic Sans MS"/>
                <a:cs typeface="Comic Sans MS"/>
              </a:rPr>
              <a:t>Visual studio release default is /O2</a:t>
            </a:r>
            <a:r>
              <a:rPr lang="en-US" dirty="0">
                <a:solidFill>
                  <a:srgbClr val="FF0000"/>
                </a:solidFill>
                <a:latin typeface="Comic Sans MS"/>
                <a:cs typeface="Comic Sans MS"/>
              </a:rPr>
              <a:t> </a:t>
            </a:r>
            <a:r>
              <a:rPr lang="en-US" dirty="0" smtClean="0">
                <a:latin typeface="Comic Sans MS"/>
                <a:cs typeface="Comic Sans MS"/>
              </a:rPr>
              <a:t>/</a:t>
            </a:r>
            <a:r>
              <a:rPr lang="en-US" dirty="0" err="1" smtClean="0">
                <a:latin typeface="Comic Sans MS"/>
                <a:cs typeface="Comic Sans MS"/>
              </a:rPr>
              <a:t>Oi</a:t>
            </a:r>
            <a:r>
              <a:rPr lang="en-US" dirty="0" smtClean="0">
                <a:latin typeface="Comic Sans MS"/>
                <a:cs typeface="Comic Sans MS"/>
              </a:rPr>
              <a:t> /GL</a:t>
            </a:r>
          </a:p>
          <a:p>
            <a:pPr lvl="1"/>
            <a:r>
              <a:rPr lang="en-US" dirty="0" err="1" smtClean="0">
                <a:solidFill>
                  <a:srgbClr val="000000"/>
                </a:solidFill>
                <a:latin typeface="Comic Sans MS"/>
                <a:cs typeface="Comic Sans MS"/>
              </a:rPr>
              <a:t>Xcode</a:t>
            </a:r>
            <a:r>
              <a:rPr lang="en-US" dirty="0" smtClean="0">
                <a:solidFill>
                  <a:srgbClr val="000000"/>
                </a:solidFill>
                <a:latin typeface="Comic Sans MS"/>
                <a:cs typeface="Comic Sans MS"/>
              </a:rPr>
              <a:t> release default is </a:t>
            </a:r>
            <a:r>
              <a:rPr lang="mr-IN" dirty="0" smtClean="0">
                <a:solidFill>
                  <a:srgbClr val="000000"/>
                </a:solidFill>
                <a:latin typeface="Comic Sans MS"/>
                <a:cs typeface="Comic Sans MS"/>
              </a:rPr>
              <a:t>–</a:t>
            </a:r>
            <a:r>
              <a:rPr lang="en-US" dirty="0" err="1" smtClean="0">
                <a:solidFill>
                  <a:srgbClr val="000000"/>
                </a:solidFill>
                <a:latin typeface="Comic Sans MS"/>
                <a:cs typeface="Comic Sans MS"/>
              </a:rPr>
              <a:t>Os</a:t>
            </a:r>
            <a:endParaRPr lang="en-US" dirty="0" smtClean="0">
              <a:solidFill>
                <a:srgbClr val="FF0000"/>
              </a:solidFill>
              <a:latin typeface="Comic Sans MS"/>
              <a:cs typeface="Comic Sans MS"/>
            </a:endParaRPr>
          </a:p>
          <a:p>
            <a:endParaRPr lang="en-US" dirty="0" smtClean="0">
              <a:solidFill>
                <a:srgbClr val="FF0000"/>
              </a:solidFill>
              <a:latin typeface="Comic Sans MS"/>
              <a:cs typeface="Comic Sans MS"/>
            </a:endParaRPr>
          </a:p>
          <a:p>
            <a:r>
              <a:rPr lang="en-US" sz="3500" dirty="0">
                <a:solidFill>
                  <a:srgbClr val="000000"/>
                </a:solidFill>
                <a:latin typeface="Comic Sans MS"/>
                <a:cs typeface="Comic Sans MS"/>
              </a:rPr>
              <a:t> </a:t>
            </a:r>
            <a:r>
              <a:rPr lang="en-US" sz="3500" b="1" i="1" u="sng" dirty="0" smtClean="0">
                <a:solidFill>
                  <a:srgbClr val="FF0000"/>
                </a:solidFill>
                <a:latin typeface="Comic Sans MS"/>
                <a:cs typeface="Comic Sans MS"/>
              </a:rPr>
              <a:t>YES!</a:t>
            </a:r>
            <a:r>
              <a:rPr lang="en-US" sz="3500" b="1" i="1" u="sng" dirty="0" smtClean="0">
                <a:solidFill>
                  <a:srgbClr val="000000"/>
                </a:solidFill>
                <a:latin typeface="Comic Sans MS"/>
                <a:cs typeface="Comic Sans MS"/>
              </a:rPr>
              <a:t> In common use. Not everywhere, but very common.</a:t>
            </a:r>
            <a:endParaRPr lang="en-US" sz="3500" b="1" i="1" u="sng" dirty="0">
              <a:solidFill>
                <a:srgbClr val="000000"/>
              </a:solidFill>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a:cs typeface="Comic Sans MS"/>
              </a:rPr>
              <a:t>S</a:t>
            </a:r>
            <a:r>
              <a:rPr lang="en-US" dirty="0" smtClean="0">
                <a:latin typeface="Comic Sans MS"/>
                <a:cs typeface="Comic Sans MS"/>
              </a:rPr>
              <a:t>olutions</a:t>
            </a:r>
            <a:endParaRPr lang="en-US" dirty="0">
              <a:latin typeface="Comic Sans MS"/>
              <a:cs typeface="Comic Sans MS"/>
            </a:endParaRPr>
          </a:p>
        </p:txBody>
      </p:sp>
      <p:sp>
        <p:nvSpPr>
          <p:cNvPr id="3" name="Content Placeholder 2"/>
          <p:cNvSpPr>
            <a:spLocks noGrp="1"/>
          </p:cNvSpPr>
          <p:nvPr>
            <p:ph idx="1"/>
          </p:nvPr>
        </p:nvSpPr>
        <p:spPr>
          <a:xfrm>
            <a:off x="457200" y="1200150"/>
            <a:ext cx="8229600" cy="3943349"/>
          </a:xfrm>
        </p:spPr>
        <p:txBody>
          <a:bodyPr>
            <a:normAutofit fontScale="92500" lnSpcReduction="10000"/>
          </a:bodyPr>
          <a:lstStyle/>
          <a:p>
            <a:r>
              <a:rPr lang="en-US" dirty="0" smtClean="0">
                <a:latin typeface="Comic Sans MS"/>
                <a:cs typeface="Comic Sans MS"/>
              </a:rPr>
              <a:t>There appear to be quite a few </a:t>
            </a:r>
          </a:p>
          <a:p>
            <a:r>
              <a:rPr lang="en-US" dirty="0" smtClean="0">
                <a:latin typeface="Comic Sans MS"/>
                <a:cs typeface="Comic Sans MS"/>
              </a:rPr>
              <a:t>Nothing really portable </a:t>
            </a:r>
            <a:r>
              <a:rPr lang="en-US" dirty="0" smtClean="0">
                <a:latin typeface="Comic Sans MS"/>
                <a:cs typeface="Comic Sans MS"/>
                <a:sym typeface="Wingdings"/>
              </a:rPr>
              <a:t> </a:t>
            </a:r>
            <a:r>
              <a:rPr lang="en-US" dirty="0" smtClean="0">
                <a:latin typeface="Comic Sans MS"/>
                <a:cs typeface="Comic Sans MS"/>
              </a:rPr>
              <a:t> </a:t>
            </a:r>
          </a:p>
          <a:p>
            <a:r>
              <a:rPr lang="en-US" dirty="0" smtClean="0">
                <a:latin typeface="Comic Sans MS"/>
                <a:cs typeface="Comic Sans MS"/>
              </a:rPr>
              <a:t>All solutions that work with </a:t>
            </a:r>
          </a:p>
          <a:p>
            <a:pPr lvl="1"/>
            <a:r>
              <a:rPr lang="en-US" dirty="0" smtClean="0">
                <a:latin typeface="Comic Sans MS"/>
                <a:cs typeface="Comic Sans MS"/>
              </a:rPr>
              <a:t>Particular compiler </a:t>
            </a:r>
          </a:p>
          <a:p>
            <a:pPr lvl="1"/>
            <a:r>
              <a:rPr lang="en-US" dirty="0" smtClean="0">
                <a:latin typeface="Comic Sans MS"/>
                <a:cs typeface="Comic Sans MS"/>
              </a:rPr>
              <a:t>Particular </a:t>
            </a:r>
            <a:r>
              <a:rPr lang="en-US" dirty="0" err="1" smtClean="0">
                <a:latin typeface="Comic Sans MS"/>
                <a:cs typeface="Comic Sans MS"/>
              </a:rPr>
              <a:t>libc</a:t>
            </a:r>
            <a:r>
              <a:rPr lang="en-US" dirty="0" smtClean="0">
                <a:latin typeface="Comic Sans MS"/>
                <a:cs typeface="Comic Sans MS"/>
              </a:rPr>
              <a:t> </a:t>
            </a:r>
          </a:p>
          <a:p>
            <a:pPr lvl="1"/>
            <a:r>
              <a:rPr lang="en-US" dirty="0" smtClean="0">
                <a:latin typeface="Comic Sans MS"/>
                <a:cs typeface="Comic Sans MS"/>
              </a:rPr>
              <a:t>Particular OS </a:t>
            </a:r>
          </a:p>
          <a:p>
            <a:pPr lvl="1"/>
            <a:r>
              <a:rPr lang="en-US" dirty="0" smtClean="0">
                <a:latin typeface="Comic Sans MS"/>
                <a:cs typeface="Comic Sans MS"/>
              </a:rPr>
              <a:t>Particular version of language </a:t>
            </a:r>
          </a:p>
          <a:p>
            <a:pPr lvl="1"/>
            <a:r>
              <a:rPr lang="en-US" dirty="0" smtClean="0">
                <a:latin typeface="Comic Sans MS"/>
                <a:cs typeface="Comic Sans MS"/>
              </a:rPr>
              <a:t>Particular executable file format</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a:cs typeface="Comic Sans MS"/>
              </a:rPr>
              <a:t>Solution</a:t>
            </a:r>
            <a:r>
              <a:rPr lang="en-US" dirty="0" smtClean="0">
                <a:latin typeface="Comic Sans MS"/>
                <a:cs typeface="Comic Sans MS"/>
              </a:rPr>
              <a:t>: Roll your own</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fontScale="85000" lnSpcReduction="10000"/>
          </a:bodyPr>
          <a:lstStyle/>
          <a:p>
            <a:r>
              <a:rPr lang="en-US" dirty="0" smtClean="0">
                <a:latin typeface="Comic Sans MS"/>
                <a:cs typeface="Comic Sans MS"/>
              </a:rPr>
              <a:t>NEIN, DAS IST VERBOTEN!</a:t>
            </a:r>
          </a:p>
          <a:p>
            <a:r>
              <a:rPr lang="en-US" dirty="0" smtClean="0">
                <a:latin typeface="Comic Sans MS"/>
                <a:cs typeface="Comic Sans MS"/>
              </a:rPr>
              <a:t>Seriously, don’t </a:t>
            </a:r>
            <a:r>
              <a:rPr lang="en-US" dirty="0" err="1" smtClean="0">
                <a:latin typeface="Comic Sans MS"/>
                <a:cs typeface="Comic Sans MS"/>
              </a:rPr>
              <a:t>Leeroy</a:t>
            </a:r>
            <a:r>
              <a:rPr lang="en-US" dirty="0" smtClean="0">
                <a:latin typeface="Comic Sans MS"/>
                <a:cs typeface="Comic Sans MS"/>
              </a:rPr>
              <a:t> Jenkins this. </a:t>
            </a:r>
          </a:p>
          <a:p>
            <a:r>
              <a:rPr lang="en-US" dirty="0" smtClean="0">
                <a:latin typeface="Comic Sans MS"/>
                <a:cs typeface="Comic Sans MS"/>
              </a:rPr>
              <a:t>You’ll screw it up or do something ridiculous</a:t>
            </a:r>
          </a:p>
          <a:p>
            <a:pPr lvl="1"/>
            <a:r>
              <a:rPr lang="en-US" dirty="0" smtClean="0">
                <a:latin typeface="Comic Sans MS"/>
                <a:cs typeface="Comic Sans MS"/>
              </a:rPr>
              <a:t>Probably both</a:t>
            </a:r>
          </a:p>
          <a:p>
            <a:r>
              <a:rPr lang="en-US" dirty="0" smtClean="0">
                <a:latin typeface="Comic Sans MS"/>
                <a:cs typeface="Comic Sans MS"/>
              </a:rPr>
              <a:t>Chances are you’ll get away with it for &lt;compiler&gt;&lt;version&gt; you’re testing with</a:t>
            </a:r>
          </a:p>
          <a:p>
            <a:pPr lvl="1"/>
            <a:r>
              <a:rPr lang="en-US" dirty="0" smtClean="0">
                <a:latin typeface="Comic Sans MS"/>
                <a:cs typeface="Comic Sans MS"/>
              </a:rPr>
              <a:t>But won’t work elsewhere </a:t>
            </a:r>
          </a:p>
          <a:p>
            <a:pPr lvl="1"/>
            <a:r>
              <a:rPr lang="en-US" dirty="0" smtClean="0">
                <a:latin typeface="Comic Sans MS"/>
                <a:cs typeface="Comic Sans MS"/>
              </a:rPr>
              <a:t>Or language lawyers will find a way to allow optimizing compilers to optimize it out in future versions</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3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a:cs typeface="Comic Sans MS"/>
              </a:rPr>
              <a:t>Solution: </a:t>
            </a:r>
            <a:r>
              <a:rPr lang="en-US" dirty="0" err="1" smtClean="0">
                <a:latin typeface="Comic Sans MS"/>
                <a:cs typeface="Comic Sans MS"/>
              </a:rPr>
              <a:t>explicit_bzero</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lnSpcReduction="10000"/>
          </a:bodyPr>
          <a:lstStyle/>
          <a:p>
            <a:r>
              <a:rPr lang="en-US" dirty="0" smtClean="0">
                <a:latin typeface="Comic Sans MS"/>
                <a:cs typeface="Comic Sans MS"/>
              </a:rPr>
              <a:t>Guarantees it doesn’t get optimized out </a:t>
            </a:r>
          </a:p>
          <a:p>
            <a:r>
              <a:rPr lang="en-US" dirty="0" smtClean="0">
                <a:latin typeface="Comic Sans MS"/>
                <a:cs typeface="Comic Sans MS"/>
              </a:rPr>
              <a:t>Not standardized </a:t>
            </a:r>
          </a:p>
          <a:p>
            <a:r>
              <a:rPr lang="en-US" dirty="0" smtClean="0">
                <a:latin typeface="Comic Sans MS"/>
                <a:cs typeface="Comic Sans MS"/>
              </a:rPr>
              <a:t>Added in </a:t>
            </a:r>
            <a:r>
              <a:rPr lang="en-US" dirty="0" err="1" smtClean="0">
                <a:latin typeface="Comic Sans MS"/>
                <a:cs typeface="Comic Sans MS"/>
              </a:rPr>
              <a:t>OpenBSD</a:t>
            </a:r>
            <a:r>
              <a:rPr lang="en-US" dirty="0" smtClean="0">
                <a:latin typeface="Comic Sans MS"/>
                <a:cs typeface="Comic Sans MS"/>
              </a:rPr>
              <a:t> 5.5 (~may 2014)</a:t>
            </a:r>
          </a:p>
          <a:p>
            <a:r>
              <a:rPr lang="en-US" dirty="0" err="1" smtClean="0">
                <a:latin typeface="Comic Sans MS"/>
                <a:cs typeface="Comic Sans MS"/>
              </a:rPr>
              <a:t>NetBSD</a:t>
            </a:r>
            <a:r>
              <a:rPr lang="en-US" dirty="0" smtClean="0">
                <a:latin typeface="Comic Sans MS"/>
                <a:cs typeface="Comic Sans MS"/>
              </a:rPr>
              <a:t> 7 </a:t>
            </a:r>
            <a:r>
              <a:rPr lang="en-US" dirty="0">
                <a:latin typeface="Comic Sans MS"/>
                <a:cs typeface="Comic Sans MS"/>
              </a:rPr>
              <a:t>has </a:t>
            </a:r>
            <a:r>
              <a:rPr lang="en-US" dirty="0" err="1">
                <a:latin typeface="Courier"/>
                <a:cs typeface="Courier"/>
              </a:rPr>
              <a:t>explicit_memset</a:t>
            </a:r>
            <a:r>
              <a:rPr lang="en-US" dirty="0">
                <a:latin typeface="Comic Sans MS"/>
                <a:cs typeface="Comic Sans MS"/>
              </a:rPr>
              <a:t> instead </a:t>
            </a:r>
            <a:endParaRPr lang="en-US" dirty="0" smtClean="0">
              <a:latin typeface="Comic Sans MS"/>
              <a:cs typeface="Comic Sans MS"/>
            </a:endParaRPr>
          </a:p>
          <a:p>
            <a:r>
              <a:rPr lang="en-US" dirty="0" smtClean="0">
                <a:latin typeface="Comic Sans MS"/>
                <a:cs typeface="Comic Sans MS"/>
              </a:rPr>
              <a:t>Ported to FreeBSD 11 (~</a:t>
            </a:r>
            <a:r>
              <a:rPr lang="en-US" dirty="0" err="1" smtClean="0">
                <a:latin typeface="Comic Sans MS"/>
                <a:cs typeface="Comic Sans MS"/>
              </a:rPr>
              <a:t>oct</a:t>
            </a:r>
            <a:r>
              <a:rPr lang="en-US" dirty="0" smtClean="0">
                <a:latin typeface="Comic Sans MS"/>
                <a:cs typeface="Comic Sans MS"/>
              </a:rPr>
              <a:t> 2016)</a:t>
            </a:r>
          </a:p>
          <a:p>
            <a:r>
              <a:rPr lang="en-US" dirty="0" smtClean="0">
                <a:latin typeface="Comic Sans MS"/>
                <a:cs typeface="Comic Sans MS"/>
              </a:rPr>
              <a:t>Ported to </a:t>
            </a:r>
            <a:r>
              <a:rPr lang="en-US" dirty="0" err="1" smtClean="0">
                <a:latin typeface="Comic Sans MS"/>
                <a:cs typeface="Comic Sans MS"/>
              </a:rPr>
              <a:t>glibc</a:t>
            </a:r>
            <a:r>
              <a:rPr lang="en-US" dirty="0" smtClean="0">
                <a:latin typeface="Comic Sans MS"/>
                <a:cs typeface="Comic Sans MS"/>
              </a:rPr>
              <a:t> 2.25 (~</a:t>
            </a:r>
            <a:r>
              <a:rPr lang="en-US" dirty="0" err="1" smtClean="0">
                <a:latin typeface="Comic Sans MS"/>
                <a:cs typeface="Comic Sans MS"/>
              </a:rPr>
              <a:t>feb</a:t>
            </a:r>
            <a:r>
              <a:rPr lang="en-US" dirty="0" smtClean="0">
                <a:latin typeface="Comic Sans MS"/>
                <a:cs typeface="Comic Sans MS"/>
              </a:rPr>
              <a:t> 2017)</a:t>
            </a:r>
          </a:p>
          <a:p>
            <a:r>
              <a:rPr lang="en-US" dirty="0" smtClean="0">
                <a:latin typeface="Comic Sans MS"/>
                <a:cs typeface="Comic Sans MS"/>
              </a:rPr>
              <a:t>Currently </a:t>
            </a:r>
            <a:r>
              <a:rPr lang="en-US" b="1" i="1" u="sng" dirty="0" smtClean="0">
                <a:solidFill>
                  <a:srgbClr val="FF0000"/>
                </a:solidFill>
                <a:latin typeface="Comic Sans MS"/>
                <a:cs typeface="Comic Sans MS"/>
              </a:rPr>
              <a:t>not</a:t>
            </a:r>
            <a:r>
              <a:rPr lang="en-US" dirty="0" smtClean="0">
                <a:solidFill>
                  <a:srgbClr val="FF0000"/>
                </a:solidFill>
                <a:latin typeface="Comic Sans MS"/>
                <a:cs typeface="Comic Sans MS"/>
              </a:rPr>
              <a:t> </a:t>
            </a:r>
            <a:r>
              <a:rPr lang="en-US" dirty="0" smtClean="0">
                <a:latin typeface="Comic Sans MS"/>
                <a:cs typeface="Comic Sans MS"/>
              </a:rPr>
              <a:t>in OSX </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a:cs typeface="Comic Sans MS"/>
              </a:rPr>
              <a:t>Solution</a:t>
            </a:r>
            <a:r>
              <a:rPr lang="en-US" dirty="0" smtClean="0">
                <a:latin typeface="Comic Sans MS"/>
                <a:cs typeface="Comic Sans MS"/>
              </a:rPr>
              <a:t>: </a:t>
            </a:r>
            <a:r>
              <a:rPr lang="en-US" dirty="0" err="1" smtClean="0">
                <a:latin typeface="Comic Sans MS"/>
                <a:cs typeface="Comic Sans MS"/>
              </a:rPr>
              <a:t>SecureZeroMemory</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a:bodyPr>
          <a:lstStyle/>
          <a:p>
            <a:r>
              <a:rPr lang="en-US" dirty="0" smtClean="0">
                <a:latin typeface="Comic Sans MS"/>
                <a:cs typeface="Comic Sans MS"/>
              </a:rPr>
              <a:t>Windows only </a:t>
            </a:r>
          </a:p>
          <a:p>
            <a:endParaRPr lang="en-US" dirty="0" smtClean="0">
              <a:latin typeface="Comic Sans MS"/>
              <a:cs typeface="Comic Sans MS"/>
            </a:endParaRPr>
          </a:p>
          <a:p>
            <a:endParaRPr lang="en-US" dirty="0">
              <a:latin typeface="Comic Sans MS"/>
              <a:cs typeface="Comic Sans MS"/>
            </a:endParaRPr>
          </a:p>
          <a:p>
            <a:r>
              <a:rPr lang="en-US" dirty="0">
                <a:latin typeface="Comic Sans MS"/>
                <a:cs typeface="Comic Sans MS"/>
              </a:rPr>
              <a:t>From MSDN: “ensure that your data will be overwritten promptly</a:t>
            </a:r>
            <a:r>
              <a:rPr lang="en-US" dirty="0" smtClean="0">
                <a:latin typeface="Comic Sans MS"/>
                <a:cs typeface="Comic Sans MS"/>
              </a:rPr>
              <a:t>”</a:t>
            </a:r>
          </a:p>
          <a:p>
            <a:r>
              <a:rPr lang="en-US" dirty="0" smtClean="0">
                <a:latin typeface="Comic Sans MS"/>
                <a:cs typeface="Comic Sans MS"/>
              </a:rPr>
              <a:t>Supported from XP and win2003 onwards </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6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a:cs typeface="Comic Sans MS"/>
              </a:rPr>
              <a:t>Solution</a:t>
            </a:r>
            <a:r>
              <a:rPr lang="en-US" dirty="0" smtClean="0">
                <a:latin typeface="Comic Sans MS"/>
                <a:cs typeface="Comic Sans MS"/>
              </a:rPr>
              <a:t>: </a:t>
            </a:r>
            <a:r>
              <a:rPr lang="en-US" dirty="0" err="1" smtClean="0">
                <a:latin typeface="Comic Sans MS"/>
                <a:cs typeface="Comic Sans MS"/>
              </a:rPr>
              <a:t>memset_s</a:t>
            </a:r>
            <a:endParaRPr lang="en-US" dirty="0">
              <a:latin typeface="Comic Sans MS"/>
              <a:cs typeface="Comic Sans MS"/>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omic Sans MS"/>
                <a:cs typeface="Comic Sans MS"/>
              </a:rPr>
              <a:t>Guarantees it doesn’t get optimized out</a:t>
            </a:r>
          </a:p>
          <a:p>
            <a:pPr lvl="1"/>
            <a:r>
              <a:rPr lang="en-US" dirty="0" smtClean="0">
                <a:latin typeface="Comic Sans MS"/>
                <a:cs typeface="Comic Sans MS"/>
              </a:rPr>
              <a:t>By spec</a:t>
            </a:r>
          </a:p>
          <a:p>
            <a:r>
              <a:rPr lang="en-US" dirty="0" smtClean="0">
                <a:latin typeface="Comic Sans MS"/>
                <a:cs typeface="Comic Sans MS"/>
              </a:rPr>
              <a:t>Standardized. But </a:t>
            </a:r>
            <a:r>
              <a:rPr lang="mr-IN" dirty="0" smtClean="0">
                <a:latin typeface="Comic Sans MS"/>
                <a:cs typeface="Comic Sans MS"/>
              </a:rPr>
              <a:t>…</a:t>
            </a:r>
            <a:endParaRPr lang="en-US" dirty="0" smtClean="0">
              <a:latin typeface="Comic Sans MS"/>
              <a:cs typeface="Comic Sans MS"/>
            </a:endParaRPr>
          </a:p>
          <a:p>
            <a:r>
              <a:rPr lang="en-US" dirty="0" smtClean="0">
                <a:latin typeface="Comic Sans MS"/>
                <a:cs typeface="Comic Sans MS"/>
              </a:rPr>
              <a:t>Is in C11 standard. YAY!</a:t>
            </a:r>
          </a:p>
          <a:p>
            <a:r>
              <a:rPr lang="en-US" b="1" i="1" u="sng" dirty="0" smtClean="0">
                <a:latin typeface="Comic Sans MS"/>
                <a:cs typeface="Comic Sans MS"/>
              </a:rPr>
              <a:t>Optional</a:t>
            </a:r>
            <a:r>
              <a:rPr lang="en-US" dirty="0" smtClean="0">
                <a:latin typeface="Comic Sans MS"/>
                <a:cs typeface="Comic Sans MS"/>
              </a:rPr>
              <a:t> Annex K. BOO! (</a:t>
            </a:r>
            <a:r>
              <a:rPr lang="en-US" dirty="0" err="1" smtClean="0">
                <a:latin typeface="Comic Sans MS"/>
                <a:cs typeface="Comic Sans MS"/>
              </a:rPr>
              <a:t>boooourns</a:t>
            </a:r>
            <a:r>
              <a:rPr lang="en-US" dirty="0" smtClean="0">
                <a:latin typeface="Comic Sans MS"/>
                <a:cs typeface="Comic Sans MS"/>
              </a:rPr>
              <a:t>?) </a:t>
            </a:r>
          </a:p>
          <a:p>
            <a:pPr lvl="1"/>
            <a:r>
              <a:rPr lang="en-US" dirty="0" smtClean="0">
                <a:latin typeface="Comic Sans MS"/>
                <a:cs typeface="Comic Sans MS"/>
              </a:rPr>
              <a:t>You can be C11 compliant and not offer </a:t>
            </a:r>
            <a:r>
              <a:rPr lang="en-US" dirty="0" err="1" smtClean="0">
                <a:latin typeface="Courier"/>
                <a:cs typeface="Courier"/>
              </a:rPr>
              <a:t>memset_s</a:t>
            </a:r>
            <a:endParaRPr lang="en-US" dirty="0" smtClean="0">
              <a:latin typeface="Courier"/>
              <a:cs typeface="Courier"/>
            </a:endParaRPr>
          </a:p>
          <a:p>
            <a:endParaRPr lang="en-US" dirty="0">
              <a:latin typeface="Comic Sans MS"/>
              <a:cs typeface="Comic Sans MS"/>
            </a:endParaRPr>
          </a:p>
        </p:txBody>
      </p:sp>
      <p:pic>
        <p:nvPicPr>
          <p:cNvPr id="4" name="Picture 3" descr="Screen Shot 2018-10-03 at 12.12.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04" y="1200151"/>
            <a:ext cx="8534400" cy="2667000"/>
          </a:xfrm>
          <a:prstGeom prst="rect">
            <a:avLst/>
          </a:prstGeom>
        </p:spPr>
      </p:pic>
      <p:sp>
        <p:nvSpPr>
          <p:cNvPr id="5" name="Rectangle 4"/>
          <p:cNvSpPr/>
          <p:nvPr/>
        </p:nvSpPr>
        <p:spPr>
          <a:xfrm>
            <a:off x="3667453" y="2397928"/>
            <a:ext cx="1631195" cy="328483"/>
          </a:xfrm>
          <a:prstGeom prst="rect">
            <a:avLst/>
          </a:prstGeom>
          <a:solidFill>
            <a:schemeClr val="bg1">
              <a:alpha val="0"/>
            </a:schemeClr>
          </a:solid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Solution: crypto lib APIs</a:t>
            </a:r>
            <a:endParaRPr lang="en-US" dirty="0">
              <a:latin typeface="Comic Sans MS"/>
              <a:cs typeface="Comic Sans MS"/>
            </a:endParaRPr>
          </a:p>
        </p:txBody>
      </p:sp>
      <p:sp>
        <p:nvSpPr>
          <p:cNvPr id="3" name="Content Placeholder 2"/>
          <p:cNvSpPr>
            <a:spLocks noGrp="1"/>
          </p:cNvSpPr>
          <p:nvPr>
            <p:ph idx="1"/>
          </p:nvPr>
        </p:nvSpPr>
        <p:spPr/>
        <p:txBody>
          <a:bodyPr/>
          <a:lstStyle/>
          <a:p>
            <a:r>
              <a:rPr lang="en-US" dirty="0" smtClean="0">
                <a:latin typeface="Comic Sans MS"/>
                <a:cs typeface="Comic Sans MS"/>
              </a:rPr>
              <a:t>if you’re doing crypto stuff there’s a decent chance you’re using a crypto lib </a:t>
            </a:r>
          </a:p>
          <a:p>
            <a:r>
              <a:rPr lang="en-US" dirty="0" err="1" smtClean="0">
                <a:latin typeface="Courier"/>
                <a:cs typeface="Courier"/>
              </a:rPr>
              <a:t>OPENSSL_cleanse</a:t>
            </a:r>
            <a:r>
              <a:rPr lang="en-US" dirty="0" smtClean="0">
                <a:latin typeface="Comic Sans MS"/>
                <a:cs typeface="Comic Sans MS"/>
              </a:rPr>
              <a:t> </a:t>
            </a:r>
            <a:r>
              <a:rPr lang="mr-IN" dirty="0" smtClean="0">
                <a:latin typeface="Comic Sans MS"/>
                <a:cs typeface="Comic Sans MS"/>
              </a:rPr>
              <a:t>–</a:t>
            </a:r>
            <a:r>
              <a:rPr lang="en-US" dirty="0" smtClean="0">
                <a:latin typeface="Comic Sans MS"/>
                <a:cs typeface="Comic Sans MS"/>
              </a:rPr>
              <a:t> </a:t>
            </a:r>
            <a:r>
              <a:rPr lang="en-US" dirty="0" err="1" smtClean="0">
                <a:latin typeface="Comic Sans MS"/>
                <a:cs typeface="Comic Sans MS"/>
              </a:rPr>
              <a:t>OpenSSL</a:t>
            </a:r>
            <a:r>
              <a:rPr lang="en-US" dirty="0" smtClean="0">
                <a:latin typeface="Comic Sans MS"/>
                <a:cs typeface="Comic Sans MS"/>
              </a:rPr>
              <a:t> </a:t>
            </a:r>
          </a:p>
          <a:p>
            <a:r>
              <a:rPr lang="en-US" dirty="0" err="1" smtClean="0">
                <a:latin typeface="Courier"/>
                <a:cs typeface="Courier"/>
              </a:rPr>
              <a:t>gnutls_memset</a:t>
            </a:r>
            <a:r>
              <a:rPr lang="en-US" dirty="0" smtClean="0">
                <a:latin typeface="Comic Sans MS"/>
                <a:cs typeface="Comic Sans MS"/>
              </a:rPr>
              <a:t> </a:t>
            </a:r>
            <a:r>
              <a:rPr lang="mr-IN" dirty="0" smtClean="0">
                <a:latin typeface="Comic Sans MS"/>
                <a:cs typeface="Comic Sans MS"/>
              </a:rPr>
              <a:t>–</a:t>
            </a:r>
            <a:r>
              <a:rPr lang="en-US" dirty="0" smtClean="0">
                <a:latin typeface="Comic Sans MS"/>
                <a:cs typeface="Comic Sans MS"/>
              </a:rPr>
              <a:t> </a:t>
            </a:r>
            <a:r>
              <a:rPr lang="en-US" dirty="0" err="1" smtClean="0">
                <a:latin typeface="Comic Sans MS"/>
                <a:cs typeface="Comic Sans MS"/>
              </a:rPr>
              <a:t>GnuTLS</a:t>
            </a:r>
            <a:endParaRPr lang="en-US" dirty="0" smtClean="0">
              <a:latin typeface="Comic Sans MS"/>
              <a:cs typeface="Comic Sans MS"/>
            </a:endParaRPr>
          </a:p>
          <a:p>
            <a:r>
              <a:rPr lang="en-US" dirty="0" err="1">
                <a:latin typeface="Courier"/>
                <a:cs typeface="Courier"/>
              </a:rPr>
              <a:t>s</a:t>
            </a:r>
            <a:r>
              <a:rPr lang="en-US" dirty="0" err="1" smtClean="0">
                <a:latin typeface="Courier"/>
                <a:cs typeface="Courier"/>
              </a:rPr>
              <a:t>odium_memzero</a:t>
            </a:r>
            <a:r>
              <a:rPr lang="en-US" dirty="0" smtClean="0">
                <a:latin typeface="Comic Sans MS"/>
                <a:cs typeface="Comic Sans MS"/>
              </a:rPr>
              <a:t> </a:t>
            </a:r>
            <a:r>
              <a:rPr lang="mr-IN" dirty="0" smtClean="0">
                <a:latin typeface="Comic Sans MS"/>
                <a:cs typeface="Comic Sans MS"/>
              </a:rPr>
              <a:t>–</a:t>
            </a:r>
            <a:r>
              <a:rPr lang="en-US" dirty="0" smtClean="0">
                <a:latin typeface="Comic Sans MS"/>
                <a:cs typeface="Comic Sans MS"/>
              </a:rPr>
              <a:t> </a:t>
            </a:r>
          </a:p>
          <a:p>
            <a:endParaRPr lang="en-US" dirty="0" smtClean="0">
              <a:latin typeface="Comic Sans MS"/>
              <a:cs typeface="Comic Sans MS"/>
            </a:endParaRPr>
          </a:p>
          <a:p>
            <a:pPr marL="0" indent="0">
              <a:buNone/>
            </a:pPr>
            <a:endParaRPr lang="en-US" dirty="0">
              <a:latin typeface="Comic Sans MS"/>
              <a:cs typeface="Comic Sans MS"/>
            </a:endParaRPr>
          </a:p>
        </p:txBody>
      </p:sp>
      <p:pic>
        <p:nvPicPr>
          <p:cNvPr id="4" name="Picture 3" descr="Screen Shot 2018-10-01 at 7.48.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381" y="2327869"/>
            <a:ext cx="2065147" cy="551049"/>
          </a:xfrm>
          <a:prstGeom prst="rect">
            <a:avLst/>
          </a:prstGeom>
        </p:spPr>
      </p:pic>
      <p:pic>
        <p:nvPicPr>
          <p:cNvPr id="5" name="Picture 4" descr="GNUTLS-logo.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772" y="2966513"/>
            <a:ext cx="468253" cy="427813"/>
          </a:xfrm>
          <a:prstGeom prst="rect">
            <a:avLst/>
          </a:prstGeom>
        </p:spPr>
      </p:pic>
      <p:pic>
        <p:nvPicPr>
          <p:cNvPr id="6" name="Picture 5" descr="libsodiu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371" y="3394326"/>
            <a:ext cx="2378371" cy="579728"/>
          </a:xfrm>
          <a:prstGeom prst="rect">
            <a:avLst/>
          </a:prstGeom>
        </p:spPr>
      </p:pic>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mic Sans MS"/>
                <a:cs typeface="Comic Sans MS"/>
              </a:rPr>
              <a:t>whoami</a:t>
            </a:r>
            <a:endParaRPr lang="en-US" dirty="0">
              <a:latin typeface="Comic Sans MS"/>
              <a:cs typeface="Comic Sans MS"/>
            </a:endParaRPr>
          </a:p>
        </p:txBody>
      </p:sp>
      <p:sp>
        <p:nvSpPr>
          <p:cNvPr id="3" name="Content Placeholder 2"/>
          <p:cNvSpPr>
            <a:spLocks noGrp="1"/>
          </p:cNvSpPr>
          <p:nvPr>
            <p:ph idx="1"/>
          </p:nvPr>
        </p:nvSpPr>
        <p:spPr>
          <a:xfrm>
            <a:off x="457200" y="1200150"/>
            <a:ext cx="6716170" cy="3943349"/>
          </a:xfrm>
        </p:spPr>
        <p:txBody>
          <a:bodyPr>
            <a:normAutofit fontScale="85000" lnSpcReduction="10000"/>
          </a:bodyPr>
          <a:lstStyle/>
          <a:p>
            <a:r>
              <a:rPr lang="en-US" dirty="0" smtClean="0">
                <a:latin typeface="Comic Sans MS"/>
                <a:cs typeface="Comic Sans MS"/>
              </a:rPr>
              <a:t>17</a:t>
            </a:r>
            <a:r>
              <a:rPr lang="en-US" baseline="30000" dirty="0" smtClean="0">
                <a:latin typeface="Comic Sans MS"/>
                <a:cs typeface="Comic Sans MS"/>
              </a:rPr>
              <a:t>th</a:t>
            </a:r>
            <a:r>
              <a:rPr lang="en-US" dirty="0" smtClean="0">
                <a:latin typeface="Comic Sans MS"/>
                <a:cs typeface="Comic Sans MS"/>
              </a:rPr>
              <a:t> congress in a row I’ve attended </a:t>
            </a:r>
          </a:p>
          <a:p>
            <a:r>
              <a:rPr lang="en-US" dirty="0" smtClean="0">
                <a:latin typeface="Comic Sans MS"/>
                <a:cs typeface="Comic Sans MS"/>
              </a:rPr>
              <a:t>Spoken at the congress before (21-24, 27, 30, 32, 34c3)</a:t>
            </a:r>
          </a:p>
          <a:p>
            <a:r>
              <a:rPr lang="en-US" dirty="0" smtClean="0">
                <a:latin typeface="Comic Sans MS"/>
                <a:cs typeface="Comic Sans MS"/>
              </a:rPr>
              <a:t>Work at I</a:t>
            </a:r>
            <a:r>
              <a:rPr lang="en-US" dirty="0" smtClean="0">
                <a:solidFill>
                  <a:srgbClr val="FF0000"/>
                </a:solidFill>
                <a:latin typeface="Comic Sans MS"/>
                <a:cs typeface="Comic Sans MS"/>
              </a:rPr>
              <a:t>O</a:t>
            </a:r>
            <a:r>
              <a:rPr lang="en-US" dirty="0" smtClean="0">
                <a:latin typeface="Comic Sans MS"/>
                <a:cs typeface="Comic Sans MS"/>
              </a:rPr>
              <a:t>Active (director of </a:t>
            </a:r>
            <a:r>
              <a:rPr lang="en-US" dirty="0" err="1" smtClean="0">
                <a:latin typeface="Comic Sans MS"/>
                <a:cs typeface="Comic Sans MS"/>
              </a:rPr>
              <a:t>pentest</a:t>
            </a:r>
            <a:r>
              <a:rPr lang="en-US" dirty="0" smtClean="0">
                <a:latin typeface="Comic Sans MS"/>
                <a:cs typeface="Comic Sans MS"/>
              </a:rPr>
              <a:t>)</a:t>
            </a:r>
          </a:p>
          <a:p>
            <a:pPr lvl="1"/>
            <a:r>
              <a:rPr lang="en-US" dirty="0" smtClean="0">
                <a:latin typeface="Comic Sans MS"/>
                <a:cs typeface="Comic Sans MS"/>
                <a:hlinkClick r:id="rId3"/>
              </a:rPr>
              <a:t>We’re hiring</a:t>
            </a:r>
            <a:r>
              <a:rPr lang="en-US" dirty="0" smtClean="0">
                <a:latin typeface="Comic Sans MS"/>
                <a:cs typeface="Comic Sans MS"/>
              </a:rPr>
              <a:t> </a:t>
            </a:r>
            <a:r>
              <a:rPr lang="en-US" dirty="0" smtClean="0">
                <a:latin typeface="Comic Sans MS"/>
                <a:cs typeface="Comic Sans MS"/>
                <a:sym typeface="Wingdings"/>
              </a:rPr>
              <a:t> come talk to me later.</a:t>
            </a:r>
            <a:r>
              <a:rPr lang="en-US" dirty="0" smtClean="0">
                <a:latin typeface="Comic Sans MS"/>
                <a:cs typeface="Comic Sans MS"/>
              </a:rPr>
              <a:t> </a:t>
            </a:r>
          </a:p>
          <a:p>
            <a:r>
              <a:rPr lang="en-US" dirty="0" smtClean="0">
                <a:latin typeface="Comic Sans MS"/>
                <a:cs typeface="Comic Sans MS"/>
              </a:rPr>
              <a:t>Like low level stuff </a:t>
            </a:r>
          </a:p>
          <a:p>
            <a:r>
              <a:rPr lang="en-US" dirty="0" smtClean="0">
                <a:latin typeface="Comic Sans MS"/>
                <a:cs typeface="Comic Sans MS"/>
              </a:rPr>
              <a:t>Enjoy reading code (for fun and profit)</a:t>
            </a:r>
          </a:p>
          <a:p>
            <a:endParaRPr lang="en-US" dirty="0">
              <a:latin typeface="Comic Sans MS"/>
              <a:cs typeface="Comic Sans MS"/>
            </a:endParaRPr>
          </a:p>
        </p:txBody>
      </p:sp>
      <p:pic>
        <p:nvPicPr>
          <p:cNvPr id="4" name="Picture 3" descr="img_213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370" y="565076"/>
            <a:ext cx="1981582" cy="3943349"/>
          </a:xfrm>
          <a:prstGeom prst="rect">
            <a:avLst/>
          </a:prstGeom>
        </p:spPr>
      </p:pic>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a:cs typeface="Comic Sans MS"/>
              </a:rPr>
              <a:t>Solution</a:t>
            </a:r>
            <a:r>
              <a:rPr lang="en-US" dirty="0" smtClean="0">
                <a:latin typeface="Comic Sans MS"/>
                <a:cs typeface="Comic Sans MS"/>
              </a:rPr>
              <a:t>: -</a:t>
            </a:r>
            <a:r>
              <a:rPr lang="en-US" dirty="0" err="1" smtClean="0">
                <a:latin typeface="Comic Sans MS"/>
                <a:cs typeface="Comic Sans MS"/>
              </a:rPr>
              <a:t>fno-builtin-memset</a:t>
            </a:r>
            <a:endParaRPr lang="en-US" dirty="0">
              <a:latin typeface="Comic Sans MS"/>
              <a:cs typeface="Comic Sans MS"/>
            </a:endParaRPr>
          </a:p>
        </p:txBody>
      </p:sp>
      <p:sp>
        <p:nvSpPr>
          <p:cNvPr id="3" name="Content Placeholder 2"/>
          <p:cNvSpPr>
            <a:spLocks noGrp="1"/>
          </p:cNvSpPr>
          <p:nvPr>
            <p:ph idx="1"/>
          </p:nvPr>
        </p:nvSpPr>
        <p:spPr>
          <a:xfrm>
            <a:off x="457200" y="1200150"/>
            <a:ext cx="8837330" cy="3943349"/>
          </a:xfrm>
        </p:spPr>
        <p:txBody>
          <a:bodyPr>
            <a:normAutofit fontScale="92500" lnSpcReduction="20000"/>
          </a:bodyPr>
          <a:lstStyle/>
          <a:p>
            <a:r>
              <a:rPr lang="en-US" dirty="0" smtClean="0">
                <a:latin typeface="Comic Sans MS"/>
                <a:cs typeface="Comic Sans MS"/>
              </a:rPr>
              <a:t>Tells compiler not to use internal </a:t>
            </a:r>
            <a:r>
              <a:rPr lang="en-US" dirty="0" err="1" smtClean="0">
                <a:latin typeface="Courier"/>
                <a:cs typeface="Courier"/>
              </a:rPr>
              <a:t>memset</a:t>
            </a:r>
            <a:r>
              <a:rPr lang="en-US" dirty="0" smtClean="0">
                <a:latin typeface="Courier"/>
                <a:cs typeface="Courier"/>
              </a:rPr>
              <a:t> </a:t>
            </a:r>
          </a:p>
          <a:p>
            <a:pPr lvl="1"/>
            <a:r>
              <a:rPr lang="en-US" dirty="0" smtClean="0">
                <a:latin typeface="Comic Sans MS"/>
                <a:cs typeface="Comic Sans MS"/>
              </a:rPr>
              <a:t>Compiler can no longer reason about what </a:t>
            </a:r>
            <a:r>
              <a:rPr lang="en-US" dirty="0" err="1" smtClean="0">
                <a:latin typeface="Courier"/>
                <a:cs typeface="Courier"/>
              </a:rPr>
              <a:t>memset</a:t>
            </a:r>
            <a:r>
              <a:rPr lang="en-US" dirty="0" smtClean="0">
                <a:latin typeface="Comic Sans MS"/>
                <a:cs typeface="Comic Sans MS"/>
              </a:rPr>
              <a:t> does</a:t>
            </a:r>
          </a:p>
          <a:p>
            <a:r>
              <a:rPr lang="en-US" dirty="0" err="1" smtClean="0">
                <a:latin typeface="Comic Sans MS"/>
                <a:cs typeface="Comic Sans MS"/>
              </a:rPr>
              <a:t>Gcc</a:t>
            </a:r>
            <a:r>
              <a:rPr lang="en-US" dirty="0" smtClean="0">
                <a:latin typeface="Comic Sans MS"/>
                <a:cs typeface="Comic Sans MS"/>
              </a:rPr>
              <a:t> specific </a:t>
            </a:r>
          </a:p>
          <a:p>
            <a:r>
              <a:rPr lang="en-US" dirty="0" smtClean="0">
                <a:latin typeface="Comic Sans MS"/>
                <a:cs typeface="Comic Sans MS"/>
              </a:rPr>
              <a:t>Clang supports the command line switch too</a:t>
            </a:r>
          </a:p>
          <a:p>
            <a:pPr lvl="1"/>
            <a:r>
              <a:rPr lang="en-US" dirty="0" smtClean="0">
                <a:latin typeface="Comic Sans MS"/>
                <a:cs typeface="Comic Sans MS"/>
              </a:rPr>
              <a:t>Older versions (e.g. 3.7) drop it on the floor and ignore it (</a:t>
            </a:r>
            <a:r>
              <a:rPr lang="en-US" dirty="0" err="1" smtClean="0">
                <a:latin typeface="Courier"/>
                <a:cs typeface="Courier"/>
              </a:rPr>
              <a:t>memset</a:t>
            </a:r>
            <a:r>
              <a:rPr lang="en-US" dirty="0" smtClean="0">
                <a:latin typeface="Comic Sans MS"/>
                <a:cs typeface="Comic Sans MS"/>
              </a:rPr>
              <a:t> still gets optimized out). </a:t>
            </a:r>
          </a:p>
          <a:p>
            <a:r>
              <a:rPr lang="en-US" dirty="0" err="1">
                <a:latin typeface="Comic Sans MS"/>
                <a:cs typeface="Comic Sans MS"/>
              </a:rPr>
              <a:t>i</a:t>
            </a:r>
            <a:r>
              <a:rPr lang="en-US" dirty="0" err="1" smtClean="0">
                <a:latin typeface="Comic Sans MS"/>
                <a:cs typeface="Comic Sans MS"/>
              </a:rPr>
              <a:t>cc</a:t>
            </a:r>
            <a:r>
              <a:rPr lang="en-US" dirty="0" smtClean="0">
                <a:latin typeface="Comic Sans MS"/>
                <a:cs typeface="Comic Sans MS"/>
              </a:rPr>
              <a:t> supports this too </a:t>
            </a:r>
          </a:p>
          <a:p>
            <a:r>
              <a:rPr lang="en-US" dirty="0" smtClean="0">
                <a:latin typeface="Comic Sans MS"/>
                <a:cs typeface="Comic Sans MS"/>
              </a:rPr>
              <a:t>Need to change build environment</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a:cs typeface="Comic Sans MS"/>
              </a:rPr>
              <a:t>Solution</a:t>
            </a:r>
            <a:r>
              <a:rPr lang="en-US" dirty="0" smtClean="0">
                <a:latin typeface="Comic Sans MS"/>
                <a:cs typeface="Comic Sans MS"/>
              </a:rPr>
              <a:t>: no optimization (global)</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fontScale="92500" lnSpcReduction="10000"/>
          </a:bodyPr>
          <a:lstStyle/>
          <a:p>
            <a:r>
              <a:rPr lang="en-US" dirty="0" smtClean="0">
                <a:latin typeface="Comic Sans MS"/>
                <a:cs typeface="Comic Sans MS"/>
              </a:rPr>
              <a:t>Per compiled object </a:t>
            </a:r>
          </a:p>
          <a:p>
            <a:r>
              <a:rPr lang="en-US" dirty="0" smtClean="0">
                <a:latin typeface="Comic Sans MS"/>
                <a:cs typeface="Comic Sans MS"/>
              </a:rPr>
              <a:t>Compile with </a:t>
            </a:r>
            <a:r>
              <a:rPr lang="mr-IN" dirty="0" smtClean="0">
                <a:latin typeface="Comic Sans MS"/>
                <a:cs typeface="Comic Sans MS"/>
              </a:rPr>
              <a:t>–</a:t>
            </a:r>
            <a:r>
              <a:rPr lang="en-US" dirty="0" smtClean="0">
                <a:latin typeface="Comic Sans MS"/>
                <a:cs typeface="Comic Sans MS"/>
              </a:rPr>
              <a:t>O0</a:t>
            </a:r>
          </a:p>
          <a:p>
            <a:pPr lvl="1"/>
            <a:r>
              <a:rPr lang="en-US" dirty="0" smtClean="0">
                <a:latin typeface="Comic Sans MS"/>
                <a:cs typeface="Comic Sans MS"/>
              </a:rPr>
              <a:t>No FORTIFY_SOURCE since it requires -01 </a:t>
            </a:r>
          </a:p>
          <a:p>
            <a:r>
              <a:rPr lang="en-US" dirty="0" smtClean="0">
                <a:latin typeface="Comic Sans MS"/>
                <a:cs typeface="Comic Sans MS"/>
              </a:rPr>
              <a:t>Turns off optimization </a:t>
            </a:r>
          </a:p>
          <a:p>
            <a:r>
              <a:rPr lang="en-US" dirty="0" smtClean="0">
                <a:latin typeface="Comic Sans MS"/>
                <a:cs typeface="Comic Sans MS"/>
              </a:rPr>
              <a:t>Requires build environment tweaks </a:t>
            </a:r>
          </a:p>
          <a:p>
            <a:r>
              <a:rPr lang="en-US" dirty="0" smtClean="0">
                <a:latin typeface="Comic Sans MS"/>
                <a:cs typeface="Comic Sans MS"/>
              </a:rPr>
              <a:t>Not portable, but most compilers have something like it </a:t>
            </a:r>
          </a:p>
          <a:p>
            <a:r>
              <a:rPr lang="en-US" dirty="0" smtClean="0">
                <a:latin typeface="Comic Sans MS"/>
                <a:cs typeface="Comic Sans MS"/>
              </a:rPr>
              <a:t>May not be something you want in prod </a:t>
            </a:r>
            <a:r>
              <a:rPr lang="mr-IN" dirty="0" smtClean="0">
                <a:latin typeface="Comic Sans MS"/>
                <a:cs typeface="Comic Sans MS"/>
              </a:rPr>
              <a:t>…</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a:cs typeface="Comic Sans MS"/>
              </a:rPr>
              <a:t>Solution</a:t>
            </a:r>
            <a:r>
              <a:rPr lang="en-US" dirty="0" smtClean="0">
                <a:latin typeface="Comic Sans MS"/>
                <a:cs typeface="Comic Sans MS"/>
              </a:rPr>
              <a:t>: no optimization (local)</a:t>
            </a:r>
            <a:endParaRPr lang="en-US" dirty="0">
              <a:latin typeface="Comic Sans MS"/>
              <a:cs typeface="Comic Sans MS"/>
            </a:endParaRPr>
          </a:p>
        </p:txBody>
      </p:sp>
      <p:sp>
        <p:nvSpPr>
          <p:cNvPr id="3" name="Content Placeholder 2"/>
          <p:cNvSpPr>
            <a:spLocks noGrp="1"/>
          </p:cNvSpPr>
          <p:nvPr>
            <p:ph idx="1"/>
          </p:nvPr>
        </p:nvSpPr>
        <p:spPr>
          <a:xfrm>
            <a:off x="457200" y="1200151"/>
            <a:ext cx="8686800" cy="3394472"/>
          </a:xfrm>
        </p:spPr>
        <p:txBody>
          <a:bodyPr>
            <a:normAutofit/>
          </a:bodyPr>
          <a:lstStyle/>
          <a:p>
            <a:r>
              <a:rPr lang="en-US" dirty="0" smtClean="0">
                <a:latin typeface="Comic Sans MS"/>
                <a:cs typeface="Comic Sans MS"/>
              </a:rPr>
              <a:t>Some compilers allow </a:t>
            </a:r>
            <a:r>
              <a:rPr lang="en-US" dirty="0" err="1" smtClean="0">
                <a:latin typeface="Comic Sans MS"/>
                <a:cs typeface="Comic Sans MS"/>
              </a:rPr>
              <a:t>devs</a:t>
            </a:r>
            <a:r>
              <a:rPr lang="en-US" dirty="0" smtClean="0">
                <a:latin typeface="Comic Sans MS"/>
                <a:cs typeface="Comic Sans MS"/>
              </a:rPr>
              <a:t> to instruct compiler to not optimize specific pieces of code </a:t>
            </a:r>
          </a:p>
          <a:p>
            <a:pPr marL="0" indent="0">
              <a:buNone/>
            </a:pPr>
            <a:endParaRPr lang="en-US" dirty="0" smtClean="0">
              <a:latin typeface="Comic Sans MS"/>
              <a:cs typeface="Comic Sans MS"/>
            </a:endParaRPr>
          </a:p>
          <a:p>
            <a:r>
              <a:rPr lang="en-US" dirty="0" smtClean="0">
                <a:latin typeface="Comic Sans MS"/>
                <a:cs typeface="Comic Sans MS"/>
              </a:rPr>
              <a:t>MSVC: </a:t>
            </a:r>
            <a:r>
              <a:rPr lang="en-US" dirty="0" smtClean="0">
                <a:latin typeface="Courier"/>
                <a:cs typeface="Courier"/>
              </a:rPr>
              <a:t>#pragma optimize (“”, off)</a:t>
            </a:r>
          </a:p>
          <a:p>
            <a:r>
              <a:rPr lang="en-US" dirty="0" err="1" smtClean="0">
                <a:latin typeface="Comic Sans MS"/>
                <a:cs typeface="Comic Sans MS"/>
              </a:rPr>
              <a:t>Gcc</a:t>
            </a:r>
            <a:r>
              <a:rPr lang="en-US" dirty="0" smtClean="0">
                <a:latin typeface="Comic Sans MS"/>
                <a:cs typeface="Comic Sans MS"/>
              </a:rPr>
              <a:t>: </a:t>
            </a:r>
            <a:r>
              <a:rPr lang="en-US" dirty="0" smtClean="0">
                <a:latin typeface="Courier"/>
                <a:cs typeface="Courier"/>
              </a:rPr>
              <a:t>#pragma GCC optimize (“O0”)</a:t>
            </a:r>
            <a:endParaRPr lang="en-US" dirty="0">
              <a:latin typeface="Courier"/>
              <a:cs typeface="Courier"/>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a:cs typeface="Comic Sans MS"/>
              </a:rPr>
              <a:t>Solution</a:t>
            </a:r>
            <a:r>
              <a:rPr lang="en-US" dirty="0" smtClean="0">
                <a:latin typeface="Comic Sans MS"/>
                <a:cs typeface="Comic Sans MS"/>
              </a:rPr>
              <a:t>: weak symbols</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fontScale="92500"/>
          </a:bodyPr>
          <a:lstStyle/>
          <a:p>
            <a:r>
              <a:rPr lang="en-US" dirty="0" smtClean="0">
                <a:latin typeface="Comic Sans MS"/>
                <a:cs typeface="Comic Sans MS"/>
              </a:rPr>
              <a:t>ELF specific. Can declare a symbol as ‘weak’ </a:t>
            </a:r>
          </a:p>
          <a:p>
            <a:pPr lvl="1"/>
            <a:r>
              <a:rPr lang="en-US" dirty="0" smtClean="0">
                <a:latin typeface="Comic Sans MS"/>
                <a:cs typeface="Comic Sans MS"/>
              </a:rPr>
              <a:t>Marks symbols so it’s possible it can be overwritten later, in runtime.</a:t>
            </a:r>
          </a:p>
          <a:p>
            <a:pPr lvl="2"/>
            <a:r>
              <a:rPr lang="en-US" dirty="0" smtClean="0">
                <a:latin typeface="Comic Sans MS"/>
                <a:cs typeface="Comic Sans MS"/>
              </a:rPr>
              <a:t>Hard for compiler to reason about it now.</a:t>
            </a:r>
          </a:p>
          <a:p>
            <a:endParaRPr lang="en-US" dirty="0" smtClean="0">
              <a:latin typeface="Comic Sans MS"/>
              <a:cs typeface="Comic Sans MS"/>
            </a:endParaRPr>
          </a:p>
          <a:p>
            <a:r>
              <a:rPr lang="en-US" dirty="0" smtClean="0">
                <a:latin typeface="Comic Sans MS"/>
                <a:cs typeface="Comic Sans MS"/>
              </a:rPr>
              <a:t>This is what </a:t>
            </a:r>
            <a:r>
              <a:rPr lang="en-US" dirty="0" err="1" smtClean="0">
                <a:latin typeface="Comic Sans MS"/>
                <a:cs typeface="Comic Sans MS"/>
              </a:rPr>
              <a:t>OpenBSD</a:t>
            </a:r>
            <a:r>
              <a:rPr lang="en-US" dirty="0" smtClean="0">
                <a:latin typeface="Comic Sans MS"/>
                <a:cs typeface="Comic Sans MS"/>
              </a:rPr>
              <a:t> uses in </a:t>
            </a:r>
            <a:r>
              <a:rPr lang="en-US" dirty="0" err="1" smtClean="0">
                <a:latin typeface="Comic Sans MS"/>
                <a:cs typeface="Comic Sans MS"/>
              </a:rPr>
              <a:t>explicit_bzero</a:t>
            </a:r>
            <a:endParaRPr lang="en-US" dirty="0" smtClean="0">
              <a:latin typeface="Comic Sans MS"/>
              <a:cs typeface="Comic Sans MS"/>
            </a:endParaRPr>
          </a:p>
          <a:p>
            <a:r>
              <a:rPr lang="en-US" dirty="0" smtClean="0">
                <a:latin typeface="Comic Sans MS"/>
                <a:cs typeface="Comic Sans MS"/>
              </a:rPr>
              <a:t>Is this bulletproof ? </a:t>
            </a:r>
          </a:p>
          <a:p>
            <a:endParaRPr lang="en-US" dirty="0">
              <a:latin typeface="Comic Sans MS"/>
              <a:cs typeface="Comic Sans MS"/>
            </a:endParaRPr>
          </a:p>
        </p:txBody>
      </p:sp>
      <p:pic>
        <p:nvPicPr>
          <p:cNvPr id="4" name="Picture 3" descr="Screen Shot 2018-10-08 at 9.49.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342" y="370221"/>
            <a:ext cx="6565900" cy="4445000"/>
          </a:xfrm>
          <a:prstGeom prst="rect">
            <a:avLst/>
          </a:prstGeom>
        </p:spPr>
      </p:pic>
      <p:sp>
        <p:nvSpPr>
          <p:cNvPr id="5" name="Rectangle 4"/>
          <p:cNvSpPr/>
          <p:nvPr/>
        </p:nvSpPr>
        <p:spPr>
          <a:xfrm>
            <a:off x="1258976" y="2890652"/>
            <a:ext cx="6360568" cy="1445327"/>
          </a:xfrm>
          <a:prstGeom prst="rect">
            <a:avLst/>
          </a:prstGeom>
          <a:solidFill>
            <a:schemeClr val="tx1">
              <a:alpha val="0"/>
            </a:scheme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a:cs typeface="Comic Sans MS"/>
              </a:rPr>
              <a:t>Solution</a:t>
            </a:r>
            <a:r>
              <a:rPr lang="en-US" dirty="0" smtClean="0">
                <a:latin typeface="Comic Sans MS"/>
                <a:cs typeface="Comic Sans MS"/>
              </a:rPr>
              <a:t>: memory barrier</a:t>
            </a:r>
            <a:endParaRPr lang="en-US" dirty="0">
              <a:latin typeface="Comic Sans MS"/>
              <a:cs typeface="Comic Sans MS"/>
            </a:endParaRPr>
          </a:p>
        </p:txBody>
      </p:sp>
      <p:sp>
        <p:nvSpPr>
          <p:cNvPr id="3" name="Content Placeholder 2"/>
          <p:cNvSpPr>
            <a:spLocks noGrp="1"/>
          </p:cNvSpPr>
          <p:nvPr>
            <p:ph idx="1"/>
          </p:nvPr>
        </p:nvSpPr>
        <p:spPr>
          <a:xfrm>
            <a:off x="457199" y="1200151"/>
            <a:ext cx="8793539" cy="3858492"/>
          </a:xfrm>
        </p:spPr>
        <p:txBody>
          <a:bodyPr>
            <a:normAutofit fontScale="70000" lnSpcReduction="20000"/>
          </a:bodyPr>
          <a:lstStyle/>
          <a:p>
            <a:r>
              <a:rPr lang="en-US" dirty="0" smtClean="0">
                <a:latin typeface="Comic Sans MS"/>
                <a:cs typeface="Comic Sans MS"/>
              </a:rPr>
              <a:t>Barrier tells HW not to </a:t>
            </a:r>
            <a:r>
              <a:rPr lang="en-US" dirty="0" smtClean="0">
                <a:latin typeface="Comic Sans MS"/>
                <a:cs typeface="Comic Sans MS"/>
                <a:hlinkClick r:id="rId4"/>
              </a:rPr>
              <a:t>reorder memory accesses</a:t>
            </a:r>
            <a:endParaRPr lang="en-US" dirty="0" smtClean="0">
              <a:latin typeface="Comic Sans MS"/>
              <a:cs typeface="Comic Sans MS"/>
            </a:endParaRPr>
          </a:p>
          <a:p>
            <a:r>
              <a:rPr lang="en-US" dirty="0" smtClean="0">
                <a:latin typeface="Comic Sans MS"/>
                <a:cs typeface="Comic Sans MS"/>
              </a:rPr>
              <a:t>Architecture </a:t>
            </a:r>
            <a:r>
              <a:rPr lang="en-US" dirty="0">
                <a:latin typeface="Comic Sans MS"/>
                <a:cs typeface="Comic Sans MS"/>
              </a:rPr>
              <a:t>s</a:t>
            </a:r>
            <a:r>
              <a:rPr lang="en-US" dirty="0" smtClean="0">
                <a:latin typeface="Comic Sans MS"/>
                <a:cs typeface="Comic Sans MS"/>
              </a:rPr>
              <a:t>pecific set of instructions </a:t>
            </a:r>
          </a:p>
          <a:p>
            <a:r>
              <a:rPr lang="en-US" dirty="0" smtClean="0">
                <a:latin typeface="Comic Sans MS"/>
                <a:cs typeface="Comic Sans MS"/>
              </a:rPr>
              <a:t>Compiler will generate instructions needed.</a:t>
            </a:r>
          </a:p>
          <a:p>
            <a:pPr lvl="1"/>
            <a:r>
              <a:rPr lang="en-US" dirty="0" smtClean="0">
                <a:latin typeface="Comic Sans MS"/>
                <a:cs typeface="Comic Sans MS"/>
              </a:rPr>
              <a:t>Compiler directive for </a:t>
            </a:r>
            <a:r>
              <a:rPr lang="en-US" dirty="0" err="1" smtClean="0">
                <a:latin typeface="Comic Sans MS"/>
                <a:cs typeface="Comic Sans MS"/>
              </a:rPr>
              <a:t>membars</a:t>
            </a:r>
            <a:r>
              <a:rPr lang="en-US" dirty="0" smtClean="0">
                <a:latin typeface="Comic Sans MS"/>
                <a:cs typeface="Comic Sans MS"/>
              </a:rPr>
              <a:t> on most compilers </a:t>
            </a:r>
          </a:p>
          <a:p>
            <a:pPr lvl="2"/>
            <a:r>
              <a:rPr lang="en-US" dirty="0" smtClean="0">
                <a:latin typeface="Comic Sans MS"/>
                <a:cs typeface="Comic Sans MS"/>
              </a:rPr>
              <a:t>Not portable </a:t>
            </a:r>
            <a:r>
              <a:rPr lang="en-US" dirty="0" smtClean="0">
                <a:latin typeface="Comic Sans MS"/>
                <a:cs typeface="Comic Sans MS"/>
                <a:sym typeface="Wingdings"/>
              </a:rPr>
              <a:t>across compilers  </a:t>
            </a:r>
          </a:p>
          <a:p>
            <a:pPr lvl="2"/>
            <a:r>
              <a:rPr lang="en-US" dirty="0" smtClean="0">
                <a:latin typeface="Comic Sans MS"/>
                <a:cs typeface="Comic Sans MS"/>
                <a:sym typeface="Wingdings"/>
              </a:rPr>
              <a:t>C11! </a:t>
            </a:r>
            <a:r>
              <a:rPr lang="en-US" dirty="0" err="1">
                <a:latin typeface="Courier"/>
                <a:cs typeface="Courier"/>
                <a:sym typeface="Wingdings"/>
              </a:rPr>
              <a:t>a</a:t>
            </a:r>
            <a:r>
              <a:rPr lang="en-US" dirty="0" err="1" smtClean="0">
                <a:latin typeface="Courier"/>
                <a:cs typeface="Courier"/>
                <a:sym typeface="Wingdings"/>
              </a:rPr>
              <a:t>tomic_signal_fence</a:t>
            </a:r>
            <a:r>
              <a:rPr lang="en-US" dirty="0" smtClean="0">
                <a:latin typeface="Courier"/>
                <a:cs typeface="Courier"/>
                <a:sym typeface="Wingdings"/>
              </a:rPr>
              <a:t>()</a:t>
            </a:r>
            <a:endParaRPr lang="en-US" dirty="0" smtClean="0">
              <a:latin typeface="Courier"/>
              <a:cs typeface="Courier"/>
            </a:endParaRPr>
          </a:p>
          <a:p>
            <a:r>
              <a:rPr lang="en-US" dirty="0" smtClean="0">
                <a:latin typeface="Comic Sans MS"/>
                <a:cs typeface="Comic Sans MS"/>
              </a:rPr>
              <a:t>on top of generating code to inform HW, this also </a:t>
            </a:r>
            <a:r>
              <a:rPr lang="en-US" i="1" dirty="0" smtClean="0">
                <a:latin typeface="Comic Sans MS"/>
                <a:cs typeface="Comic Sans MS"/>
              </a:rPr>
              <a:t>informs the optimizer</a:t>
            </a:r>
            <a:r>
              <a:rPr lang="en-US" dirty="0" smtClean="0">
                <a:latin typeface="Comic Sans MS"/>
                <a:cs typeface="Comic Sans MS"/>
              </a:rPr>
              <a:t>!</a:t>
            </a:r>
          </a:p>
          <a:p>
            <a:pPr lvl="2"/>
            <a:r>
              <a:rPr lang="en-US" dirty="0" smtClean="0">
                <a:latin typeface="Comic Sans MS"/>
                <a:cs typeface="Comic Sans MS"/>
              </a:rPr>
              <a:t>“I know something about this memory you don’t. </a:t>
            </a:r>
            <a:r>
              <a:rPr lang="en-US" u="sng" dirty="0" smtClean="0">
                <a:latin typeface="Comic Sans MS"/>
                <a:cs typeface="Comic Sans MS"/>
              </a:rPr>
              <a:t>DO NOT TOUCH</a:t>
            </a:r>
            <a:r>
              <a:rPr lang="en-US" dirty="0" smtClean="0">
                <a:latin typeface="Comic Sans MS"/>
                <a:cs typeface="Comic Sans MS"/>
              </a:rPr>
              <a:t>”</a:t>
            </a:r>
          </a:p>
          <a:p>
            <a:pPr marL="914400" lvl="2" indent="0">
              <a:buNone/>
            </a:pPr>
            <a:endParaRPr lang="en-US" dirty="0" smtClean="0">
              <a:latin typeface="Comic Sans MS"/>
              <a:cs typeface="Comic Sans MS"/>
            </a:endParaRPr>
          </a:p>
          <a:p>
            <a:pPr marL="914400" lvl="2" indent="0">
              <a:buNone/>
            </a:pPr>
            <a:endParaRPr lang="en-US" dirty="0">
              <a:latin typeface="Comic Sans MS"/>
              <a:cs typeface="Comic Sans MS"/>
            </a:endParaRPr>
          </a:p>
          <a:p>
            <a:pPr marL="914400" lvl="2" indent="0">
              <a:buNone/>
            </a:pPr>
            <a:endParaRPr lang="en-US" dirty="0" smtClean="0">
              <a:latin typeface="Comic Sans MS"/>
              <a:cs typeface="Comic Sans MS"/>
            </a:endParaRPr>
          </a:p>
          <a:p>
            <a:r>
              <a:rPr lang="en-US" dirty="0" err="1">
                <a:latin typeface="Comic Sans MS"/>
                <a:cs typeface="Comic Sans MS"/>
              </a:rPr>
              <a:t>g</a:t>
            </a:r>
            <a:r>
              <a:rPr lang="en-US" dirty="0" err="1" smtClean="0">
                <a:latin typeface="Comic Sans MS"/>
                <a:cs typeface="Comic Sans MS"/>
              </a:rPr>
              <a:t>libc</a:t>
            </a:r>
            <a:r>
              <a:rPr lang="en-US" dirty="0" smtClean="0">
                <a:latin typeface="Comic Sans MS"/>
                <a:cs typeface="Comic Sans MS"/>
              </a:rPr>
              <a:t>, </a:t>
            </a:r>
            <a:r>
              <a:rPr lang="en-US" dirty="0" err="1" smtClean="0">
                <a:latin typeface="Comic Sans MS"/>
                <a:cs typeface="Comic Sans MS"/>
              </a:rPr>
              <a:t>dietlibc</a:t>
            </a:r>
            <a:r>
              <a:rPr lang="en-US" dirty="0" smtClean="0">
                <a:latin typeface="Comic Sans MS"/>
                <a:cs typeface="Comic Sans MS"/>
              </a:rPr>
              <a:t> use this when implementing </a:t>
            </a:r>
            <a:r>
              <a:rPr lang="en-US" dirty="0" err="1" smtClean="0">
                <a:latin typeface="Comic Sans MS"/>
                <a:cs typeface="Comic Sans MS"/>
              </a:rPr>
              <a:t>explicit_bzero</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a:cs typeface="Comic Sans MS"/>
              </a:rPr>
              <a:t>Solution</a:t>
            </a:r>
            <a:r>
              <a:rPr lang="en-US" dirty="0" smtClean="0">
                <a:latin typeface="Comic Sans MS"/>
                <a:cs typeface="Comic Sans MS"/>
              </a:rPr>
              <a:t>: volatile</a:t>
            </a:r>
            <a:endParaRPr lang="en-US" dirty="0">
              <a:latin typeface="Comic Sans MS"/>
              <a:cs typeface="Comic Sans MS"/>
            </a:endParaRPr>
          </a:p>
        </p:txBody>
      </p:sp>
      <p:sp>
        <p:nvSpPr>
          <p:cNvPr id="3" name="Content Placeholder 2"/>
          <p:cNvSpPr>
            <a:spLocks noGrp="1"/>
          </p:cNvSpPr>
          <p:nvPr>
            <p:ph idx="1"/>
          </p:nvPr>
        </p:nvSpPr>
        <p:spPr>
          <a:xfrm>
            <a:off x="457199" y="1200151"/>
            <a:ext cx="8672457" cy="3943348"/>
          </a:xfrm>
        </p:spPr>
        <p:txBody>
          <a:bodyPr>
            <a:normAutofit fontScale="85000" lnSpcReduction="20000"/>
          </a:bodyPr>
          <a:lstStyle/>
          <a:p>
            <a:r>
              <a:rPr lang="en-US" b="1" i="1" u="sng" dirty="0" smtClean="0">
                <a:latin typeface="Comic Sans MS"/>
                <a:cs typeface="Comic Sans MS"/>
              </a:rPr>
              <a:t>Fallback</a:t>
            </a:r>
            <a:r>
              <a:rPr lang="en-US" dirty="0" smtClean="0">
                <a:latin typeface="Comic Sans MS"/>
                <a:cs typeface="Comic Sans MS"/>
              </a:rPr>
              <a:t> solutions </a:t>
            </a:r>
          </a:p>
          <a:p>
            <a:pPr lvl="1"/>
            <a:r>
              <a:rPr lang="en-US" dirty="0" smtClean="0">
                <a:latin typeface="Comic Sans MS"/>
                <a:cs typeface="Comic Sans MS"/>
              </a:rPr>
              <a:t>Best effort</a:t>
            </a:r>
          </a:p>
          <a:p>
            <a:pPr lvl="1"/>
            <a:r>
              <a:rPr lang="en-US" dirty="0" smtClean="0">
                <a:latin typeface="Comic Sans MS"/>
                <a:cs typeface="Comic Sans MS"/>
              </a:rPr>
              <a:t>Compilers could </a:t>
            </a:r>
            <a:r>
              <a:rPr lang="mr-IN" dirty="0" smtClean="0">
                <a:latin typeface="Comic Sans MS"/>
                <a:cs typeface="Comic Sans MS"/>
              </a:rPr>
              <a:t>–</a:t>
            </a:r>
            <a:r>
              <a:rPr lang="en-US" dirty="0" smtClean="0">
                <a:latin typeface="Comic Sans MS"/>
                <a:cs typeface="Comic Sans MS"/>
              </a:rPr>
              <a:t>technically- optimize out </a:t>
            </a:r>
          </a:p>
          <a:p>
            <a:pPr lvl="2"/>
            <a:r>
              <a:rPr lang="en-US" dirty="0" smtClean="0">
                <a:latin typeface="Comic Sans MS"/>
                <a:cs typeface="Comic Sans MS"/>
              </a:rPr>
              <a:t>But they’re not clever enough</a:t>
            </a:r>
          </a:p>
          <a:p>
            <a:pPr lvl="2"/>
            <a:r>
              <a:rPr lang="en-US" dirty="0" smtClean="0">
                <a:latin typeface="Comic Sans MS"/>
                <a:cs typeface="Comic Sans MS"/>
              </a:rPr>
              <a:t>And probably won’t be for the foreseeable future</a:t>
            </a:r>
          </a:p>
          <a:p>
            <a:pPr marL="914400" lvl="2" indent="0">
              <a:buNone/>
            </a:pPr>
            <a:r>
              <a:rPr lang="en-US" dirty="0" smtClean="0">
                <a:latin typeface="Comic Sans MS"/>
                <a:cs typeface="Comic Sans MS"/>
              </a:rPr>
              <a:t> </a:t>
            </a:r>
          </a:p>
          <a:p>
            <a:r>
              <a:rPr lang="en-US" dirty="0" smtClean="0">
                <a:latin typeface="Comic Sans MS"/>
                <a:cs typeface="Comic Sans MS"/>
              </a:rPr>
              <a:t>Volatile pointer write</a:t>
            </a:r>
          </a:p>
          <a:p>
            <a:pPr lvl="1"/>
            <a:r>
              <a:rPr lang="en-US" dirty="0" err="1" smtClean="0">
                <a:latin typeface="Comic Sans MS"/>
                <a:cs typeface="Comic Sans MS"/>
              </a:rPr>
              <a:t>Libsodium</a:t>
            </a:r>
            <a:r>
              <a:rPr lang="en-US" dirty="0" smtClean="0">
                <a:latin typeface="Comic Sans MS"/>
                <a:cs typeface="Comic Sans MS"/>
              </a:rPr>
              <a:t> fallback</a:t>
            </a:r>
          </a:p>
          <a:p>
            <a:r>
              <a:rPr lang="en-US" dirty="0" smtClean="0">
                <a:latin typeface="Comic Sans MS"/>
                <a:cs typeface="Comic Sans MS"/>
              </a:rPr>
              <a:t>Volatile function pointer to </a:t>
            </a:r>
            <a:r>
              <a:rPr lang="en-US" dirty="0" err="1" smtClean="0">
                <a:latin typeface="Comic Sans MS"/>
                <a:cs typeface="Comic Sans MS"/>
              </a:rPr>
              <a:t>memset</a:t>
            </a:r>
            <a:endParaRPr lang="en-US" dirty="0" smtClean="0">
              <a:latin typeface="Comic Sans MS"/>
              <a:cs typeface="Comic Sans MS"/>
            </a:endParaRPr>
          </a:p>
          <a:p>
            <a:pPr lvl="1"/>
            <a:r>
              <a:rPr lang="en-US" dirty="0" smtClean="0">
                <a:latin typeface="Comic Sans MS"/>
                <a:cs typeface="Comic Sans MS"/>
              </a:rPr>
              <a:t>Is what </a:t>
            </a:r>
            <a:r>
              <a:rPr lang="en-US" dirty="0" err="1" smtClean="0">
                <a:latin typeface="Courier"/>
                <a:cs typeface="Courier"/>
              </a:rPr>
              <a:t>OPENSSL_cleanse</a:t>
            </a:r>
            <a:r>
              <a:rPr lang="en-US" dirty="0" smtClean="0">
                <a:latin typeface="Comic Sans MS"/>
                <a:cs typeface="Comic Sans MS"/>
              </a:rPr>
              <a:t> uses  </a:t>
            </a:r>
            <a:endParaRPr lang="en-US" dirty="0">
              <a:latin typeface="Comic Sans MS"/>
              <a:cs typeface="Comic Sans MS"/>
            </a:endParaRPr>
          </a:p>
        </p:txBody>
      </p:sp>
      <p:pic>
        <p:nvPicPr>
          <p:cNvPr id="4" name="Picture 3" descr="volatile_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906" y="3952748"/>
            <a:ext cx="1190751" cy="1190751"/>
          </a:xfrm>
          <a:prstGeom prst="rect">
            <a:avLst/>
          </a:prstGeom>
        </p:spPr>
      </p:pic>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omic Sans MS"/>
                <a:cs typeface="Comic Sans MS"/>
              </a:rPr>
              <a:t>Volatile pointer </a:t>
            </a:r>
            <a:r>
              <a:rPr lang="en-US" dirty="0" smtClean="0">
                <a:latin typeface="Comic Sans MS"/>
                <a:cs typeface="Comic Sans MS"/>
              </a:rPr>
              <a:t>write</a:t>
            </a:r>
            <a:endParaRPr lang="en-US" dirty="0">
              <a:latin typeface="Comic Sans MS"/>
              <a:cs typeface="Comic Sans MS"/>
            </a:endParaRPr>
          </a:p>
        </p:txBody>
      </p:sp>
      <p:sp>
        <p:nvSpPr>
          <p:cNvPr id="5" name="Rectangle 4"/>
          <p:cNvSpPr/>
          <p:nvPr/>
        </p:nvSpPr>
        <p:spPr>
          <a:xfrm>
            <a:off x="76633" y="1474804"/>
            <a:ext cx="9067367" cy="3631764"/>
          </a:xfrm>
          <a:prstGeom prst="rect">
            <a:avLst/>
          </a:prstGeom>
        </p:spPr>
        <p:txBody>
          <a:bodyPr wrap="square">
            <a:spAutoFit/>
          </a:bodyPr>
          <a:lstStyle/>
          <a:p>
            <a:r>
              <a:rPr lang="en-US" sz="2300" dirty="0">
                <a:latin typeface="Courier"/>
                <a:cs typeface="Courier"/>
              </a:rPr>
              <a:t>v</a:t>
            </a:r>
            <a:r>
              <a:rPr lang="en-US" sz="2300" dirty="0" smtClean="0">
                <a:latin typeface="Courier"/>
                <a:cs typeface="Courier"/>
              </a:rPr>
              <a:t>oid </a:t>
            </a:r>
          </a:p>
          <a:p>
            <a:r>
              <a:rPr lang="en-US" sz="2300" dirty="0" err="1" smtClean="0">
                <a:latin typeface="Courier"/>
                <a:cs typeface="Courier"/>
              </a:rPr>
              <a:t>sodium_memzero</a:t>
            </a:r>
            <a:r>
              <a:rPr lang="en-US" sz="2300" dirty="0">
                <a:latin typeface="Courier"/>
                <a:cs typeface="Courier"/>
              </a:rPr>
              <a:t>(</a:t>
            </a:r>
            <a:r>
              <a:rPr lang="en-US" sz="2300" dirty="0">
                <a:solidFill>
                  <a:srgbClr val="558ED5"/>
                </a:solidFill>
                <a:latin typeface="Courier"/>
                <a:cs typeface="Courier"/>
              </a:rPr>
              <a:t>void</a:t>
            </a:r>
            <a:r>
              <a:rPr lang="en-US" sz="2300" dirty="0">
                <a:latin typeface="Courier"/>
                <a:cs typeface="Courier"/>
              </a:rPr>
              <a:t> *</a:t>
            </a:r>
            <a:r>
              <a:rPr lang="en-US" sz="2300" dirty="0" err="1">
                <a:solidFill>
                  <a:srgbClr val="558ED5"/>
                </a:solidFill>
                <a:latin typeface="Courier"/>
                <a:cs typeface="Courier"/>
              </a:rPr>
              <a:t>const</a:t>
            </a:r>
            <a:r>
              <a:rPr lang="en-US" sz="2300" dirty="0">
                <a:solidFill>
                  <a:srgbClr val="558ED5"/>
                </a:solidFill>
                <a:latin typeface="Courier"/>
                <a:cs typeface="Courier"/>
              </a:rPr>
              <a:t> </a:t>
            </a:r>
            <a:r>
              <a:rPr lang="en-US" sz="2300" dirty="0" err="1">
                <a:latin typeface="Courier"/>
                <a:cs typeface="Courier"/>
              </a:rPr>
              <a:t>pnt</a:t>
            </a:r>
            <a:r>
              <a:rPr lang="en-US" sz="2300" dirty="0">
                <a:latin typeface="Courier"/>
                <a:cs typeface="Courier"/>
              </a:rPr>
              <a:t>, </a:t>
            </a:r>
            <a:r>
              <a:rPr lang="en-US" sz="2300" dirty="0" err="1">
                <a:solidFill>
                  <a:srgbClr val="558ED5"/>
                </a:solidFill>
                <a:latin typeface="Courier"/>
                <a:cs typeface="Courier"/>
              </a:rPr>
              <a:t>const</a:t>
            </a:r>
            <a:r>
              <a:rPr lang="en-US" sz="2300" dirty="0">
                <a:solidFill>
                  <a:srgbClr val="558ED5"/>
                </a:solidFill>
                <a:latin typeface="Courier"/>
                <a:cs typeface="Courier"/>
              </a:rPr>
              <a:t> </a:t>
            </a:r>
            <a:r>
              <a:rPr lang="en-US" sz="2300" dirty="0" err="1">
                <a:latin typeface="Courier"/>
                <a:cs typeface="Courier"/>
              </a:rPr>
              <a:t>size_t</a:t>
            </a:r>
            <a:r>
              <a:rPr lang="en-US" sz="2300" dirty="0">
                <a:latin typeface="Courier"/>
                <a:cs typeface="Courier"/>
              </a:rPr>
              <a:t> </a:t>
            </a:r>
            <a:r>
              <a:rPr lang="en-US" sz="2300" dirty="0" err="1">
                <a:latin typeface="Courier"/>
                <a:cs typeface="Courier"/>
              </a:rPr>
              <a:t>len</a:t>
            </a:r>
            <a:r>
              <a:rPr lang="en-US" sz="2300" dirty="0">
                <a:latin typeface="Courier"/>
                <a:cs typeface="Courier"/>
              </a:rPr>
              <a:t>)</a:t>
            </a:r>
            <a:r>
              <a:rPr lang="en-US" sz="2300" dirty="0" smtClean="0">
                <a:latin typeface="Courier"/>
                <a:cs typeface="Courier"/>
              </a:rPr>
              <a:t>{</a:t>
            </a:r>
          </a:p>
          <a:p>
            <a:r>
              <a:rPr lang="en-US" sz="2300" dirty="0" smtClean="0">
                <a:latin typeface="Courier"/>
                <a:cs typeface="Courier"/>
              </a:rPr>
              <a:t>    </a:t>
            </a:r>
            <a:r>
              <a:rPr lang="en-US" sz="2300" i="1" u="dbl" dirty="0" smtClean="0">
                <a:solidFill>
                  <a:schemeClr val="tx2">
                    <a:lumMod val="60000"/>
                    <a:lumOff val="40000"/>
                  </a:schemeClr>
                </a:solidFill>
                <a:uFill>
                  <a:solidFill>
                    <a:srgbClr val="FF0000"/>
                  </a:solidFill>
                </a:uFill>
                <a:latin typeface="Courier"/>
                <a:cs typeface="Courier"/>
              </a:rPr>
              <a:t>volatile</a:t>
            </a:r>
            <a:r>
              <a:rPr lang="en-US" sz="2300" dirty="0" smtClean="0">
                <a:solidFill>
                  <a:schemeClr val="tx2">
                    <a:lumMod val="60000"/>
                    <a:lumOff val="40000"/>
                  </a:schemeClr>
                </a:solidFill>
                <a:latin typeface="Courier"/>
                <a:cs typeface="Courier"/>
              </a:rPr>
              <a:t> </a:t>
            </a:r>
            <a:r>
              <a:rPr lang="en-US" sz="2300" dirty="0">
                <a:solidFill>
                  <a:schemeClr val="tx2">
                    <a:lumMod val="60000"/>
                    <a:lumOff val="40000"/>
                  </a:schemeClr>
                </a:solidFill>
                <a:latin typeface="Courier"/>
                <a:cs typeface="Courier"/>
              </a:rPr>
              <a:t>unsigned char</a:t>
            </a:r>
            <a:r>
              <a:rPr lang="en-US" sz="2300" dirty="0">
                <a:latin typeface="Courier"/>
                <a:cs typeface="Courier"/>
              </a:rPr>
              <a:t> *</a:t>
            </a:r>
            <a:r>
              <a:rPr lang="en-US" sz="2300" i="1" u="dbl" dirty="0">
                <a:solidFill>
                  <a:srgbClr val="558ED5"/>
                </a:solidFill>
                <a:uFill>
                  <a:solidFill>
                    <a:srgbClr val="FF0000"/>
                  </a:solidFill>
                </a:uFill>
                <a:latin typeface="Courier"/>
                <a:cs typeface="Courier"/>
              </a:rPr>
              <a:t>volatile</a:t>
            </a:r>
            <a:r>
              <a:rPr lang="en-US" sz="2300" dirty="0">
                <a:latin typeface="Courier"/>
                <a:cs typeface="Courier"/>
              </a:rPr>
              <a:t> </a:t>
            </a:r>
            <a:r>
              <a:rPr lang="en-US" sz="2300" dirty="0" err="1">
                <a:latin typeface="Courier"/>
                <a:cs typeface="Courier"/>
              </a:rPr>
              <a:t>pnt</a:t>
            </a:r>
            <a:r>
              <a:rPr lang="en-US" sz="2300" dirty="0">
                <a:latin typeface="Courier"/>
                <a:cs typeface="Courier"/>
              </a:rPr>
              <a:t>_ </a:t>
            </a:r>
            <a:r>
              <a:rPr lang="en-US" sz="2300" dirty="0" smtClean="0">
                <a:latin typeface="Courier"/>
                <a:cs typeface="Courier"/>
              </a:rPr>
              <a:t>=</a:t>
            </a:r>
          </a:p>
          <a:p>
            <a:r>
              <a:rPr lang="en-US" sz="2300" dirty="0">
                <a:latin typeface="Courier"/>
                <a:cs typeface="Courier"/>
              </a:rPr>
              <a:t> </a:t>
            </a:r>
            <a:r>
              <a:rPr lang="en-US" sz="2300" dirty="0" smtClean="0">
                <a:latin typeface="Courier"/>
                <a:cs typeface="Courier"/>
              </a:rPr>
              <a:t>       (</a:t>
            </a:r>
            <a:r>
              <a:rPr lang="en-US" sz="2300" i="1" u="dbl" dirty="0">
                <a:solidFill>
                  <a:srgbClr val="558ED5"/>
                </a:solidFill>
                <a:uFill>
                  <a:solidFill>
                    <a:srgbClr val="FF0000"/>
                  </a:solidFill>
                </a:uFill>
                <a:latin typeface="Courier"/>
                <a:cs typeface="Courier"/>
              </a:rPr>
              <a:t>volatile</a:t>
            </a:r>
            <a:r>
              <a:rPr lang="en-US" sz="2300" dirty="0">
                <a:solidFill>
                  <a:srgbClr val="558ED5"/>
                </a:solidFill>
                <a:latin typeface="Courier"/>
                <a:cs typeface="Courier"/>
              </a:rPr>
              <a:t> unsigned char</a:t>
            </a:r>
            <a:r>
              <a:rPr lang="en-US" sz="2300" dirty="0">
                <a:latin typeface="Courier"/>
                <a:cs typeface="Courier"/>
              </a:rPr>
              <a:t> *</a:t>
            </a:r>
            <a:r>
              <a:rPr lang="en-US" sz="2300" i="1" u="dbl" dirty="0">
                <a:solidFill>
                  <a:srgbClr val="558ED5"/>
                </a:solidFill>
                <a:uFill>
                  <a:solidFill>
                    <a:srgbClr val="FF0000"/>
                  </a:solidFill>
                </a:uFill>
                <a:latin typeface="Courier"/>
                <a:cs typeface="Courier"/>
              </a:rPr>
              <a:t>volatile</a:t>
            </a:r>
            <a:r>
              <a:rPr lang="en-US" sz="2300" dirty="0">
                <a:latin typeface="Courier"/>
                <a:cs typeface="Courier"/>
              </a:rPr>
              <a:t>) </a:t>
            </a:r>
            <a:r>
              <a:rPr lang="en-US" sz="2300" dirty="0" err="1">
                <a:latin typeface="Courier"/>
                <a:cs typeface="Courier"/>
              </a:rPr>
              <a:t>pnt</a:t>
            </a:r>
            <a:r>
              <a:rPr lang="en-US" sz="2300" dirty="0" smtClean="0">
                <a:latin typeface="Courier"/>
                <a:cs typeface="Courier"/>
              </a:rPr>
              <a:t>;</a:t>
            </a:r>
          </a:p>
          <a:p>
            <a:r>
              <a:rPr lang="en-US" sz="2300" dirty="0">
                <a:latin typeface="Courier"/>
                <a:cs typeface="Courier"/>
              </a:rPr>
              <a:t> </a:t>
            </a:r>
            <a:r>
              <a:rPr lang="en-US" sz="2300" dirty="0" smtClean="0">
                <a:latin typeface="Courier"/>
                <a:cs typeface="Courier"/>
              </a:rPr>
              <a:t>   </a:t>
            </a:r>
            <a:r>
              <a:rPr lang="en-US" sz="2300" dirty="0" err="1" smtClean="0">
                <a:latin typeface="Courier"/>
                <a:cs typeface="Courier"/>
              </a:rPr>
              <a:t>size_t</a:t>
            </a:r>
            <a:r>
              <a:rPr lang="en-US" sz="2300" dirty="0" smtClean="0">
                <a:latin typeface="Courier"/>
                <a:cs typeface="Courier"/>
              </a:rPr>
              <a:t> </a:t>
            </a:r>
            <a:r>
              <a:rPr lang="en-US" sz="2300" dirty="0" err="1">
                <a:latin typeface="Courier"/>
                <a:cs typeface="Courier"/>
              </a:rPr>
              <a:t>i</a:t>
            </a:r>
            <a:r>
              <a:rPr lang="en-US" sz="2300" dirty="0">
                <a:latin typeface="Courier"/>
                <a:cs typeface="Courier"/>
              </a:rPr>
              <a:t> = (</a:t>
            </a:r>
            <a:r>
              <a:rPr lang="en-US" sz="2300" dirty="0" err="1">
                <a:latin typeface="Courier"/>
                <a:cs typeface="Courier"/>
              </a:rPr>
              <a:t>size_t</a:t>
            </a:r>
            <a:r>
              <a:rPr lang="en-US" sz="2300" dirty="0">
                <a:latin typeface="Courier"/>
                <a:cs typeface="Courier"/>
              </a:rPr>
              <a:t>) </a:t>
            </a:r>
            <a:r>
              <a:rPr lang="en-US" sz="2300" dirty="0">
                <a:solidFill>
                  <a:schemeClr val="accent3">
                    <a:lumMod val="60000"/>
                    <a:lumOff val="40000"/>
                  </a:schemeClr>
                </a:solidFill>
                <a:latin typeface="Courier"/>
                <a:cs typeface="Courier"/>
              </a:rPr>
              <a:t>0U</a:t>
            </a:r>
            <a:r>
              <a:rPr lang="en-US" sz="2300" dirty="0" smtClean="0">
                <a:latin typeface="Courier"/>
                <a:cs typeface="Courier"/>
              </a:rPr>
              <a:t>;</a:t>
            </a:r>
          </a:p>
          <a:p>
            <a:endParaRPr lang="en-US" sz="2300" dirty="0" smtClean="0">
              <a:latin typeface="Courier"/>
              <a:cs typeface="Courier"/>
            </a:endParaRPr>
          </a:p>
          <a:p>
            <a:r>
              <a:rPr lang="en-US" sz="2300" dirty="0">
                <a:latin typeface="Courier"/>
                <a:cs typeface="Courier"/>
              </a:rPr>
              <a:t> </a:t>
            </a:r>
            <a:r>
              <a:rPr lang="en-US" sz="2300" dirty="0" smtClean="0">
                <a:latin typeface="Courier"/>
                <a:cs typeface="Courier"/>
              </a:rPr>
              <a:t>   </a:t>
            </a:r>
            <a:r>
              <a:rPr lang="en-US" sz="2300" dirty="0" smtClean="0">
                <a:solidFill>
                  <a:srgbClr val="558ED5"/>
                </a:solidFill>
                <a:latin typeface="Courier"/>
                <a:cs typeface="Courier"/>
              </a:rPr>
              <a:t>while</a:t>
            </a:r>
            <a:r>
              <a:rPr lang="en-US" sz="2300" dirty="0" smtClean="0">
                <a:latin typeface="Courier"/>
                <a:cs typeface="Courier"/>
              </a:rPr>
              <a:t> </a:t>
            </a:r>
            <a:r>
              <a:rPr lang="en-US" sz="2300" dirty="0">
                <a:latin typeface="Courier"/>
                <a:cs typeface="Courier"/>
              </a:rPr>
              <a:t>(</a:t>
            </a:r>
            <a:r>
              <a:rPr lang="en-US" sz="2300" dirty="0" err="1">
                <a:latin typeface="Courier"/>
                <a:cs typeface="Courier"/>
              </a:rPr>
              <a:t>i</a:t>
            </a:r>
            <a:r>
              <a:rPr lang="en-US" sz="2300" dirty="0">
                <a:latin typeface="Courier"/>
                <a:cs typeface="Courier"/>
              </a:rPr>
              <a:t> &lt; </a:t>
            </a:r>
            <a:r>
              <a:rPr lang="en-US" sz="2300" dirty="0" err="1">
                <a:latin typeface="Courier"/>
                <a:cs typeface="Courier"/>
              </a:rPr>
              <a:t>len</a:t>
            </a:r>
            <a:r>
              <a:rPr lang="en-US" sz="2300" dirty="0">
                <a:latin typeface="Courier"/>
                <a:cs typeface="Courier"/>
              </a:rPr>
              <a:t>) </a:t>
            </a:r>
            <a:r>
              <a:rPr lang="en-US" sz="2300" dirty="0" smtClean="0">
                <a:latin typeface="Courier"/>
                <a:cs typeface="Courier"/>
              </a:rPr>
              <a:t>{</a:t>
            </a:r>
          </a:p>
          <a:p>
            <a:r>
              <a:rPr lang="en-US" sz="2300" dirty="0">
                <a:latin typeface="Courier"/>
                <a:cs typeface="Courier"/>
              </a:rPr>
              <a:t> </a:t>
            </a:r>
            <a:r>
              <a:rPr lang="en-US" sz="2300" dirty="0" smtClean="0">
                <a:latin typeface="Courier"/>
                <a:cs typeface="Courier"/>
              </a:rPr>
              <a:t>       </a:t>
            </a:r>
            <a:r>
              <a:rPr lang="en-US" sz="2300" dirty="0" err="1" smtClean="0">
                <a:latin typeface="Courier"/>
                <a:cs typeface="Courier"/>
              </a:rPr>
              <a:t>pnt</a:t>
            </a:r>
            <a:r>
              <a:rPr lang="en-US" sz="2300" dirty="0" smtClean="0">
                <a:latin typeface="Courier"/>
                <a:cs typeface="Courier"/>
              </a:rPr>
              <a:t>_</a:t>
            </a:r>
            <a:r>
              <a:rPr lang="en-US" sz="2300" dirty="0">
                <a:latin typeface="Courier"/>
                <a:cs typeface="Courier"/>
              </a:rPr>
              <a:t>[</a:t>
            </a:r>
            <a:r>
              <a:rPr lang="en-US" sz="2300" dirty="0" err="1">
                <a:latin typeface="Courier"/>
                <a:cs typeface="Courier"/>
              </a:rPr>
              <a:t>i</a:t>
            </a:r>
            <a:r>
              <a:rPr lang="en-US" sz="2300" dirty="0">
                <a:latin typeface="Courier"/>
                <a:cs typeface="Courier"/>
              </a:rPr>
              <a:t>++] = </a:t>
            </a:r>
            <a:r>
              <a:rPr lang="en-US" sz="2300" dirty="0">
                <a:solidFill>
                  <a:srgbClr val="C3D69B"/>
                </a:solidFill>
                <a:latin typeface="Courier"/>
                <a:cs typeface="Courier"/>
              </a:rPr>
              <a:t>0U</a:t>
            </a:r>
            <a:r>
              <a:rPr lang="en-US" sz="2300" dirty="0" smtClean="0">
                <a:latin typeface="Courier"/>
                <a:cs typeface="Courier"/>
              </a:rPr>
              <a:t>;</a:t>
            </a:r>
          </a:p>
          <a:p>
            <a:r>
              <a:rPr lang="en-US" sz="2300" dirty="0">
                <a:latin typeface="Courier"/>
                <a:cs typeface="Courier"/>
              </a:rPr>
              <a:t> </a:t>
            </a:r>
            <a:r>
              <a:rPr lang="en-US" sz="2300" dirty="0" smtClean="0">
                <a:latin typeface="Courier"/>
                <a:cs typeface="Courier"/>
              </a:rPr>
              <a:t>   }</a:t>
            </a:r>
          </a:p>
          <a:p>
            <a:r>
              <a:rPr lang="en-US" sz="2300" dirty="0" smtClean="0">
                <a:latin typeface="Courier"/>
                <a:cs typeface="Courier"/>
              </a:rPr>
              <a:t>}</a:t>
            </a:r>
            <a:endParaRPr lang="en-US" sz="2300" dirty="0">
              <a:latin typeface="Courier"/>
              <a:cs typeface="Courier"/>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9023439" cy="857250"/>
          </a:xfrm>
        </p:spPr>
        <p:txBody>
          <a:bodyPr>
            <a:normAutofit/>
          </a:bodyPr>
          <a:lstStyle/>
          <a:p>
            <a:r>
              <a:rPr lang="en-US" sz="3800" dirty="0">
                <a:latin typeface="Comic Sans MS"/>
                <a:cs typeface="Comic Sans MS"/>
              </a:rPr>
              <a:t>Volatile function pointer to </a:t>
            </a:r>
            <a:r>
              <a:rPr lang="en-US" sz="3800" dirty="0" err="1" smtClean="0">
                <a:latin typeface="Comic Sans MS"/>
                <a:cs typeface="Comic Sans MS"/>
              </a:rPr>
              <a:t>memset</a:t>
            </a:r>
            <a:endParaRPr lang="en-US" sz="3800" dirty="0">
              <a:latin typeface="Comic Sans MS"/>
              <a:cs typeface="Comic Sans MS"/>
            </a:endParaRPr>
          </a:p>
        </p:txBody>
      </p:sp>
      <p:sp>
        <p:nvSpPr>
          <p:cNvPr id="5" name="Rectangle 4"/>
          <p:cNvSpPr/>
          <p:nvPr/>
        </p:nvSpPr>
        <p:spPr>
          <a:xfrm>
            <a:off x="153267" y="1621200"/>
            <a:ext cx="8911363" cy="2308324"/>
          </a:xfrm>
          <a:prstGeom prst="rect">
            <a:avLst/>
          </a:prstGeom>
        </p:spPr>
        <p:txBody>
          <a:bodyPr wrap="square">
            <a:spAutoFit/>
          </a:bodyPr>
          <a:lstStyle/>
          <a:p>
            <a:r>
              <a:rPr lang="en-US" sz="2400" dirty="0" err="1">
                <a:solidFill>
                  <a:schemeClr val="tx2">
                    <a:lumMod val="60000"/>
                    <a:lumOff val="40000"/>
                  </a:schemeClr>
                </a:solidFill>
                <a:latin typeface="Courier"/>
                <a:cs typeface="Courier"/>
              </a:rPr>
              <a:t>typedef</a:t>
            </a:r>
            <a:r>
              <a:rPr lang="en-US" sz="2400" dirty="0">
                <a:solidFill>
                  <a:schemeClr val="tx2">
                    <a:lumMod val="60000"/>
                    <a:lumOff val="40000"/>
                  </a:schemeClr>
                </a:solidFill>
                <a:latin typeface="Courier"/>
                <a:cs typeface="Courier"/>
              </a:rPr>
              <a:t> void</a:t>
            </a:r>
            <a:r>
              <a:rPr lang="en-US" sz="2400" dirty="0">
                <a:latin typeface="Courier"/>
                <a:cs typeface="Courier"/>
              </a:rPr>
              <a:t> *(*</a:t>
            </a:r>
            <a:r>
              <a:rPr lang="en-US" sz="2400" dirty="0" err="1">
                <a:latin typeface="Courier"/>
                <a:cs typeface="Courier"/>
              </a:rPr>
              <a:t>memset_t</a:t>
            </a:r>
            <a:r>
              <a:rPr lang="en-US" sz="2400" dirty="0">
                <a:latin typeface="Courier"/>
                <a:cs typeface="Courier"/>
              </a:rPr>
              <a:t>)(</a:t>
            </a:r>
            <a:r>
              <a:rPr lang="en-US" sz="2400" dirty="0">
                <a:solidFill>
                  <a:srgbClr val="558ED5"/>
                </a:solidFill>
                <a:latin typeface="Courier"/>
                <a:cs typeface="Courier"/>
              </a:rPr>
              <a:t>void </a:t>
            </a:r>
            <a:r>
              <a:rPr lang="en-US" sz="2400" dirty="0">
                <a:latin typeface="Courier"/>
                <a:cs typeface="Courier"/>
              </a:rPr>
              <a:t>*, </a:t>
            </a:r>
            <a:r>
              <a:rPr lang="en-US" sz="2400" dirty="0" err="1">
                <a:solidFill>
                  <a:srgbClr val="558ED5"/>
                </a:solidFill>
                <a:latin typeface="Courier"/>
                <a:cs typeface="Courier"/>
              </a:rPr>
              <a:t>int</a:t>
            </a:r>
            <a:r>
              <a:rPr lang="en-US" sz="2400" dirty="0">
                <a:latin typeface="Courier"/>
                <a:cs typeface="Courier"/>
              </a:rPr>
              <a:t>, </a:t>
            </a:r>
            <a:r>
              <a:rPr lang="en-US" sz="2400" dirty="0" err="1">
                <a:latin typeface="Courier"/>
                <a:cs typeface="Courier"/>
              </a:rPr>
              <a:t>size_t</a:t>
            </a:r>
            <a:r>
              <a:rPr lang="en-US" sz="2400" dirty="0">
                <a:latin typeface="Courier"/>
                <a:cs typeface="Courier"/>
              </a:rPr>
              <a:t>)</a:t>
            </a:r>
            <a:r>
              <a:rPr lang="en-US" sz="2400" dirty="0" smtClean="0">
                <a:latin typeface="Courier"/>
                <a:cs typeface="Courier"/>
              </a:rPr>
              <a:t>;</a:t>
            </a:r>
          </a:p>
          <a:p>
            <a:r>
              <a:rPr lang="en-US" sz="2400" dirty="0" smtClean="0">
                <a:solidFill>
                  <a:srgbClr val="558ED5"/>
                </a:solidFill>
                <a:uFill>
                  <a:solidFill>
                    <a:schemeClr val="tx1"/>
                  </a:solidFill>
                </a:uFill>
                <a:latin typeface="Courier"/>
                <a:cs typeface="Courier"/>
              </a:rPr>
              <a:t>static</a:t>
            </a:r>
            <a:r>
              <a:rPr lang="en-US" sz="2400" dirty="0" smtClean="0">
                <a:solidFill>
                  <a:srgbClr val="8EB4E3"/>
                </a:solidFill>
                <a:uFill>
                  <a:solidFill>
                    <a:schemeClr val="tx1"/>
                  </a:solidFill>
                </a:uFill>
                <a:latin typeface="Courier"/>
                <a:cs typeface="Courier"/>
              </a:rPr>
              <a:t> </a:t>
            </a:r>
            <a:r>
              <a:rPr lang="en-US" sz="2400" i="1" u="dbl" dirty="0">
                <a:solidFill>
                  <a:srgbClr val="558ED5"/>
                </a:solidFill>
                <a:uFill>
                  <a:solidFill>
                    <a:srgbClr val="FF0000"/>
                  </a:solidFill>
                </a:uFill>
                <a:latin typeface="Courier"/>
                <a:cs typeface="Courier"/>
              </a:rPr>
              <a:t>volatile</a:t>
            </a:r>
            <a:r>
              <a:rPr lang="en-US" sz="2400" dirty="0">
                <a:solidFill>
                  <a:srgbClr val="558ED5"/>
                </a:solidFill>
                <a:uFill>
                  <a:solidFill>
                    <a:schemeClr val="tx1"/>
                  </a:solidFill>
                </a:uFill>
                <a:latin typeface="Courier"/>
                <a:cs typeface="Courier"/>
              </a:rPr>
              <a:t> </a:t>
            </a:r>
            <a:r>
              <a:rPr lang="en-US" sz="2400" dirty="0" err="1">
                <a:latin typeface="Courier"/>
                <a:cs typeface="Courier"/>
              </a:rPr>
              <a:t>memset_t</a:t>
            </a:r>
            <a:r>
              <a:rPr lang="en-US" sz="2400" dirty="0">
                <a:latin typeface="Courier"/>
                <a:cs typeface="Courier"/>
              </a:rPr>
              <a:t> </a:t>
            </a:r>
            <a:r>
              <a:rPr lang="en-US" sz="2400" dirty="0" err="1">
                <a:latin typeface="Courier"/>
                <a:cs typeface="Courier"/>
              </a:rPr>
              <a:t>memset_func</a:t>
            </a:r>
            <a:r>
              <a:rPr lang="en-US" sz="2400" dirty="0">
                <a:latin typeface="Courier"/>
                <a:cs typeface="Courier"/>
              </a:rPr>
              <a:t> = </a:t>
            </a:r>
            <a:r>
              <a:rPr lang="en-US" sz="2400" dirty="0" err="1">
                <a:latin typeface="Courier"/>
                <a:cs typeface="Courier"/>
              </a:rPr>
              <a:t>memset</a:t>
            </a:r>
            <a:r>
              <a:rPr lang="en-US" sz="2400" dirty="0" smtClean="0">
                <a:latin typeface="Courier"/>
                <a:cs typeface="Courier"/>
              </a:rPr>
              <a:t>;</a:t>
            </a:r>
          </a:p>
          <a:p>
            <a:endParaRPr lang="en-US" sz="2400" dirty="0" smtClean="0">
              <a:latin typeface="Courier"/>
              <a:cs typeface="Courier"/>
            </a:endParaRPr>
          </a:p>
          <a:p>
            <a:r>
              <a:rPr lang="en-US" sz="2400" dirty="0" smtClean="0">
                <a:latin typeface="Courier"/>
                <a:cs typeface="Courier"/>
              </a:rPr>
              <a:t>void </a:t>
            </a:r>
            <a:r>
              <a:rPr lang="en-US" sz="2400" dirty="0" err="1">
                <a:latin typeface="Courier"/>
                <a:cs typeface="Courier"/>
              </a:rPr>
              <a:t>OPENSSL_cleanse</a:t>
            </a:r>
            <a:r>
              <a:rPr lang="en-US" sz="2400" dirty="0">
                <a:latin typeface="Courier"/>
                <a:cs typeface="Courier"/>
              </a:rPr>
              <a:t>(</a:t>
            </a:r>
            <a:r>
              <a:rPr lang="en-US" sz="2400" dirty="0">
                <a:solidFill>
                  <a:srgbClr val="558ED5"/>
                </a:solidFill>
                <a:latin typeface="Courier"/>
                <a:cs typeface="Courier"/>
              </a:rPr>
              <a:t>void </a:t>
            </a:r>
            <a:r>
              <a:rPr lang="en-US" sz="2400" dirty="0">
                <a:latin typeface="Courier"/>
                <a:cs typeface="Courier"/>
              </a:rPr>
              <a:t>*</a:t>
            </a:r>
            <a:r>
              <a:rPr lang="en-US" sz="2400" dirty="0" err="1">
                <a:latin typeface="Courier"/>
                <a:cs typeface="Courier"/>
              </a:rPr>
              <a:t>ptr</a:t>
            </a:r>
            <a:r>
              <a:rPr lang="en-US" sz="2400" dirty="0">
                <a:latin typeface="Courier"/>
                <a:cs typeface="Courier"/>
              </a:rPr>
              <a:t>, </a:t>
            </a:r>
            <a:r>
              <a:rPr lang="en-US" sz="2400" dirty="0" err="1">
                <a:latin typeface="Courier"/>
                <a:cs typeface="Courier"/>
              </a:rPr>
              <a:t>size_t</a:t>
            </a:r>
            <a:r>
              <a:rPr lang="en-US" sz="2400" dirty="0">
                <a:latin typeface="Courier"/>
                <a:cs typeface="Courier"/>
              </a:rPr>
              <a:t> </a:t>
            </a:r>
            <a:r>
              <a:rPr lang="en-US" sz="2400" dirty="0" err="1">
                <a:latin typeface="Courier"/>
                <a:cs typeface="Courier"/>
              </a:rPr>
              <a:t>len</a:t>
            </a:r>
            <a:r>
              <a:rPr lang="en-US" sz="2400" dirty="0">
                <a:latin typeface="Courier"/>
                <a:cs typeface="Courier"/>
              </a:rPr>
              <a:t>)</a:t>
            </a:r>
            <a:r>
              <a:rPr lang="en-US" sz="2400" dirty="0" smtClean="0">
                <a:latin typeface="Courier"/>
                <a:cs typeface="Courier"/>
              </a:rPr>
              <a:t>{</a:t>
            </a:r>
          </a:p>
          <a:p>
            <a:r>
              <a:rPr lang="en-US" sz="2400" dirty="0">
                <a:latin typeface="Courier"/>
                <a:cs typeface="Courier"/>
              </a:rPr>
              <a:t> </a:t>
            </a:r>
            <a:r>
              <a:rPr lang="en-US" sz="2400" dirty="0" smtClean="0">
                <a:latin typeface="Courier"/>
                <a:cs typeface="Courier"/>
              </a:rPr>
              <a:t>   </a:t>
            </a:r>
            <a:r>
              <a:rPr lang="en-US" sz="2400" dirty="0" err="1" smtClean="0">
                <a:latin typeface="Courier"/>
                <a:cs typeface="Courier"/>
              </a:rPr>
              <a:t>memset_func</a:t>
            </a:r>
            <a:r>
              <a:rPr lang="en-US" sz="2400" dirty="0">
                <a:latin typeface="Courier"/>
                <a:cs typeface="Courier"/>
              </a:rPr>
              <a:t>(</a:t>
            </a:r>
            <a:r>
              <a:rPr lang="en-US" sz="2400" dirty="0" err="1">
                <a:latin typeface="Courier"/>
                <a:cs typeface="Courier"/>
              </a:rPr>
              <a:t>ptr</a:t>
            </a:r>
            <a:r>
              <a:rPr lang="en-US" sz="2400" dirty="0">
                <a:latin typeface="Courier"/>
                <a:cs typeface="Courier"/>
              </a:rPr>
              <a:t>, </a:t>
            </a:r>
            <a:r>
              <a:rPr lang="en-US" sz="2400" dirty="0">
                <a:solidFill>
                  <a:schemeClr val="accent3">
                    <a:lumMod val="60000"/>
                    <a:lumOff val="40000"/>
                  </a:schemeClr>
                </a:solidFill>
                <a:latin typeface="Courier"/>
                <a:cs typeface="Courier"/>
              </a:rPr>
              <a:t>0</a:t>
            </a:r>
            <a:r>
              <a:rPr lang="en-US" sz="2400" dirty="0">
                <a:latin typeface="Courier"/>
                <a:cs typeface="Courier"/>
              </a:rPr>
              <a:t>, </a:t>
            </a:r>
            <a:r>
              <a:rPr lang="en-US" sz="2400" dirty="0" err="1">
                <a:latin typeface="Courier"/>
                <a:cs typeface="Courier"/>
              </a:rPr>
              <a:t>len</a:t>
            </a:r>
            <a:r>
              <a:rPr lang="en-US" sz="2400" dirty="0">
                <a:latin typeface="Courier"/>
                <a:cs typeface="Courier"/>
              </a:rPr>
              <a:t>)</a:t>
            </a:r>
            <a:r>
              <a:rPr lang="en-US" sz="2400" dirty="0" smtClean="0">
                <a:latin typeface="Courier"/>
                <a:cs typeface="Courier"/>
              </a:rPr>
              <a:t>;</a:t>
            </a:r>
          </a:p>
          <a:p>
            <a:r>
              <a:rPr lang="en-US" sz="2400" dirty="0" smtClean="0">
                <a:latin typeface="Courier"/>
                <a:cs typeface="Courier"/>
              </a:rPr>
              <a:t>}</a:t>
            </a:r>
            <a:endParaRPr lang="en-US" sz="2400" dirty="0">
              <a:latin typeface="Courier"/>
              <a:cs typeface="Courier"/>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Portable solution?</a:t>
            </a:r>
            <a:endParaRPr lang="en-US" dirty="0">
              <a:latin typeface="Comic Sans MS"/>
              <a:cs typeface="Comic Sans MS"/>
            </a:endParaRPr>
          </a:p>
        </p:txBody>
      </p:sp>
      <p:sp>
        <p:nvSpPr>
          <p:cNvPr id="3" name="Content Placeholder 2"/>
          <p:cNvSpPr>
            <a:spLocks noGrp="1"/>
          </p:cNvSpPr>
          <p:nvPr>
            <p:ph idx="1"/>
          </p:nvPr>
        </p:nvSpPr>
        <p:spPr/>
        <p:txBody>
          <a:bodyPr/>
          <a:lstStyle/>
          <a:p>
            <a:r>
              <a:rPr lang="en-US" dirty="0" smtClean="0">
                <a:latin typeface="Comic Sans MS"/>
                <a:cs typeface="Comic Sans MS"/>
              </a:rPr>
              <a:t>This is why clearing memory is hard! </a:t>
            </a:r>
          </a:p>
          <a:p>
            <a:r>
              <a:rPr lang="en-US" dirty="0" smtClean="0">
                <a:latin typeface="Comic Sans MS"/>
                <a:cs typeface="Comic Sans MS"/>
              </a:rPr>
              <a:t>Apply all of the above?</a:t>
            </a:r>
          </a:p>
          <a:p>
            <a:pPr lvl="1"/>
            <a:r>
              <a:rPr lang="en-US" dirty="0" smtClean="0">
                <a:latin typeface="Comic Sans MS"/>
                <a:cs typeface="Comic Sans MS"/>
              </a:rPr>
              <a:t>as best as possible </a:t>
            </a:r>
            <a:endParaRPr lang="en-US" dirty="0">
              <a:solidFill>
                <a:srgbClr val="FF0000"/>
              </a:solidFill>
              <a:latin typeface="Comic Sans MS"/>
              <a:cs typeface="Comic Sans MS"/>
            </a:endParaRPr>
          </a:p>
          <a:p>
            <a:pPr lvl="1"/>
            <a:r>
              <a:rPr lang="en-US" dirty="0" smtClean="0">
                <a:latin typeface="Comic Sans MS"/>
                <a:cs typeface="Comic Sans MS"/>
              </a:rPr>
              <a:t>Look at </a:t>
            </a:r>
            <a:r>
              <a:rPr lang="en-US" dirty="0" err="1" smtClean="0">
                <a:latin typeface="Comic Sans MS"/>
                <a:cs typeface="Comic Sans MS"/>
                <a:hlinkClick r:id="rId3"/>
              </a:rPr>
              <a:t>libsodium</a:t>
            </a:r>
            <a:r>
              <a:rPr lang="en-US" dirty="0" smtClean="0">
                <a:latin typeface="Comic Sans MS"/>
                <a:cs typeface="Comic Sans MS"/>
              </a:rPr>
              <a:t>. </a:t>
            </a:r>
          </a:p>
          <a:p>
            <a:pPr lvl="2"/>
            <a:r>
              <a:rPr lang="en-US" dirty="0" err="1" smtClean="0">
                <a:latin typeface="Courier"/>
                <a:cs typeface="Courier"/>
              </a:rPr>
              <a:t>sodium_memzero</a:t>
            </a:r>
            <a:r>
              <a:rPr lang="en-US" dirty="0" smtClean="0">
                <a:latin typeface="Courier"/>
                <a:cs typeface="Courier"/>
              </a:rPr>
              <a:t>()</a:t>
            </a:r>
            <a:r>
              <a:rPr lang="en-US" dirty="0" smtClean="0">
                <a:latin typeface="Comic Sans MS"/>
                <a:cs typeface="Comic Sans MS"/>
              </a:rPr>
              <a:t> has a large list of possible solutions </a:t>
            </a:r>
            <a:r>
              <a:rPr lang="en-US" dirty="0" smtClean="0">
                <a:latin typeface="Comic Sans MS"/>
                <a:cs typeface="Comic Sans MS"/>
              </a:rPr>
              <a:t>that are all </a:t>
            </a:r>
            <a:r>
              <a:rPr lang="en-US" dirty="0" smtClean="0">
                <a:latin typeface="Courier"/>
                <a:cs typeface="Courier"/>
              </a:rPr>
              <a:t>#</a:t>
            </a:r>
            <a:r>
              <a:rPr lang="en-US" dirty="0" err="1" smtClean="0">
                <a:latin typeface="Courier"/>
                <a:cs typeface="Courier"/>
              </a:rPr>
              <a:t>ifdef</a:t>
            </a:r>
            <a:r>
              <a:rPr lang="en-US" dirty="0" err="1" smtClean="0">
                <a:latin typeface="Comic Sans MS"/>
                <a:cs typeface="Comic Sans MS"/>
              </a:rPr>
              <a:t>’ed</a:t>
            </a:r>
            <a:r>
              <a:rPr lang="en-US" dirty="0" smtClean="0">
                <a:latin typeface="Comic Sans MS"/>
                <a:cs typeface="Comic Sans MS"/>
              </a:rPr>
              <a:t>. </a:t>
            </a: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Compiler warning?</a:t>
            </a:r>
            <a:endParaRPr lang="en-US" dirty="0">
              <a:latin typeface="Comic Sans MS"/>
              <a:cs typeface="Comic Sans MS"/>
            </a:endParaRPr>
          </a:p>
        </p:txBody>
      </p:sp>
      <p:sp>
        <p:nvSpPr>
          <p:cNvPr id="3" name="Content Placeholder 2"/>
          <p:cNvSpPr>
            <a:spLocks noGrp="1"/>
          </p:cNvSpPr>
          <p:nvPr>
            <p:ph idx="1"/>
          </p:nvPr>
        </p:nvSpPr>
        <p:spPr>
          <a:xfrm>
            <a:off x="457200" y="1200151"/>
            <a:ext cx="8686800" cy="3394472"/>
          </a:xfrm>
        </p:spPr>
        <p:txBody>
          <a:bodyPr>
            <a:normAutofit/>
          </a:bodyPr>
          <a:lstStyle/>
          <a:p>
            <a:r>
              <a:rPr lang="en-US" u="dbl" dirty="0" smtClean="0">
                <a:latin typeface="Comic Sans MS"/>
                <a:cs typeface="Comic Sans MS"/>
              </a:rPr>
              <a:t>Detection</a:t>
            </a:r>
            <a:r>
              <a:rPr lang="en-US" dirty="0" smtClean="0">
                <a:latin typeface="Comic Sans MS"/>
                <a:cs typeface="Comic Sans MS"/>
              </a:rPr>
              <a:t> is a solvable problem. </a:t>
            </a:r>
          </a:p>
          <a:p>
            <a:r>
              <a:rPr lang="en-US" dirty="0" smtClean="0">
                <a:latin typeface="Comic Sans MS"/>
                <a:cs typeface="Comic Sans MS"/>
              </a:rPr>
              <a:t>Compilers should tell us if they optimized out something with security consequences </a:t>
            </a:r>
          </a:p>
          <a:p>
            <a:r>
              <a:rPr lang="en-US" dirty="0" smtClean="0">
                <a:latin typeface="Comic Sans MS"/>
                <a:cs typeface="Comic Sans MS"/>
              </a:rPr>
              <a:t>None do as far as I can tell </a:t>
            </a:r>
            <a:r>
              <a:rPr lang="en-US" dirty="0" smtClean="0">
                <a:latin typeface="Comic Sans MS"/>
                <a:cs typeface="Comic Sans MS"/>
                <a:sym typeface="Wingdings"/>
              </a:rPr>
              <a:t> </a:t>
            </a:r>
            <a:r>
              <a:rPr lang="en-US" b="1" i="1" u="sng" dirty="0" smtClean="0">
                <a:solidFill>
                  <a:srgbClr val="FF0000"/>
                </a:solidFill>
                <a:latin typeface="Comic Sans MS"/>
                <a:cs typeface="Comic Sans MS"/>
                <a:sym typeface="Wingdings"/>
              </a:rPr>
              <a:t>WHY?</a:t>
            </a:r>
          </a:p>
          <a:p>
            <a:r>
              <a:rPr lang="en-US" dirty="0" smtClean="0">
                <a:latin typeface="Comic Sans MS"/>
                <a:cs typeface="Comic Sans MS"/>
                <a:sym typeface="Wingdings"/>
              </a:rPr>
              <a:t>Modified </a:t>
            </a:r>
            <a:r>
              <a:rPr lang="en-US" dirty="0" err="1" smtClean="0">
                <a:latin typeface="Comic Sans MS"/>
                <a:cs typeface="Comic Sans MS"/>
                <a:sym typeface="Wingdings"/>
              </a:rPr>
              <a:t>gcc</a:t>
            </a:r>
            <a:r>
              <a:rPr lang="en-US" dirty="0">
                <a:latin typeface="Comic Sans MS"/>
                <a:cs typeface="Comic Sans MS"/>
                <a:sym typeface="Wingdings"/>
              </a:rPr>
              <a:t> </a:t>
            </a:r>
            <a:r>
              <a:rPr lang="en-US" dirty="0" smtClean="0">
                <a:latin typeface="Comic Sans MS"/>
                <a:cs typeface="Comic Sans MS"/>
                <a:sym typeface="Wingdings"/>
              </a:rPr>
              <a:t>to warn on dead store removal!</a:t>
            </a:r>
          </a:p>
          <a:p>
            <a:pPr marL="457200" lvl="1" indent="0">
              <a:buNone/>
            </a:pPr>
            <a:endParaRPr lang="en-US" dirty="0">
              <a:solidFill>
                <a:srgbClr val="FF0000"/>
              </a:solidFill>
              <a:latin typeface="Comic Sans MS"/>
              <a:cs typeface="Comic Sans MS"/>
            </a:endParaRPr>
          </a:p>
        </p:txBody>
      </p:sp>
      <p:sp>
        <p:nvSpPr>
          <p:cNvPr id="4" name="Rectangle 3"/>
          <p:cNvSpPr/>
          <p:nvPr/>
        </p:nvSpPr>
        <p:spPr>
          <a:xfrm>
            <a:off x="109476" y="1450819"/>
            <a:ext cx="9034524" cy="2893100"/>
          </a:xfrm>
          <a:prstGeom prst="rect">
            <a:avLst/>
          </a:prstGeom>
          <a:solidFill>
            <a:schemeClr val="bg1">
              <a:lumMod val="85000"/>
            </a:schemeClr>
          </a:solidFill>
          <a:ln>
            <a:solidFill>
              <a:schemeClr val="tx1"/>
            </a:solidFill>
          </a:ln>
        </p:spPr>
        <p:txBody>
          <a:bodyPr wrap="square">
            <a:spAutoFit/>
          </a:bodyPr>
          <a:lstStyle/>
          <a:p>
            <a:r>
              <a:rPr lang="en-US" sz="1400" dirty="0">
                <a:latin typeface="Courier"/>
                <a:cs typeface="Courier"/>
              </a:rPr>
              <a:t>diff -r </a:t>
            </a:r>
            <a:r>
              <a:rPr lang="en-US" sz="1400" dirty="0" err="1">
                <a:latin typeface="Courier"/>
                <a:cs typeface="Courier"/>
              </a:rPr>
              <a:t>orig</a:t>
            </a:r>
            <a:r>
              <a:rPr lang="en-US" sz="1400" dirty="0">
                <a:latin typeface="Courier"/>
                <a:cs typeface="Courier"/>
              </a:rPr>
              <a:t>/gcc-7.4.0/</a:t>
            </a:r>
            <a:r>
              <a:rPr lang="en-US" sz="1400" dirty="0" err="1">
                <a:latin typeface="Courier"/>
                <a:cs typeface="Courier"/>
              </a:rPr>
              <a:t>gcc</a:t>
            </a:r>
            <a:r>
              <a:rPr lang="en-US" sz="1400" dirty="0">
                <a:latin typeface="Courier"/>
                <a:cs typeface="Courier"/>
              </a:rPr>
              <a:t>/tree-</a:t>
            </a:r>
            <a:r>
              <a:rPr lang="en-US" sz="1400" dirty="0" err="1">
                <a:latin typeface="Courier"/>
                <a:cs typeface="Courier"/>
              </a:rPr>
              <a:t>ssa</a:t>
            </a:r>
            <a:r>
              <a:rPr lang="en-US" sz="1400" dirty="0">
                <a:latin typeface="Courier"/>
                <a:cs typeface="Courier"/>
              </a:rPr>
              <a:t>-</a:t>
            </a:r>
            <a:r>
              <a:rPr lang="en-US" sz="1400" dirty="0" err="1">
                <a:latin typeface="Courier"/>
                <a:cs typeface="Courier"/>
              </a:rPr>
              <a:t>dse.c</a:t>
            </a:r>
            <a:r>
              <a:rPr lang="en-US" sz="1400" dirty="0">
                <a:latin typeface="Courier"/>
                <a:cs typeface="Courier"/>
              </a:rPr>
              <a:t> gcc-7.4.0/</a:t>
            </a:r>
            <a:r>
              <a:rPr lang="en-US" sz="1400" dirty="0" err="1">
                <a:latin typeface="Courier"/>
                <a:cs typeface="Courier"/>
              </a:rPr>
              <a:t>gcc</a:t>
            </a:r>
            <a:r>
              <a:rPr lang="en-US" sz="1400" dirty="0">
                <a:latin typeface="Courier"/>
                <a:cs typeface="Courier"/>
              </a:rPr>
              <a:t>/tree-</a:t>
            </a:r>
            <a:r>
              <a:rPr lang="en-US" sz="1400" dirty="0" err="1">
                <a:latin typeface="Courier"/>
                <a:cs typeface="Courier"/>
              </a:rPr>
              <a:t>ssa</a:t>
            </a:r>
            <a:r>
              <a:rPr lang="en-US" sz="1400" dirty="0">
                <a:latin typeface="Courier"/>
                <a:cs typeface="Courier"/>
              </a:rPr>
              <a:t>-</a:t>
            </a:r>
            <a:r>
              <a:rPr lang="en-US" sz="1400" dirty="0" err="1">
                <a:latin typeface="Courier"/>
                <a:cs typeface="Courier"/>
              </a:rPr>
              <a:t>dse.c</a:t>
            </a:r>
            <a:endParaRPr lang="en-US" sz="1400" dirty="0">
              <a:latin typeface="Courier"/>
              <a:cs typeface="Courier"/>
            </a:endParaRPr>
          </a:p>
          <a:p>
            <a:r>
              <a:rPr lang="en-US" sz="1400" dirty="0">
                <a:latin typeface="Courier"/>
                <a:cs typeface="Courier"/>
              </a:rPr>
              <a:t>745c745,753</a:t>
            </a:r>
          </a:p>
          <a:p>
            <a:r>
              <a:rPr lang="en-US" sz="1400" dirty="0">
                <a:latin typeface="Courier"/>
                <a:cs typeface="Courier"/>
              </a:rPr>
              <a:t>&lt; 		</a:t>
            </a:r>
            <a:r>
              <a:rPr lang="en-US" sz="1400" dirty="0" err="1">
                <a:latin typeface="Courier"/>
                <a:cs typeface="Courier"/>
              </a:rPr>
              <a:t>delete_dead_call</a:t>
            </a:r>
            <a:r>
              <a:rPr lang="en-US" sz="1400" dirty="0">
                <a:latin typeface="Courier"/>
                <a:cs typeface="Courier"/>
              </a:rPr>
              <a:t> (</a:t>
            </a:r>
            <a:r>
              <a:rPr lang="en-US" sz="1400" dirty="0" err="1">
                <a:latin typeface="Courier"/>
                <a:cs typeface="Courier"/>
              </a:rPr>
              <a:t>gsi</a:t>
            </a:r>
            <a:r>
              <a:rPr lang="en-US" sz="1400" dirty="0">
                <a:latin typeface="Courier"/>
                <a:cs typeface="Courier"/>
              </a:rPr>
              <a:t>);</a:t>
            </a:r>
          </a:p>
          <a:p>
            <a:r>
              <a:rPr lang="en-US" sz="1400" dirty="0">
                <a:latin typeface="Courier"/>
                <a:cs typeface="Courier"/>
              </a:rPr>
              <a:t>---</a:t>
            </a:r>
          </a:p>
          <a:p>
            <a:r>
              <a:rPr lang="en-US" sz="1400" dirty="0">
                <a:latin typeface="Courier"/>
                <a:cs typeface="Courier"/>
              </a:rPr>
              <a:t>&gt; 		{</a:t>
            </a:r>
          </a:p>
          <a:p>
            <a:r>
              <a:rPr lang="en-US" sz="1400" dirty="0">
                <a:latin typeface="Courier"/>
                <a:cs typeface="Courier"/>
              </a:rPr>
              <a:t>&gt; 		  if (DECL_FUNCTION_CODE (</a:t>
            </a:r>
            <a:r>
              <a:rPr lang="en-US" sz="1400" dirty="0" err="1">
                <a:latin typeface="Courier"/>
                <a:cs typeface="Courier"/>
              </a:rPr>
              <a:t>gimple_call_fndecl</a:t>
            </a:r>
            <a:r>
              <a:rPr lang="en-US" sz="1400" dirty="0">
                <a:latin typeface="Courier"/>
                <a:cs typeface="Courier"/>
              </a:rPr>
              <a:t> (</a:t>
            </a:r>
            <a:r>
              <a:rPr lang="en-US" sz="1400" dirty="0" err="1">
                <a:latin typeface="Courier"/>
                <a:cs typeface="Courier"/>
              </a:rPr>
              <a:t>stmt</a:t>
            </a:r>
            <a:r>
              <a:rPr lang="en-US" sz="1400" dirty="0">
                <a:latin typeface="Courier"/>
                <a:cs typeface="Courier"/>
              </a:rPr>
              <a:t>)) == BUILT_IN_MEMSET) </a:t>
            </a:r>
          </a:p>
          <a:p>
            <a:r>
              <a:rPr lang="en-US" sz="1400" dirty="0">
                <a:latin typeface="Courier"/>
                <a:cs typeface="Courier"/>
              </a:rPr>
              <a:t>&gt; 			{</a:t>
            </a:r>
          </a:p>
          <a:p>
            <a:r>
              <a:rPr lang="en-US" sz="1400" dirty="0">
                <a:latin typeface="Courier"/>
                <a:cs typeface="Courier"/>
              </a:rPr>
              <a:t>&gt; 			  char </a:t>
            </a:r>
            <a:r>
              <a:rPr lang="en-US" sz="1400" dirty="0" err="1">
                <a:latin typeface="Courier"/>
                <a:cs typeface="Courier"/>
              </a:rPr>
              <a:t>const</a:t>
            </a:r>
            <a:r>
              <a:rPr lang="en-US" sz="1400" dirty="0">
                <a:latin typeface="Courier"/>
                <a:cs typeface="Courier"/>
              </a:rPr>
              <a:t> *file = </a:t>
            </a:r>
            <a:r>
              <a:rPr lang="en-US" sz="1400" dirty="0" err="1">
                <a:latin typeface="Courier"/>
                <a:cs typeface="Courier"/>
              </a:rPr>
              <a:t>gimple_filename</a:t>
            </a:r>
            <a:r>
              <a:rPr lang="en-US" sz="1400" dirty="0">
                <a:latin typeface="Courier"/>
                <a:cs typeface="Courier"/>
              </a:rPr>
              <a:t>(</a:t>
            </a:r>
            <a:r>
              <a:rPr lang="en-US" sz="1400" dirty="0" err="1">
                <a:latin typeface="Courier"/>
                <a:cs typeface="Courier"/>
              </a:rPr>
              <a:t>stmt</a:t>
            </a:r>
            <a:r>
              <a:rPr lang="en-US" sz="1400" dirty="0">
                <a:latin typeface="Courier"/>
                <a:cs typeface="Courier"/>
              </a:rPr>
              <a:t>);</a:t>
            </a:r>
          </a:p>
          <a:p>
            <a:r>
              <a:rPr lang="en-US" sz="1400" dirty="0">
                <a:latin typeface="Courier"/>
                <a:cs typeface="Courier"/>
              </a:rPr>
              <a:t>&gt; 			  </a:t>
            </a:r>
            <a:r>
              <a:rPr lang="en-US" sz="1400" dirty="0" err="1">
                <a:latin typeface="Courier"/>
                <a:cs typeface="Courier"/>
              </a:rPr>
              <a:t>int</a:t>
            </a:r>
            <a:r>
              <a:rPr lang="en-US" sz="1400" dirty="0">
                <a:latin typeface="Courier"/>
                <a:cs typeface="Courier"/>
              </a:rPr>
              <a:t> </a:t>
            </a:r>
            <a:r>
              <a:rPr lang="en-US" sz="1400" dirty="0" err="1">
                <a:latin typeface="Courier"/>
                <a:cs typeface="Courier"/>
              </a:rPr>
              <a:t>line_no</a:t>
            </a:r>
            <a:r>
              <a:rPr lang="en-US" sz="1400" dirty="0">
                <a:latin typeface="Courier"/>
                <a:cs typeface="Courier"/>
              </a:rPr>
              <a:t> = </a:t>
            </a:r>
            <a:r>
              <a:rPr lang="en-US" sz="1400" dirty="0" err="1">
                <a:latin typeface="Courier"/>
                <a:cs typeface="Courier"/>
              </a:rPr>
              <a:t>gimple_lineno</a:t>
            </a:r>
            <a:r>
              <a:rPr lang="en-US" sz="1400" dirty="0">
                <a:latin typeface="Courier"/>
                <a:cs typeface="Courier"/>
              </a:rPr>
              <a:t>(</a:t>
            </a:r>
            <a:r>
              <a:rPr lang="en-US" sz="1400" dirty="0" err="1">
                <a:latin typeface="Courier"/>
                <a:cs typeface="Courier"/>
              </a:rPr>
              <a:t>stmt</a:t>
            </a:r>
            <a:r>
              <a:rPr lang="en-US" sz="1400" dirty="0">
                <a:latin typeface="Courier"/>
                <a:cs typeface="Courier"/>
              </a:rPr>
              <a:t>);</a:t>
            </a:r>
          </a:p>
          <a:p>
            <a:r>
              <a:rPr lang="en-US" sz="1400" dirty="0">
                <a:latin typeface="Courier"/>
                <a:cs typeface="Courier"/>
              </a:rPr>
              <a:t>&gt; 			  </a:t>
            </a:r>
            <a:r>
              <a:rPr lang="en-US" sz="1400" dirty="0" err="1">
                <a:latin typeface="Courier"/>
                <a:cs typeface="Courier"/>
              </a:rPr>
              <a:t>fprintf</a:t>
            </a:r>
            <a:r>
              <a:rPr lang="en-US" sz="1400" dirty="0">
                <a:latin typeface="Courier"/>
                <a:cs typeface="Courier"/>
              </a:rPr>
              <a:t>(</a:t>
            </a:r>
            <a:r>
              <a:rPr lang="en-US" sz="1400" dirty="0" err="1">
                <a:latin typeface="Courier"/>
                <a:cs typeface="Courier"/>
              </a:rPr>
              <a:t>stderr</a:t>
            </a:r>
            <a:r>
              <a:rPr lang="en-US" sz="1400" dirty="0">
                <a:latin typeface="Courier"/>
                <a:cs typeface="Courier"/>
              </a:rPr>
              <a:t>, "%s:%d: optimized out </a:t>
            </a:r>
            <a:r>
              <a:rPr lang="en-US" sz="1400" dirty="0" err="1">
                <a:latin typeface="Courier"/>
                <a:cs typeface="Courier"/>
              </a:rPr>
              <a:t>memset</a:t>
            </a:r>
            <a:r>
              <a:rPr lang="en-US" sz="1400" dirty="0">
                <a:latin typeface="Courier"/>
                <a:cs typeface="Courier"/>
              </a:rPr>
              <a:t>\n", file, </a:t>
            </a:r>
            <a:r>
              <a:rPr lang="en-US" sz="1400" dirty="0" err="1">
                <a:latin typeface="Courier"/>
                <a:cs typeface="Courier"/>
              </a:rPr>
              <a:t>line_no</a:t>
            </a:r>
            <a:r>
              <a:rPr lang="en-US" sz="1400" dirty="0">
                <a:latin typeface="Courier"/>
                <a:cs typeface="Courier"/>
              </a:rPr>
              <a:t>);</a:t>
            </a:r>
          </a:p>
          <a:p>
            <a:r>
              <a:rPr lang="en-US" sz="1400" dirty="0">
                <a:latin typeface="Courier"/>
                <a:cs typeface="Courier"/>
              </a:rPr>
              <a:t>&gt; 			}</a:t>
            </a:r>
          </a:p>
          <a:p>
            <a:r>
              <a:rPr lang="en-US" sz="1400" dirty="0">
                <a:latin typeface="Courier"/>
                <a:cs typeface="Courier"/>
              </a:rPr>
              <a:t>&gt; 		  </a:t>
            </a:r>
            <a:r>
              <a:rPr lang="en-US" sz="1400" dirty="0" err="1">
                <a:latin typeface="Courier"/>
                <a:cs typeface="Courier"/>
              </a:rPr>
              <a:t>delete_dead_call</a:t>
            </a:r>
            <a:r>
              <a:rPr lang="en-US" sz="1400" dirty="0">
                <a:latin typeface="Courier"/>
                <a:cs typeface="Courier"/>
              </a:rPr>
              <a:t> (</a:t>
            </a:r>
            <a:r>
              <a:rPr lang="en-US" sz="1400" dirty="0" err="1">
                <a:latin typeface="Courier"/>
                <a:cs typeface="Courier"/>
              </a:rPr>
              <a:t>gsi</a:t>
            </a:r>
            <a:r>
              <a:rPr lang="en-US" sz="1400" dirty="0">
                <a:latin typeface="Courier"/>
                <a:cs typeface="Courier"/>
              </a:rPr>
              <a:t>);</a:t>
            </a:r>
          </a:p>
          <a:p>
            <a:r>
              <a:rPr lang="en-US" sz="1400" dirty="0">
                <a:latin typeface="Courier"/>
                <a:cs typeface="Courier"/>
              </a:rPr>
              <a:t>&gt; 		}</a:t>
            </a: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Who?</a:t>
            </a:r>
            <a:endParaRPr lang="en-US" dirty="0">
              <a:latin typeface="Comic Sans MS"/>
              <a:cs typeface="Comic Sans MS"/>
            </a:endParaRPr>
          </a:p>
        </p:txBody>
      </p:sp>
      <p:sp>
        <p:nvSpPr>
          <p:cNvPr id="3" name="Content Placeholder 2"/>
          <p:cNvSpPr>
            <a:spLocks noGrp="1"/>
          </p:cNvSpPr>
          <p:nvPr>
            <p:ph idx="1"/>
          </p:nvPr>
        </p:nvSpPr>
        <p:spPr>
          <a:xfrm>
            <a:off x="457201" y="1200151"/>
            <a:ext cx="4219984" cy="3394472"/>
          </a:xfrm>
        </p:spPr>
        <p:txBody>
          <a:bodyPr>
            <a:normAutofit/>
          </a:bodyPr>
          <a:lstStyle/>
          <a:p>
            <a:r>
              <a:rPr lang="en-US" dirty="0" smtClean="0">
                <a:latin typeface="Comic Sans MS"/>
                <a:cs typeface="Comic Sans MS"/>
              </a:rPr>
              <a:t>Audience </a:t>
            </a:r>
          </a:p>
          <a:p>
            <a:pPr lvl="1"/>
            <a:r>
              <a:rPr lang="en-US" dirty="0" smtClean="0">
                <a:latin typeface="Comic Sans MS"/>
                <a:cs typeface="Comic Sans MS"/>
              </a:rPr>
              <a:t>Security people</a:t>
            </a:r>
          </a:p>
          <a:p>
            <a:pPr lvl="1"/>
            <a:r>
              <a:rPr lang="en-US" dirty="0" smtClean="0">
                <a:latin typeface="Comic Sans MS"/>
                <a:cs typeface="Comic Sans MS"/>
              </a:rPr>
              <a:t>Crypto people </a:t>
            </a:r>
          </a:p>
          <a:p>
            <a:pPr lvl="1"/>
            <a:r>
              <a:rPr lang="en-US" dirty="0" smtClean="0">
                <a:latin typeface="Comic Sans MS"/>
                <a:cs typeface="Comic Sans MS"/>
              </a:rPr>
              <a:t>Code review people</a:t>
            </a:r>
          </a:p>
          <a:p>
            <a:pPr lvl="1"/>
            <a:r>
              <a:rPr lang="en-US" dirty="0" smtClean="0">
                <a:latin typeface="Comic Sans MS"/>
                <a:cs typeface="Comic Sans MS"/>
              </a:rPr>
              <a:t>Compiler people </a:t>
            </a:r>
          </a:p>
          <a:p>
            <a:pPr lvl="1"/>
            <a:r>
              <a:rPr lang="en-US" dirty="0">
                <a:latin typeface="Comic Sans MS"/>
                <a:cs typeface="Comic Sans MS"/>
              </a:rPr>
              <a:t>C</a:t>
            </a:r>
            <a:r>
              <a:rPr lang="en-US" dirty="0" smtClean="0">
                <a:latin typeface="Comic Sans MS"/>
                <a:cs typeface="Comic Sans MS"/>
              </a:rPr>
              <a:t>urious tech people</a:t>
            </a:r>
          </a:p>
          <a:p>
            <a:pPr marL="0" indent="0">
              <a:buNone/>
            </a:pPr>
            <a:endParaRPr lang="en-US" dirty="0" smtClean="0">
              <a:latin typeface="Comic Sans MS"/>
              <a:cs typeface="Comic Sans MS"/>
            </a:endParaRPr>
          </a:p>
        </p:txBody>
      </p:sp>
      <p:sp>
        <p:nvSpPr>
          <p:cNvPr id="4" name="Content Placeholder 2"/>
          <p:cNvSpPr txBox="1">
            <a:spLocks/>
          </p:cNvSpPr>
          <p:nvPr/>
        </p:nvSpPr>
        <p:spPr>
          <a:xfrm>
            <a:off x="5245488" y="1210354"/>
            <a:ext cx="3898512"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Comic Sans MS"/>
                <a:cs typeface="Comic Sans MS"/>
              </a:rPr>
              <a:t>Knowledge level</a:t>
            </a:r>
            <a:endParaRPr lang="en-US" dirty="0">
              <a:latin typeface="Comic Sans MS"/>
              <a:cs typeface="Comic Sans MS"/>
            </a:endParaRPr>
          </a:p>
          <a:p>
            <a:pPr lvl="1"/>
            <a:r>
              <a:rPr lang="en-US" dirty="0" smtClean="0">
                <a:latin typeface="Comic Sans MS"/>
                <a:cs typeface="Comic Sans MS"/>
              </a:rPr>
              <a:t>Basic will do</a:t>
            </a:r>
          </a:p>
          <a:p>
            <a:pPr lvl="2"/>
            <a:r>
              <a:rPr lang="en-US" dirty="0" smtClean="0">
                <a:latin typeface="Comic Sans MS"/>
                <a:cs typeface="Comic Sans MS"/>
              </a:rPr>
              <a:t>Some C required </a:t>
            </a:r>
          </a:p>
          <a:p>
            <a:pPr lvl="1"/>
            <a:r>
              <a:rPr lang="en-US" dirty="0" smtClean="0">
                <a:latin typeface="Comic Sans MS"/>
                <a:cs typeface="Comic Sans MS"/>
              </a:rPr>
              <a:t>More advanced </a:t>
            </a:r>
          </a:p>
          <a:p>
            <a:pPr lvl="2"/>
            <a:r>
              <a:rPr lang="en-US" dirty="0" smtClean="0">
                <a:latin typeface="Comic Sans MS"/>
                <a:cs typeface="Comic Sans MS"/>
              </a:rPr>
              <a:t>As slides move on</a:t>
            </a: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mic Sans MS"/>
                <a:cs typeface="Comic Sans MS"/>
              </a:rPr>
              <a:t>Compilefest</a:t>
            </a:r>
            <a:r>
              <a:rPr lang="en-US" dirty="0" smtClean="0">
                <a:latin typeface="Comic Sans MS"/>
                <a:cs typeface="Comic Sans MS"/>
              </a:rPr>
              <a:t> ‘18</a:t>
            </a:r>
            <a:endParaRPr lang="en-US" dirty="0">
              <a:latin typeface="Comic Sans MS"/>
              <a:cs typeface="Comic Sans MS"/>
            </a:endParaRPr>
          </a:p>
        </p:txBody>
      </p:sp>
      <p:sp>
        <p:nvSpPr>
          <p:cNvPr id="3" name="Content Placeholder 2"/>
          <p:cNvSpPr>
            <a:spLocks noGrp="1"/>
          </p:cNvSpPr>
          <p:nvPr>
            <p:ph idx="1"/>
          </p:nvPr>
        </p:nvSpPr>
        <p:spPr>
          <a:xfrm>
            <a:off x="457200" y="1200151"/>
            <a:ext cx="4370701" cy="3394472"/>
          </a:xfrm>
        </p:spPr>
        <p:txBody>
          <a:bodyPr/>
          <a:lstStyle/>
          <a:p>
            <a:r>
              <a:rPr lang="en-US" dirty="0" smtClean="0">
                <a:latin typeface="Comic Sans MS"/>
                <a:cs typeface="Comic Sans MS"/>
              </a:rPr>
              <a:t>Downloaded a bunch of </a:t>
            </a:r>
            <a:r>
              <a:rPr lang="en-US" dirty="0" err="1" smtClean="0">
                <a:latin typeface="Comic Sans MS"/>
                <a:cs typeface="Comic Sans MS"/>
              </a:rPr>
              <a:t>opensource</a:t>
            </a:r>
            <a:r>
              <a:rPr lang="en-US" dirty="0" smtClean="0">
                <a:latin typeface="Comic Sans MS"/>
                <a:cs typeface="Comic Sans MS"/>
              </a:rPr>
              <a:t> software, and used the modified compiler </a:t>
            </a:r>
          </a:p>
          <a:p>
            <a:endParaRPr lang="en-US" dirty="0" smtClean="0">
              <a:latin typeface="Comic Sans MS"/>
              <a:cs typeface="Comic Sans MS"/>
            </a:endParaRPr>
          </a:p>
          <a:p>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8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Data: Results</a:t>
            </a:r>
            <a:r>
              <a:rPr lang="en-US" dirty="0" smtClean="0">
                <a:latin typeface="Comic Sans MS"/>
                <a:cs typeface="Comic Sans MS"/>
              </a:rPr>
              <a:t>?</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fontScale="77500" lnSpcReduction="20000"/>
          </a:bodyPr>
          <a:lstStyle/>
          <a:p>
            <a:r>
              <a:rPr lang="en-US" dirty="0" err="1" smtClean="0">
                <a:latin typeface="Comic Sans MS"/>
                <a:cs typeface="Comic Sans MS"/>
              </a:rPr>
              <a:t>OpenSSL</a:t>
            </a:r>
            <a:r>
              <a:rPr lang="en-US" dirty="0" smtClean="0">
                <a:latin typeface="Comic Sans MS"/>
                <a:cs typeface="Comic Sans MS"/>
              </a:rPr>
              <a:t> (1.0.2q)</a:t>
            </a:r>
            <a:endParaRPr lang="en-US" dirty="0" smtClean="0">
              <a:latin typeface="Comic Sans MS"/>
              <a:cs typeface="Comic Sans MS"/>
            </a:endParaRPr>
          </a:p>
          <a:p>
            <a:r>
              <a:rPr lang="en-US" dirty="0" err="1" smtClean="0">
                <a:latin typeface="Comic Sans MS"/>
                <a:cs typeface="Comic Sans MS"/>
              </a:rPr>
              <a:t>Mit</a:t>
            </a:r>
            <a:r>
              <a:rPr lang="en-US" dirty="0" smtClean="0">
                <a:latin typeface="Comic Sans MS"/>
                <a:cs typeface="Comic Sans MS"/>
              </a:rPr>
              <a:t> </a:t>
            </a:r>
            <a:r>
              <a:rPr lang="en-US" dirty="0" err="1" smtClean="0">
                <a:latin typeface="Comic Sans MS"/>
                <a:cs typeface="Comic Sans MS"/>
              </a:rPr>
              <a:t>kerb</a:t>
            </a:r>
            <a:r>
              <a:rPr lang="en-US" dirty="0" smtClean="0">
                <a:latin typeface="Comic Sans MS"/>
                <a:cs typeface="Comic Sans MS"/>
              </a:rPr>
              <a:t> (1.16.2)</a:t>
            </a:r>
          </a:p>
          <a:p>
            <a:r>
              <a:rPr lang="en-US" dirty="0" err="1" smtClean="0">
                <a:latin typeface="Comic Sans MS"/>
                <a:cs typeface="Comic Sans MS"/>
              </a:rPr>
              <a:t>Heimdal</a:t>
            </a:r>
            <a:r>
              <a:rPr lang="en-US" dirty="0" smtClean="0">
                <a:latin typeface="Comic Sans MS"/>
                <a:cs typeface="Comic Sans MS"/>
              </a:rPr>
              <a:t> </a:t>
            </a:r>
            <a:r>
              <a:rPr lang="en-US" dirty="0" err="1" smtClean="0">
                <a:latin typeface="Comic Sans MS"/>
                <a:cs typeface="Comic Sans MS"/>
              </a:rPr>
              <a:t>kerb</a:t>
            </a:r>
            <a:r>
              <a:rPr lang="en-US" dirty="0" smtClean="0">
                <a:latin typeface="Comic Sans MS"/>
                <a:cs typeface="Comic Sans MS"/>
              </a:rPr>
              <a:t> (7.4.0)</a:t>
            </a:r>
            <a:endParaRPr lang="en-US" dirty="0" smtClean="0">
              <a:latin typeface="Comic Sans MS"/>
              <a:cs typeface="Comic Sans MS"/>
            </a:endParaRPr>
          </a:p>
          <a:p>
            <a:r>
              <a:rPr lang="en-US" dirty="0" err="1" smtClean="0">
                <a:latin typeface="Comic Sans MS"/>
                <a:cs typeface="Comic Sans MS"/>
              </a:rPr>
              <a:t>matrixSSL</a:t>
            </a:r>
            <a:endParaRPr lang="en-US" dirty="0" smtClean="0">
              <a:latin typeface="Comic Sans MS"/>
              <a:cs typeface="Comic Sans MS"/>
            </a:endParaRPr>
          </a:p>
          <a:p>
            <a:r>
              <a:rPr lang="en-US" dirty="0" err="1" smtClean="0">
                <a:latin typeface="Comic Sans MS"/>
                <a:cs typeface="Comic Sans MS"/>
              </a:rPr>
              <a:t>Nginx</a:t>
            </a:r>
            <a:r>
              <a:rPr lang="en-US" dirty="0" smtClean="0">
                <a:latin typeface="Comic Sans MS"/>
                <a:cs typeface="Comic Sans MS"/>
              </a:rPr>
              <a:t> (&lt;1.15.7)</a:t>
            </a:r>
            <a:endParaRPr lang="en-US" dirty="0" smtClean="0">
              <a:latin typeface="Comic Sans MS"/>
              <a:cs typeface="Comic Sans MS"/>
            </a:endParaRPr>
          </a:p>
          <a:p>
            <a:r>
              <a:rPr lang="en-US" dirty="0" err="1" smtClean="0">
                <a:latin typeface="Comic Sans MS"/>
                <a:cs typeface="Comic Sans MS"/>
              </a:rPr>
              <a:t>Php</a:t>
            </a:r>
            <a:r>
              <a:rPr lang="en-US" dirty="0" smtClean="0">
                <a:latin typeface="Comic Sans MS"/>
                <a:cs typeface="Comic Sans MS"/>
              </a:rPr>
              <a:t> (7.3.0)</a:t>
            </a:r>
          </a:p>
          <a:p>
            <a:r>
              <a:rPr lang="en-US" dirty="0" err="1">
                <a:latin typeface="Comic Sans MS"/>
                <a:cs typeface="Comic Sans MS"/>
              </a:rPr>
              <a:t>d</a:t>
            </a:r>
            <a:r>
              <a:rPr lang="en-US" dirty="0" err="1" smtClean="0">
                <a:latin typeface="Comic Sans MS"/>
                <a:cs typeface="Comic Sans MS"/>
              </a:rPr>
              <a:t>hcp</a:t>
            </a:r>
            <a:r>
              <a:rPr lang="en-US" dirty="0" smtClean="0">
                <a:latin typeface="Comic Sans MS"/>
                <a:cs typeface="Comic Sans MS"/>
              </a:rPr>
              <a:t> (4.4.1) / bind 9.11.2-P1 </a:t>
            </a:r>
            <a:r>
              <a:rPr lang="en-US" dirty="0" err="1" smtClean="0">
                <a:latin typeface="Comic Sans MS"/>
                <a:cs typeface="Comic Sans MS"/>
              </a:rPr>
              <a:t>isc</a:t>
            </a:r>
            <a:r>
              <a:rPr lang="en-US" dirty="0" smtClean="0">
                <a:latin typeface="Comic Sans MS"/>
                <a:cs typeface="Comic Sans MS"/>
              </a:rPr>
              <a:t> lib code</a:t>
            </a:r>
          </a:p>
          <a:p>
            <a:r>
              <a:rPr lang="en-US" dirty="0" smtClean="0">
                <a:latin typeface="Comic Sans MS"/>
                <a:cs typeface="Comic Sans MS"/>
              </a:rPr>
              <a:t>Squid-cache (4.4)</a:t>
            </a:r>
            <a:endParaRPr lang="en-US" dirty="0">
              <a:latin typeface="Comic Sans MS"/>
              <a:cs typeface="Comic Sans MS"/>
            </a:endParaRPr>
          </a:p>
          <a:p>
            <a:endParaRPr lang="en-US" dirty="0" smtClean="0">
              <a:latin typeface="Comic Sans MS"/>
              <a:cs typeface="Comic Sans MS"/>
            </a:endParaRPr>
          </a:p>
          <a:p>
            <a:r>
              <a:rPr lang="en-US" u="dbl" dirty="0" smtClean="0">
                <a:uFill>
                  <a:solidFill>
                    <a:srgbClr val="FF0000"/>
                  </a:solidFill>
                </a:uFill>
                <a:latin typeface="Comic Sans MS"/>
                <a:cs typeface="Comic Sans MS"/>
              </a:rPr>
              <a:t>Problem is wide-spread</a:t>
            </a:r>
            <a:endParaRPr lang="en-US" u="dbl" dirty="0">
              <a:uFill>
                <a:solidFill>
                  <a:srgbClr val="FF0000"/>
                </a:solidFill>
              </a:uFill>
              <a:latin typeface="Comic Sans MS"/>
              <a:cs typeface="Comic Sans MS"/>
            </a:endParaRPr>
          </a:p>
        </p:txBody>
      </p:sp>
      <p:pic>
        <p:nvPicPr>
          <p:cNvPr id="4" name="Picture 3" descr="mit_ker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200" y="0"/>
            <a:ext cx="4917186" cy="5143500"/>
          </a:xfrm>
          <a:prstGeom prst="rect">
            <a:avLst/>
          </a:prstGeom>
        </p:spPr>
      </p:pic>
      <p:pic>
        <p:nvPicPr>
          <p:cNvPr id="5" name="Picture 4" descr="ph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6595" y="288085"/>
            <a:ext cx="4282440" cy="3185160"/>
          </a:xfrm>
          <a:prstGeom prst="rect">
            <a:avLst/>
          </a:prstGeom>
          <a:ln>
            <a:solidFill>
              <a:schemeClr val="bg1">
                <a:lumMod val="85000"/>
              </a:schemeClr>
            </a:solidFill>
          </a:ln>
        </p:spPr>
      </p:pic>
      <p:pic>
        <p:nvPicPr>
          <p:cNvPr id="6" name="Picture 5" descr="matrix_rs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042" y="594737"/>
            <a:ext cx="5273040" cy="4442460"/>
          </a:xfrm>
          <a:prstGeom prst="rect">
            <a:avLst/>
          </a:prstGeom>
          <a:ln>
            <a:solidFill>
              <a:schemeClr val="bg1">
                <a:lumMod val="85000"/>
              </a:schemeClr>
            </a:solidFill>
          </a:ln>
        </p:spPr>
      </p:pic>
      <p:pic>
        <p:nvPicPr>
          <p:cNvPr id="7" name="Picture 6" descr="openssl_mems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2135" y="998597"/>
            <a:ext cx="5676900" cy="4038600"/>
          </a:xfrm>
          <a:prstGeom prst="rect">
            <a:avLst/>
          </a:prstGeom>
          <a:ln>
            <a:solidFill>
              <a:schemeClr val="bg1">
                <a:lumMod val="85000"/>
              </a:schemeClr>
            </a:solidFill>
          </a:ln>
        </p:spPr>
      </p:pic>
      <p:pic>
        <p:nvPicPr>
          <p:cNvPr id="8" name="Picture 7" descr="nginx.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555" y="205979"/>
            <a:ext cx="5471160" cy="4168140"/>
          </a:xfrm>
          <a:prstGeom prst="rect">
            <a:avLst/>
          </a:prstGeom>
          <a:ln>
            <a:solidFill>
              <a:schemeClr val="bg1">
                <a:lumMod val="85000"/>
              </a:schemeClr>
            </a:solidFill>
          </a:ln>
        </p:spPr>
      </p:pic>
      <p:pic>
        <p:nvPicPr>
          <p:cNvPr id="9" name="Picture 8" descr="dhcp_bin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9167" y="408049"/>
            <a:ext cx="5113020" cy="2377440"/>
          </a:xfrm>
          <a:prstGeom prst="rect">
            <a:avLst/>
          </a:prstGeom>
          <a:ln>
            <a:solidFill>
              <a:schemeClr val="bg1">
                <a:lumMod val="85000"/>
              </a:schemeClr>
            </a:solidFill>
          </a:ln>
        </p:spPr>
      </p:pic>
      <p:pic>
        <p:nvPicPr>
          <p:cNvPr id="10" name="Picture 9" descr="squi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11300" y="419100"/>
            <a:ext cx="6118860" cy="4305300"/>
          </a:xfrm>
          <a:prstGeom prst="rect">
            <a:avLst/>
          </a:prstGeom>
          <a:ln>
            <a:solidFill>
              <a:schemeClr val="bg1">
                <a:lumMod val="85000"/>
              </a:schemeClr>
            </a:solidFill>
          </a:ln>
        </p:spPr>
      </p:pic>
      <p:pic>
        <p:nvPicPr>
          <p:cNvPr id="12" name="Picture 11" descr="heimdal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59758" y="76646"/>
            <a:ext cx="3269277" cy="5143500"/>
          </a:xfrm>
          <a:prstGeom prst="rect">
            <a:avLst/>
          </a:prstGeom>
          <a:ln>
            <a:solidFill>
              <a:schemeClr val="bg1">
                <a:lumMod val="85000"/>
              </a:schemeClr>
            </a:solidFill>
          </a:ln>
        </p:spPr>
      </p:pic>
      <p:pic>
        <p:nvPicPr>
          <p:cNvPr id="14" name="Picture 13" descr="rsync.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042" y="50800"/>
            <a:ext cx="5661660" cy="5021580"/>
          </a:xfrm>
          <a:prstGeom prst="rect">
            <a:avLst/>
          </a:prstGeom>
          <a:ln>
            <a:solidFill>
              <a:schemeClr val="bg1">
                <a:lumMod val="85000"/>
              </a:schemeClr>
            </a:solidFill>
          </a:ln>
        </p:spPr>
      </p:pic>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ntr" presetSubtype="1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0" fill="hold"/>
                                        <p:tgtEl>
                                          <p:spTgt spid="12"/>
                                        </p:tgtEl>
                                        <p:attrNameLst>
                                          <p:attrName>ppt_w</p:attrName>
                                        </p:attrNameLst>
                                      </p:cBhvr>
                                      <p:tavLst>
                                        <p:tav tm="0" fmla="#ppt_w*sin(2.5*pi*$)">
                                          <p:val>
                                            <p:fltVal val="0"/>
                                          </p:val>
                                        </p:tav>
                                        <p:tav tm="100000">
                                          <p:val>
                                            <p:fltVal val="1"/>
                                          </p:val>
                                        </p:tav>
                                      </p:tavLst>
                                    </p:anim>
                                    <p:anim calcmode="lin" valueType="num">
                                      <p:cBhvr>
                                        <p:cTn id="49"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a:cs typeface="Comic Sans MS"/>
              </a:rPr>
              <a:t>Data: Observations, realizations</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fontScale="85000" lnSpcReduction="20000"/>
          </a:bodyPr>
          <a:lstStyle/>
          <a:p>
            <a:r>
              <a:rPr lang="en-US" dirty="0" smtClean="0">
                <a:latin typeface="Comic Sans MS"/>
                <a:cs typeface="Comic Sans MS"/>
              </a:rPr>
              <a:t>The </a:t>
            </a:r>
            <a:r>
              <a:rPr lang="en-US" dirty="0" err="1" smtClean="0">
                <a:latin typeface="Comic Sans MS"/>
                <a:cs typeface="Comic Sans MS"/>
              </a:rPr>
              <a:t>gcc</a:t>
            </a:r>
            <a:r>
              <a:rPr lang="en-US" dirty="0" smtClean="0">
                <a:latin typeface="Comic Sans MS"/>
                <a:cs typeface="Comic Sans MS"/>
              </a:rPr>
              <a:t> patch also found some other potentially interesting bugs </a:t>
            </a:r>
          </a:p>
          <a:p>
            <a:pPr lvl="1"/>
            <a:r>
              <a:rPr lang="en-US" dirty="0" err="1">
                <a:latin typeface="Courier"/>
                <a:cs typeface="Courier"/>
              </a:rPr>
              <a:t>m</a:t>
            </a:r>
            <a:r>
              <a:rPr lang="en-US" dirty="0" err="1" smtClean="0">
                <a:latin typeface="Courier"/>
                <a:cs typeface="Courier"/>
              </a:rPr>
              <a:t>emset</a:t>
            </a:r>
            <a:r>
              <a:rPr lang="en-US" dirty="0" smtClean="0">
                <a:latin typeface="Courier"/>
                <a:cs typeface="Courier"/>
              </a:rPr>
              <a:t>()</a:t>
            </a:r>
            <a:r>
              <a:rPr lang="en-US" dirty="0" smtClean="0">
                <a:latin typeface="Comic Sans MS"/>
                <a:cs typeface="Comic Sans MS"/>
              </a:rPr>
              <a:t> right after </a:t>
            </a:r>
            <a:r>
              <a:rPr lang="en-US" dirty="0" err="1" smtClean="0">
                <a:latin typeface="Courier"/>
                <a:cs typeface="Courier"/>
              </a:rPr>
              <a:t>malloc</a:t>
            </a:r>
            <a:r>
              <a:rPr lang="en-US" dirty="0" smtClean="0">
                <a:latin typeface="Courier"/>
                <a:cs typeface="Courier"/>
              </a:rPr>
              <a:t>()</a:t>
            </a:r>
            <a:r>
              <a:rPr lang="en-US" dirty="0" smtClean="0">
                <a:latin typeface="Comic Sans MS"/>
                <a:cs typeface="Comic Sans MS"/>
              </a:rPr>
              <a:t> optimized out </a:t>
            </a:r>
          </a:p>
          <a:p>
            <a:pPr lvl="2"/>
            <a:r>
              <a:rPr lang="en-US" dirty="0" smtClean="0">
                <a:latin typeface="Comic Sans MS"/>
                <a:cs typeface="Comic Sans MS"/>
              </a:rPr>
              <a:t>Also for </a:t>
            </a:r>
            <a:r>
              <a:rPr lang="en-US" dirty="0" err="1" smtClean="0">
                <a:latin typeface="Comic Sans MS"/>
                <a:cs typeface="Comic Sans MS"/>
              </a:rPr>
              <a:t>uninit</a:t>
            </a:r>
            <a:r>
              <a:rPr lang="en-US" dirty="0" smtClean="0">
                <a:latin typeface="Comic Sans MS"/>
                <a:cs typeface="Comic Sans MS"/>
              </a:rPr>
              <a:t> stack variables in some cases</a:t>
            </a:r>
          </a:p>
          <a:p>
            <a:pPr lvl="1"/>
            <a:r>
              <a:rPr lang="en-US" dirty="0" err="1">
                <a:latin typeface="Courier"/>
                <a:cs typeface="Courier"/>
              </a:rPr>
              <a:t>m</a:t>
            </a:r>
            <a:r>
              <a:rPr lang="en-US" dirty="0" err="1" smtClean="0">
                <a:latin typeface="Courier"/>
                <a:cs typeface="Courier"/>
              </a:rPr>
              <a:t>emset</a:t>
            </a:r>
            <a:r>
              <a:rPr lang="en-US" dirty="0" smtClean="0">
                <a:latin typeface="Courier"/>
                <a:cs typeface="Courier"/>
              </a:rPr>
              <a:t>()</a:t>
            </a:r>
            <a:r>
              <a:rPr lang="en-US" dirty="0" smtClean="0">
                <a:latin typeface="Comic Sans MS"/>
                <a:cs typeface="Comic Sans MS"/>
              </a:rPr>
              <a:t> right before </a:t>
            </a:r>
            <a:r>
              <a:rPr lang="en-US" dirty="0" smtClean="0">
                <a:latin typeface="Courier"/>
                <a:cs typeface="Courier"/>
              </a:rPr>
              <a:t>free()</a:t>
            </a:r>
            <a:r>
              <a:rPr lang="en-US" dirty="0" smtClean="0">
                <a:latin typeface="Comic Sans MS"/>
                <a:cs typeface="Comic Sans MS"/>
              </a:rPr>
              <a:t> optimized out </a:t>
            </a:r>
          </a:p>
          <a:p>
            <a:pPr lvl="2"/>
            <a:r>
              <a:rPr lang="en-US" dirty="0" smtClean="0">
                <a:latin typeface="Comic Sans MS"/>
                <a:cs typeface="Comic Sans MS"/>
              </a:rPr>
              <a:t>If not clearing secrets. This can still be problematic. </a:t>
            </a:r>
          </a:p>
          <a:p>
            <a:pPr lvl="1"/>
            <a:endParaRPr lang="en-US" dirty="0">
              <a:latin typeface="Comic Sans MS"/>
              <a:cs typeface="Comic Sans MS"/>
            </a:endParaRPr>
          </a:p>
          <a:p>
            <a:r>
              <a:rPr lang="en-US" dirty="0" smtClean="0">
                <a:latin typeface="Comic Sans MS"/>
                <a:cs typeface="Comic Sans MS"/>
              </a:rPr>
              <a:t>Other bugs close to optimized out </a:t>
            </a:r>
            <a:r>
              <a:rPr lang="en-US" dirty="0" err="1" smtClean="0">
                <a:latin typeface="Courier"/>
                <a:cs typeface="Courier"/>
              </a:rPr>
              <a:t>memset</a:t>
            </a:r>
            <a:r>
              <a:rPr lang="en-US" dirty="0" smtClean="0">
                <a:latin typeface="Courier"/>
                <a:cs typeface="Courier"/>
              </a:rPr>
              <a:t>()</a:t>
            </a:r>
          </a:p>
          <a:p>
            <a:pPr lvl="1"/>
            <a:r>
              <a:rPr lang="en-US" dirty="0" smtClean="0">
                <a:latin typeface="Courier"/>
                <a:cs typeface="Courier"/>
              </a:rPr>
              <a:t>NULL</a:t>
            </a:r>
            <a:r>
              <a:rPr lang="en-US" dirty="0" smtClean="0">
                <a:latin typeface="Comic Sans MS"/>
                <a:cs typeface="Comic Sans MS"/>
              </a:rPr>
              <a:t> </a:t>
            </a:r>
            <a:r>
              <a:rPr lang="en-US" dirty="0" err="1" smtClean="0">
                <a:latin typeface="Comic Sans MS"/>
                <a:cs typeface="Comic Sans MS"/>
              </a:rPr>
              <a:t>derefs</a:t>
            </a:r>
            <a:r>
              <a:rPr lang="en-US" dirty="0" smtClean="0">
                <a:latin typeface="Comic Sans MS"/>
                <a:cs typeface="Comic Sans MS"/>
              </a:rPr>
              <a:t> </a:t>
            </a:r>
          </a:p>
          <a:p>
            <a:pPr lvl="1"/>
            <a:r>
              <a:rPr lang="en-US" dirty="0" smtClean="0">
                <a:latin typeface="Comic Sans MS"/>
                <a:cs typeface="Comic Sans MS"/>
              </a:rPr>
              <a:t>Use after </a:t>
            </a:r>
            <a:r>
              <a:rPr lang="en-US" dirty="0" smtClean="0">
                <a:latin typeface="Courier"/>
                <a:cs typeface="Courier"/>
              </a:rPr>
              <a:t>free</a:t>
            </a:r>
            <a:r>
              <a:rPr lang="en-US" dirty="0" smtClean="0">
                <a:latin typeface="Comic Sans MS"/>
                <a:cs typeface="Comic Sans MS"/>
              </a:rPr>
              <a:t> (had the </a:t>
            </a:r>
            <a:r>
              <a:rPr lang="en-US" dirty="0" err="1" smtClean="0">
                <a:latin typeface="Courier"/>
                <a:cs typeface="Courier"/>
              </a:rPr>
              <a:t>memset</a:t>
            </a:r>
            <a:r>
              <a:rPr lang="en-US" dirty="0" smtClean="0">
                <a:latin typeface="Comic Sans MS"/>
                <a:cs typeface="Comic Sans MS"/>
              </a:rPr>
              <a:t> not been optimized out)</a:t>
            </a:r>
            <a:endParaRPr lang="en-US" dirty="0">
              <a:latin typeface="Comic Sans MS"/>
              <a:cs typeface="Comic Sans MS"/>
            </a:endParaRPr>
          </a:p>
        </p:txBody>
      </p:sp>
      <p:pic>
        <p:nvPicPr>
          <p:cNvPr id="4" name="Picture 3" descr="matrix_tls13Psk_null_der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824" y="3202940"/>
            <a:ext cx="4724400" cy="1272540"/>
          </a:xfrm>
          <a:prstGeom prst="rect">
            <a:avLst/>
          </a:prstGeom>
        </p:spPr>
      </p:pic>
    </p:spTree>
    <p:extLst>
      <p:ext uri="{BB962C8B-B14F-4D97-AF65-F5344CB8AC3E}">
        <p14:creationId xmlns:p14="http://schemas.microsoft.com/office/powerpoint/2010/main" val="1213292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Variations </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fontScale="85000" lnSpcReduction="20000"/>
          </a:bodyPr>
          <a:lstStyle/>
          <a:p>
            <a:r>
              <a:rPr lang="en-US" dirty="0" smtClean="0">
                <a:latin typeface="Comic Sans MS"/>
                <a:cs typeface="Comic Sans MS"/>
              </a:rPr>
              <a:t>There’s many variations of this problem </a:t>
            </a:r>
          </a:p>
          <a:p>
            <a:pPr lvl="1"/>
            <a:r>
              <a:rPr lang="en-US" dirty="0" smtClean="0">
                <a:latin typeface="Comic Sans MS"/>
                <a:cs typeface="Comic Sans MS"/>
              </a:rPr>
              <a:t>For loop clearing byte at a time</a:t>
            </a:r>
          </a:p>
          <a:p>
            <a:pPr lvl="1"/>
            <a:r>
              <a:rPr lang="en-US" dirty="0" smtClean="0">
                <a:latin typeface="Comic Sans MS"/>
                <a:cs typeface="Comic Sans MS"/>
              </a:rPr>
              <a:t>Use of other APIs (</a:t>
            </a:r>
            <a:r>
              <a:rPr lang="en-US" dirty="0" err="1" smtClean="0">
                <a:latin typeface="Courier"/>
                <a:cs typeface="Courier"/>
              </a:rPr>
              <a:t>bzero</a:t>
            </a:r>
            <a:r>
              <a:rPr lang="en-US" dirty="0" smtClean="0">
                <a:latin typeface="Comic Sans MS"/>
                <a:cs typeface="Comic Sans MS"/>
              </a:rPr>
              <a:t>, </a:t>
            </a:r>
            <a:r>
              <a:rPr lang="en-US" dirty="0" err="1" smtClean="0">
                <a:latin typeface="Courier"/>
                <a:cs typeface="Courier"/>
              </a:rPr>
              <a:t>ZeroMemory</a:t>
            </a:r>
            <a:r>
              <a:rPr lang="en-US" dirty="0" smtClean="0">
                <a:latin typeface="Comic Sans MS"/>
                <a:cs typeface="Comic Sans MS"/>
              </a:rPr>
              <a:t>, </a:t>
            </a:r>
            <a:r>
              <a:rPr lang="mr-IN" dirty="0" smtClean="0">
                <a:latin typeface="Comic Sans MS"/>
                <a:cs typeface="Comic Sans MS"/>
              </a:rPr>
              <a:t>…</a:t>
            </a:r>
            <a:r>
              <a:rPr lang="en-US" dirty="0" smtClean="0">
                <a:latin typeface="Comic Sans MS"/>
                <a:cs typeface="Comic Sans MS"/>
              </a:rPr>
              <a:t>)</a:t>
            </a:r>
          </a:p>
          <a:p>
            <a:pPr lvl="1"/>
            <a:r>
              <a:rPr lang="en-US" dirty="0" smtClean="0">
                <a:latin typeface="Comic Sans MS"/>
                <a:cs typeface="Comic Sans MS"/>
              </a:rPr>
              <a:t>Roll your own (is compiler smart enough?) </a:t>
            </a:r>
          </a:p>
          <a:p>
            <a:pPr lvl="1"/>
            <a:r>
              <a:rPr lang="en-US" dirty="0" smtClean="0">
                <a:latin typeface="Comic Sans MS"/>
                <a:cs typeface="Comic Sans MS"/>
              </a:rPr>
              <a:t>C++ alone offers so many more possibilities</a:t>
            </a:r>
          </a:p>
          <a:p>
            <a:pPr lvl="1"/>
            <a:endParaRPr lang="en-US" dirty="0" smtClean="0">
              <a:latin typeface="Comic Sans MS"/>
              <a:cs typeface="Comic Sans MS"/>
            </a:endParaRPr>
          </a:p>
          <a:p>
            <a:r>
              <a:rPr lang="en-US" dirty="0" smtClean="0">
                <a:latin typeface="Comic Sans MS"/>
                <a:cs typeface="Comic Sans MS"/>
              </a:rPr>
              <a:t>All same root cause, same problem!</a:t>
            </a:r>
          </a:p>
          <a:p>
            <a:r>
              <a:rPr lang="en-US" dirty="0" smtClean="0">
                <a:latin typeface="Comic Sans MS"/>
                <a:cs typeface="Comic Sans MS"/>
              </a:rPr>
              <a:t>Sometimes the optimizer is smart enough to see it, sometimes it’s not </a:t>
            </a:r>
          </a:p>
          <a:p>
            <a:pPr lvl="1"/>
            <a:r>
              <a:rPr lang="en-US" dirty="0" smtClean="0">
                <a:latin typeface="Comic Sans MS"/>
                <a:cs typeface="Comic Sans MS"/>
              </a:rPr>
              <a:t>If not, it might be in the future. </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!c</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fontScale="70000" lnSpcReduction="20000"/>
          </a:bodyPr>
          <a:lstStyle/>
          <a:p>
            <a:r>
              <a:rPr lang="en-US" dirty="0" smtClean="0">
                <a:latin typeface="Comic Sans MS"/>
                <a:cs typeface="Comic Sans MS"/>
              </a:rPr>
              <a:t>Other languages</a:t>
            </a:r>
          </a:p>
          <a:p>
            <a:r>
              <a:rPr lang="en-US" dirty="0" smtClean="0">
                <a:latin typeface="Comic Sans MS"/>
                <a:cs typeface="Comic Sans MS"/>
              </a:rPr>
              <a:t>C# -- </a:t>
            </a:r>
            <a:r>
              <a:rPr lang="en-US" dirty="0" err="1" smtClean="0">
                <a:latin typeface="Comic Sans MS"/>
                <a:cs typeface="Comic Sans MS"/>
              </a:rPr>
              <a:t>SecureString</a:t>
            </a:r>
            <a:r>
              <a:rPr lang="en-US" dirty="0" smtClean="0">
                <a:latin typeface="Comic Sans MS"/>
                <a:cs typeface="Comic Sans MS"/>
              </a:rPr>
              <a:t> </a:t>
            </a:r>
          </a:p>
          <a:p>
            <a:r>
              <a:rPr lang="en-US" dirty="0" smtClean="0">
                <a:latin typeface="Comic Sans MS"/>
                <a:cs typeface="Comic Sans MS"/>
                <a:hlinkClick r:id="rId4"/>
              </a:rPr>
              <a:t>Java crypto guide</a:t>
            </a:r>
            <a:r>
              <a:rPr lang="en-US" dirty="0" smtClean="0">
                <a:latin typeface="Comic Sans MS"/>
                <a:cs typeface="Comic Sans MS"/>
              </a:rPr>
              <a:t> recommends not using string and using byte array instead</a:t>
            </a:r>
          </a:p>
          <a:p>
            <a:endParaRPr lang="en-US" dirty="0" smtClean="0">
              <a:latin typeface="Comic Sans MS"/>
              <a:cs typeface="Comic Sans MS"/>
            </a:endParaRPr>
          </a:p>
          <a:p>
            <a:r>
              <a:rPr lang="en-US" dirty="0" smtClean="0">
                <a:latin typeface="Comic Sans MS"/>
                <a:cs typeface="Comic Sans MS"/>
              </a:rPr>
              <a:t> most don’t! </a:t>
            </a:r>
          </a:p>
          <a:p>
            <a:pPr lvl="1"/>
            <a:r>
              <a:rPr lang="en-US" dirty="0" smtClean="0">
                <a:latin typeface="Comic Sans MS"/>
                <a:cs typeface="Comic Sans MS"/>
              </a:rPr>
              <a:t>with things like GC you’d really want *something*</a:t>
            </a:r>
          </a:p>
          <a:p>
            <a:pPr lvl="1"/>
            <a:r>
              <a:rPr lang="en-US" dirty="0" smtClean="0">
                <a:latin typeface="Comic Sans MS"/>
                <a:cs typeface="Comic Sans MS"/>
              </a:rPr>
              <a:t>The infrastructure to deal with sensitive material is entirely missing in most programming languages</a:t>
            </a:r>
          </a:p>
          <a:p>
            <a:r>
              <a:rPr lang="en-US" dirty="0" smtClean="0">
                <a:latin typeface="Comic Sans MS"/>
                <a:cs typeface="Comic Sans MS"/>
              </a:rPr>
              <a:t>There appear to be examples where people tried to roll their own, shoehorn or otherwise bolt on a solution, with varying degrees of success. </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7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Related issues </a:t>
            </a:r>
            <a:endParaRPr lang="en-US" dirty="0">
              <a:latin typeface="Comic Sans MS"/>
              <a:cs typeface="Comic Sans MS"/>
            </a:endParaRPr>
          </a:p>
        </p:txBody>
      </p:sp>
      <p:sp>
        <p:nvSpPr>
          <p:cNvPr id="3" name="Content Placeholder 2"/>
          <p:cNvSpPr>
            <a:spLocks noGrp="1"/>
          </p:cNvSpPr>
          <p:nvPr>
            <p:ph idx="1"/>
          </p:nvPr>
        </p:nvSpPr>
        <p:spPr>
          <a:xfrm>
            <a:off x="457200" y="1200150"/>
            <a:ext cx="8229600" cy="3943349"/>
          </a:xfrm>
        </p:spPr>
        <p:txBody>
          <a:bodyPr>
            <a:normAutofit lnSpcReduction="10000"/>
          </a:bodyPr>
          <a:lstStyle/>
          <a:p>
            <a:r>
              <a:rPr lang="en-US" dirty="0" smtClean="0">
                <a:latin typeface="Comic Sans MS"/>
                <a:cs typeface="Comic Sans MS"/>
              </a:rPr>
              <a:t>Its not uncommon to see code that doesn’t even try</a:t>
            </a:r>
          </a:p>
          <a:p>
            <a:pPr lvl="1"/>
            <a:r>
              <a:rPr lang="en-US" dirty="0" smtClean="0">
                <a:latin typeface="Comic Sans MS"/>
                <a:cs typeface="Comic Sans MS"/>
              </a:rPr>
              <a:t>E.g. no </a:t>
            </a:r>
            <a:r>
              <a:rPr lang="en-US" dirty="0" err="1" smtClean="0">
                <a:latin typeface="Courier"/>
                <a:cs typeface="Courier"/>
              </a:rPr>
              <a:t>memset</a:t>
            </a:r>
            <a:endParaRPr lang="en-US" dirty="0" smtClean="0">
              <a:latin typeface="Courier"/>
              <a:cs typeface="Courier"/>
            </a:endParaRPr>
          </a:p>
          <a:p>
            <a:pPr marL="457200" lvl="1" indent="0">
              <a:buNone/>
            </a:pPr>
            <a:endParaRPr lang="en-US" dirty="0" smtClean="0">
              <a:latin typeface="Courier"/>
              <a:cs typeface="Courier"/>
            </a:endParaRPr>
          </a:p>
          <a:p>
            <a:r>
              <a:rPr lang="en-US" dirty="0" smtClean="0">
                <a:latin typeface="Comic Sans MS"/>
                <a:cs typeface="Comic Sans MS"/>
              </a:rPr>
              <a:t>Transposed </a:t>
            </a:r>
            <a:r>
              <a:rPr lang="en-US" dirty="0" err="1" smtClean="0">
                <a:latin typeface="Courier"/>
                <a:cs typeface="Courier"/>
              </a:rPr>
              <a:t>memset</a:t>
            </a:r>
            <a:r>
              <a:rPr lang="en-US" dirty="0" smtClean="0">
                <a:latin typeface="Comic Sans MS"/>
                <a:cs typeface="Comic Sans MS"/>
              </a:rPr>
              <a:t> arguments </a:t>
            </a:r>
          </a:p>
          <a:p>
            <a:pPr lvl="1"/>
            <a:r>
              <a:rPr lang="en-US" dirty="0" err="1">
                <a:latin typeface="Courier"/>
                <a:cs typeface="Courier"/>
              </a:rPr>
              <a:t>m</a:t>
            </a:r>
            <a:r>
              <a:rPr lang="en-US" dirty="0" err="1" smtClean="0">
                <a:latin typeface="Courier"/>
                <a:cs typeface="Courier"/>
              </a:rPr>
              <a:t>emset</a:t>
            </a:r>
            <a:r>
              <a:rPr lang="en-US" dirty="0" smtClean="0">
                <a:latin typeface="Courier"/>
                <a:cs typeface="Courier"/>
              </a:rPr>
              <a:t>(</a:t>
            </a:r>
            <a:r>
              <a:rPr lang="en-US" dirty="0" err="1" smtClean="0">
                <a:latin typeface="Courier"/>
                <a:cs typeface="Courier"/>
              </a:rPr>
              <a:t>ptr</a:t>
            </a:r>
            <a:r>
              <a:rPr lang="en-US" dirty="0" smtClean="0">
                <a:latin typeface="Courier"/>
                <a:cs typeface="Courier"/>
              </a:rPr>
              <a:t>, </a:t>
            </a:r>
            <a:r>
              <a:rPr lang="en-US" u="dbl" dirty="0" err="1" smtClean="0">
                <a:uFill>
                  <a:solidFill>
                    <a:srgbClr val="FF0000"/>
                  </a:solidFill>
                </a:uFill>
                <a:latin typeface="Courier"/>
                <a:cs typeface="Courier"/>
              </a:rPr>
              <a:t>len</a:t>
            </a:r>
            <a:r>
              <a:rPr lang="en-US" dirty="0" smtClean="0">
                <a:latin typeface="Courier"/>
                <a:cs typeface="Courier"/>
              </a:rPr>
              <a:t>, </a:t>
            </a:r>
            <a:r>
              <a:rPr lang="en-US" u="dbl" dirty="0" smtClean="0">
                <a:uFill>
                  <a:solidFill>
                    <a:srgbClr val="FF0000"/>
                  </a:solidFill>
                </a:uFill>
                <a:latin typeface="Courier"/>
                <a:cs typeface="Courier"/>
              </a:rPr>
              <a:t>0</a:t>
            </a:r>
            <a:r>
              <a:rPr lang="en-US" dirty="0" smtClean="0">
                <a:latin typeface="Courier"/>
                <a:cs typeface="Courier"/>
              </a:rPr>
              <a:t>);</a:t>
            </a:r>
          </a:p>
          <a:p>
            <a:pPr lvl="1"/>
            <a:r>
              <a:rPr lang="en-US" dirty="0" err="1">
                <a:latin typeface="Comic Sans MS"/>
                <a:cs typeface="Comic Sans MS"/>
              </a:rPr>
              <a:t>g</a:t>
            </a:r>
            <a:r>
              <a:rPr lang="en-US" dirty="0" err="1" smtClean="0">
                <a:latin typeface="Comic Sans MS"/>
                <a:cs typeface="Comic Sans MS"/>
              </a:rPr>
              <a:t>cc</a:t>
            </a:r>
            <a:r>
              <a:rPr lang="en-US" dirty="0" smtClean="0">
                <a:latin typeface="Comic Sans MS"/>
                <a:cs typeface="Comic Sans MS"/>
              </a:rPr>
              <a:t> can warn on this! </a:t>
            </a:r>
          </a:p>
          <a:p>
            <a:pPr lvl="2"/>
            <a:r>
              <a:rPr lang="en-US" dirty="0" smtClean="0">
                <a:latin typeface="Comic Sans MS"/>
                <a:cs typeface="Comic Sans MS"/>
              </a:rPr>
              <a:t>-</a:t>
            </a:r>
            <a:r>
              <a:rPr lang="en-US" dirty="0" err="1" smtClean="0">
                <a:latin typeface="Courier"/>
                <a:cs typeface="Courier"/>
              </a:rPr>
              <a:t>Wmemset</a:t>
            </a:r>
            <a:r>
              <a:rPr lang="en-US" dirty="0" smtClean="0">
                <a:latin typeface="Courier"/>
                <a:cs typeface="Courier"/>
              </a:rPr>
              <a:t>-transposed-</a:t>
            </a:r>
            <a:r>
              <a:rPr lang="en-US" dirty="0" err="1" smtClean="0">
                <a:latin typeface="Courier"/>
                <a:cs typeface="Courier"/>
              </a:rPr>
              <a:t>args</a:t>
            </a:r>
            <a:endParaRPr lang="en-US" dirty="0">
              <a:latin typeface="Courier"/>
              <a:cs typeface="Courier"/>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Optimization related issues</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lnSpcReduction="10000"/>
          </a:bodyPr>
          <a:lstStyle/>
          <a:p>
            <a:r>
              <a:rPr lang="en-US" dirty="0" smtClean="0">
                <a:latin typeface="Comic Sans MS"/>
                <a:cs typeface="Comic Sans MS"/>
              </a:rPr>
              <a:t>Pointer overflow</a:t>
            </a:r>
          </a:p>
          <a:p>
            <a:pPr lvl="1"/>
            <a:r>
              <a:rPr lang="en-US" dirty="0">
                <a:solidFill>
                  <a:srgbClr val="000000"/>
                </a:solidFill>
                <a:latin typeface="Courier"/>
                <a:cs typeface="Courier"/>
              </a:rPr>
              <a:t>i</a:t>
            </a:r>
            <a:r>
              <a:rPr lang="en-US" dirty="0" smtClean="0">
                <a:solidFill>
                  <a:srgbClr val="000000"/>
                </a:solidFill>
                <a:latin typeface="Courier"/>
                <a:cs typeface="Courier"/>
              </a:rPr>
              <a:t>f (</a:t>
            </a:r>
            <a:r>
              <a:rPr lang="en-US" dirty="0" err="1" smtClean="0">
                <a:solidFill>
                  <a:srgbClr val="000000"/>
                </a:solidFill>
                <a:latin typeface="Courier"/>
                <a:cs typeface="Courier"/>
              </a:rPr>
              <a:t>ptr</a:t>
            </a:r>
            <a:r>
              <a:rPr lang="en-US" dirty="0" smtClean="0">
                <a:solidFill>
                  <a:srgbClr val="000000"/>
                </a:solidFill>
                <a:latin typeface="Courier"/>
                <a:cs typeface="Courier"/>
              </a:rPr>
              <a:t> + </a:t>
            </a:r>
            <a:r>
              <a:rPr lang="en-US" dirty="0" err="1" smtClean="0">
                <a:solidFill>
                  <a:srgbClr val="000000"/>
                </a:solidFill>
                <a:latin typeface="Courier"/>
                <a:cs typeface="Courier"/>
              </a:rPr>
              <a:t>len</a:t>
            </a:r>
            <a:r>
              <a:rPr lang="en-US" dirty="0" smtClean="0">
                <a:solidFill>
                  <a:srgbClr val="000000"/>
                </a:solidFill>
                <a:latin typeface="Courier"/>
                <a:cs typeface="Courier"/>
              </a:rPr>
              <a:t> &lt; </a:t>
            </a:r>
            <a:r>
              <a:rPr lang="en-US" dirty="0" err="1" smtClean="0">
                <a:solidFill>
                  <a:srgbClr val="000000"/>
                </a:solidFill>
                <a:latin typeface="Courier"/>
                <a:cs typeface="Courier"/>
              </a:rPr>
              <a:t>ptr</a:t>
            </a:r>
            <a:r>
              <a:rPr lang="en-US" dirty="0" smtClean="0">
                <a:solidFill>
                  <a:srgbClr val="000000"/>
                </a:solidFill>
                <a:latin typeface="Courier"/>
                <a:cs typeface="Courier"/>
              </a:rPr>
              <a:t>) bail;</a:t>
            </a:r>
            <a:endParaRPr lang="en-US" dirty="0" smtClean="0">
              <a:solidFill>
                <a:srgbClr val="000000"/>
              </a:solidFill>
              <a:latin typeface="Courier"/>
              <a:cs typeface="Courier"/>
            </a:endParaRPr>
          </a:p>
          <a:p>
            <a:r>
              <a:rPr lang="en-US" dirty="0" err="1" smtClean="0">
                <a:latin typeface="Comic Sans MS"/>
                <a:cs typeface="Comic Sans MS"/>
              </a:rPr>
              <a:t>Switchcase</a:t>
            </a:r>
            <a:r>
              <a:rPr lang="en-US" dirty="0" smtClean="0">
                <a:latin typeface="Comic Sans MS"/>
                <a:cs typeface="Comic Sans MS"/>
              </a:rPr>
              <a:t> / </a:t>
            </a:r>
            <a:r>
              <a:rPr lang="en-US" dirty="0" err="1" smtClean="0">
                <a:latin typeface="Comic Sans MS"/>
                <a:cs typeface="Comic Sans MS"/>
              </a:rPr>
              <a:t>jumptable</a:t>
            </a:r>
            <a:r>
              <a:rPr lang="en-US" dirty="0" smtClean="0">
                <a:latin typeface="Comic Sans MS"/>
                <a:cs typeface="Comic Sans MS"/>
              </a:rPr>
              <a:t> double fetch</a:t>
            </a:r>
          </a:p>
          <a:p>
            <a:pPr lvl="1"/>
            <a:r>
              <a:rPr lang="en-US" dirty="0" smtClean="0">
                <a:latin typeface="Comic Sans MS"/>
                <a:cs typeface="Comic Sans MS"/>
                <a:hlinkClick r:id="rId4"/>
              </a:rPr>
              <a:t>subtle case of not declaring expression type </a:t>
            </a:r>
            <a:r>
              <a:rPr lang="en-US" dirty="0" smtClean="0">
                <a:latin typeface="Courier"/>
                <a:cs typeface="Courier"/>
                <a:hlinkClick r:id="rId4"/>
              </a:rPr>
              <a:t>volatile</a:t>
            </a:r>
            <a:endParaRPr lang="en-US" dirty="0" smtClean="0">
              <a:latin typeface="Courier"/>
              <a:cs typeface="Courier"/>
            </a:endParaRPr>
          </a:p>
          <a:p>
            <a:r>
              <a:rPr lang="en-US" dirty="0" smtClean="0">
                <a:latin typeface="Comic Sans MS"/>
                <a:cs typeface="Comic Sans MS"/>
              </a:rPr>
              <a:t>Optimization can make bugs more exploitable </a:t>
            </a:r>
          </a:p>
          <a:p>
            <a:pPr lvl="1"/>
            <a:r>
              <a:rPr lang="en-US" dirty="0" smtClean="0">
                <a:latin typeface="Courier"/>
                <a:cs typeface="Courier"/>
              </a:rPr>
              <a:t>-</a:t>
            </a:r>
            <a:r>
              <a:rPr lang="en-US" dirty="0" err="1" smtClean="0">
                <a:latin typeface="Courier"/>
                <a:cs typeface="Courier"/>
              </a:rPr>
              <a:t>fdelete</a:t>
            </a:r>
            <a:r>
              <a:rPr lang="en-US" dirty="0" smtClean="0">
                <a:latin typeface="Courier"/>
                <a:cs typeface="Courier"/>
              </a:rPr>
              <a:t>-null-pointer-checks</a:t>
            </a:r>
          </a:p>
          <a:p>
            <a:pPr marL="457200" lvl="1" indent="0">
              <a:buNone/>
            </a:pP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4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incomplete</a:t>
            </a:r>
            <a:endParaRPr lang="en-US" dirty="0">
              <a:latin typeface="Comic Sans MS"/>
              <a:cs typeface="Comic Sans MS"/>
            </a:endParaRPr>
          </a:p>
        </p:txBody>
      </p:sp>
      <p:sp>
        <p:nvSpPr>
          <p:cNvPr id="3" name="Content Placeholder 2"/>
          <p:cNvSpPr>
            <a:spLocks noGrp="1"/>
          </p:cNvSpPr>
          <p:nvPr>
            <p:ph idx="1"/>
          </p:nvPr>
        </p:nvSpPr>
        <p:spPr>
          <a:xfrm>
            <a:off x="457200" y="1200150"/>
            <a:ext cx="8913964" cy="3943349"/>
          </a:xfrm>
        </p:spPr>
        <p:txBody>
          <a:bodyPr>
            <a:normAutofit fontScale="70000" lnSpcReduction="20000"/>
          </a:bodyPr>
          <a:lstStyle/>
          <a:p>
            <a:r>
              <a:rPr lang="en-US" dirty="0" smtClean="0">
                <a:latin typeface="Comic Sans MS"/>
                <a:cs typeface="Comic Sans MS"/>
              </a:rPr>
              <a:t>Fixing this isn’t the whole story </a:t>
            </a:r>
          </a:p>
          <a:p>
            <a:r>
              <a:rPr lang="en-US" dirty="0" smtClean="0">
                <a:latin typeface="Comic Sans MS"/>
                <a:cs typeface="Comic Sans MS"/>
              </a:rPr>
              <a:t>Modern compiler optimization does </a:t>
            </a:r>
            <a:r>
              <a:rPr lang="en-US" b="1" i="1" u="sng" dirty="0" smtClean="0">
                <a:latin typeface="Comic Sans MS"/>
                <a:cs typeface="Comic Sans MS"/>
              </a:rPr>
              <a:t>A LOT</a:t>
            </a:r>
            <a:r>
              <a:rPr lang="en-US" dirty="0" smtClean="0">
                <a:latin typeface="Comic Sans MS"/>
                <a:cs typeface="Comic Sans MS"/>
              </a:rPr>
              <a:t> of clever things. </a:t>
            </a:r>
            <a:endParaRPr lang="en-US" dirty="0">
              <a:latin typeface="Comic Sans MS"/>
              <a:cs typeface="Comic Sans MS"/>
            </a:endParaRPr>
          </a:p>
          <a:p>
            <a:pPr lvl="1"/>
            <a:r>
              <a:rPr lang="en-US" dirty="0" smtClean="0">
                <a:latin typeface="Comic Sans MS"/>
                <a:cs typeface="Comic Sans MS"/>
              </a:rPr>
              <a:t>Little things, often architecture dependent.</a:t>
            </a:r>
          </a:p>
          <a:p>
            <a:pPr lvl="1"/>
            <a:r>
              <a:rPr lang="en-US" dirty="0" smtClean="0">
                <a:latin typeface="Comic Sans MS"/>
                <a:cs typeface="Comic Sans MS"/>
              </a:rPr>
              <a:t>Temporarily store stuff into registers.</a:t>
            </a:r>
          </a:p>
          <a:p>
            <a:pPr lvl="2"/>
            <a:r>
              <a:rPr lang="en-US" dirty="0" smtClean="0">
                <a:latin typeface="Comic Sans MS"/>
                <a:cs typeface="Comic Sans MS"/>
              </a:rPr>
              <a:t>Oops, turns out not enough registers. Dump </a:t>
            </a:r>
            <a:r>
              <a:rPr lang="en-US" dirty="0" err="1" smtClean="0">
                <a:latin typeface="Comic Sans MS"/>
                <a:cs typeface="Comic Sans MS"/>
              </a:rPr>
              <a:t>reg</a:t>
            </a:r>
            <a:r>
              <a:rPr lang="en-US" dirty="0" smtClean="0">
                <a:latin typeface="Comic Sans MS"/>
                <a:cs typeface="Comic Sans MS"/>
              </a:rPr>
              <a:t> content onto the stack. </a:t>
            </a:r>
          </a:p>
          <a:p>
            <a:pPr lvl="1"/>
            <a:r>
              <a:rPr lang="en-US" b="1" dirty="0" smtClean="0">
                <a:latin typeface="Comic Sans MS"/>
                <a:cs typeface="Comic Sans MS"/>
              </a:rPr>
              <a:t>Secrets leak out!</a:t>
            </a:r>
            <a:r>
              <a:rPr lang="en-US" dirty="0" smtClean="0">
                <a:latin typeface="Comic Sans MS"/>
                <a:cs typeface="Comic Sans MS"/>
              </a:rPr>
              <a:t> </a:t>
            </a:r>
            <a:r>
              <a:rPr lang="en-US" i="1" u="sng" dirty="0" smtClean="0">
                <a:latin typeface="Comic Sans MS"/>
                <a:cs typeface="Comic Sans MS"/>
              </a:rPr>
              <a:t>Due to optimization</a:t>
            </a:r>
            <a:r>
              <a:rPr lang="en-US" dirty="0" smtClean="0">
                <a:latin typeface="Comic Sans MS"/>
                <a:cs typeface="Comic Sans MS"/>
              </a:rPr>
              <a:t>. Even if you try really hard.</a:t>
            </a:r>
          </a:p>
          <a:p>
            <a:pPr lvl="2"/>
            <a:r>
              <a:rPr lang="en-US" dirty="0" smtClean="0">
                <a:latin typeface="Comic Sans MS"/>
                <a:cs typeface="Comic Sans MS"/>
              </a:rPr>
              <a:t>Simply in the course of using sensitive material correctly. </a:t>
            </a:r>
          </a:p>
          <a:p>
            <a:endParaRPr lang="en-US" dirty="0" smtClean="0">
              <a:latin typeface="Comic Sans MS"/>
              <a:cs typeface="Comic Sans MS"/>
            </a:endParaRPr>
          </a:p>
          <a:p>
            <a:r>
              <a:rPr lang="en-US" dirty="0" smtClean="0">
                <a:latin typeface="Comic Sans MS"/>
                <a:cs typeface="Comic Sans MS"/>
              </a:rPr>
              <a:t>Problem </a:t>
            </a:r>
            <a:r>
              <a:rPr lang="en-US" dirty="0" err="1" smtClean="0">
                <a:latin typeface="Comic Sans MS"/>
                <a:cs typeface="Comic Sans MS"/>
              </a:rPr>
              <a:t>echo’d</a:t>
            </a:r>
            <a:r>
              <a:rPr lang="en-US" dirty="0" smtClean="0">
                <a:latin typeface="Comic Sans MS"/>
                <a:cs typeface="Comic Sans MS"/>
              </a:rPr>
              <a:t> in </a:t>
            </a:r>
            <a:r>
              <a:rPr lang="en-US" dirty="0" smtClean="0">
                <a:latin typeface="Comic Sans MS"/>
                <a:cs typeface="Comic Sans MS"/>
                <a:hlinkClick r:id="rId4"/>
              </a:rPr>
              <a:t>blogpost</a:t>
            </a:r>
            <a:r>
              <a:rPr lang="en-US" dirty="0" smtClean="0">
                <a:latin typeface="Comic Sans MS"/>
                <a:cs typeface="Comic Sans MS"/>
              </a:rPr>
              <a:t> by </a:t>
            </a:r>
            <a:r>
              <a:rPr lang="en-US" dirty="0" err="1" smtClean="0">
                <a:latin typeface="Comic Sans MS"/>
                <a:cs typeface="Comic Sans MS"/>
              </a:rPr>
              <a:t>cpercival</a:t>
            </a:r>
            <a:r>
              <a:rPr lang="en-US" dirty="0" smtClean="0">
                <a:latin typeface="Comic Sans MS"/>
                <a:cs typeface="Comic Sans MS"/>
              </a:rPr>
              <a:t> and in  notes in </a:t>
            </a:r>
            <a:r>
              <a:rPr lang="en-US" dirty="0" err="1" smtClean="0">
                <a:latin typeface="Comic Sans MS"/>
                <a:cs typeface="Comic Sans MS"/>
              </a:rPr>
              <a:t>linux</a:t>
            </a:r>
            <a:r>
              <a:rPr lang="en-US" dirty="0" smtClean="0">
                <a:latin typeface="Comic Sans MS"/>
                <a:cs typeface="Comic Sans MS"/>
              </a:rPr>
              <a:t> </a:t>
            </a:r>
            <a:r>
              <a:rPr lang="en-US" dirty="0" err="1" smtClean="0">
                <a:latin typeface="Courier"/>
                <a:cs typeface="Courier"/>
              </a:rPr>
              <a:t>explicit_bzero</a:t>
            </a:r>
            <a:r>
              <a:rPr lang="en-US" dirty="0" smtClean="0">
                <a:latin typeface="Comic Sans MS"/>
                <a:cs typeface="Comic Sans MS"/>
              </a:rPr>
              <a:t> </a:t>
            </a:r>
            <a:r>
              <a:rPr lang="en-US" dirty="0" smtClean="0">
                <a:latin typeface="Comic Sans MS"/>
                <a:cs typeface="Comic Sans MS"/>
                <a:hlinkClick r:id="rId5"/>
              </a:rPr>
              <a:t>manpage</a:t>
            </a:r>
            <a:r>
              <a:rPr lang="en-US" dirty="0" smtClean="0">
                <a:latin typeface="Comic Sans MS"/>
                <a:cs typeface="Comic Sans MS"/>
              </a:rPr>
              <a:t>  </a:t>
            </a:r>
          </a:p>
          <a:p>
            <a:r>
              <a:rPr lang="en-US" u="dbl" dirty="0" smtClean="0">
                <a:uFill>
                  <a:solidFill>
                    <a:srgbClr val="FF0000"/>
                  </a:solidFill>
                </a:uFill>
                <a:latin typeface="Comic Sans MS"/>
                <a:cs typeface="Comic Sans MS"/>
              </a:rPr>
              <a:t>Optimizing compilers and cryptography are mutually exclusive </a:t>
            </a:r>
            <a:r>
              <a:rPr lang="en-US" dirty="0" smtClean="0">
                <a:latin typeface="Comic Sans MS"/>
                <a:cs typeface="Comic Sans MS"/>
              </a:rPr>
              <a:t>(</a:t>
            </a:r>
            <a:r>
              <a:rPr lang="en-US" dirty="0">
                <a:latin typeface="Comic Sans MS"/>
                <a:cs typeface="Comic Sans MS"/>
              </a:rPr>
              <a:t>a</a:t>
            </a:r>
            <a:r>
              <a:rPr lang="en-US" dirty="0" smtClean="0">
                <a:latin typeface="Comic Sans MS"/>
                <a:cs typeface="Comic Sans MS"/>
              </a:rPr>
              <a:t>t the present time)</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1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Optimization rant</a:t>
            </a:r>
            <a:endParaRPr lang="en-US" dirty="0">
              <a:latin typeface="Comic Sans MS"/>
              <a:cs typeface="Comic Sans MS"/>
            </a:endParaRPr>
          </a:p>
        </p:txBody>
      </p:sp>
      <p:sp>
        <p:nvSpPr>
          <p:cNvPr id="3" name="Content Placeholder 2"/>
          <p:cNvSpPr>
            <a:spLocks noGrp="1"/>
          </p:cNvSpPr>
          <p:nvPr>
            <p:ph idx="1"/>
          </p:nvPr>
        </p:nvSpPr>
        <p:spPr>
          <a:xfrm>
            <a:off x="457200" y="1200150"/>
            <a:ext cx="8585535" cy="3943349"/>
          </a:xfrm>
        </p:spPr>
        <p:txBody>
          <a:bodyPr>
            <a:normAutofit fontScale="92500" lnSpcReduction="20000"/>
          </a:bodyPr>
          <a:lstStyle/>
          <a:p>
            <a:r>
              <a:rPr lang="en-US" dirty="0" smtClean="0">
                <a:latin typeface="Comic Sans MS"/>
                <a:cs typeface="Comic Sans MS"/>
              </a:rPr>
              <a:t>Developer can reason about his code.</a:t>
            </a:r>
          </a:p>
          <a:p>
            <a:pPr lvl="1"/>
            <a:r>
              <a:rPr lang="en-US" dirty="0" smtClean="0">
                <a:latin typeface="Comic Sans MS"/>
                <a:cs typeface="Comic Sans MS"/>
              </a:rPr>
              <a:t>Can’t do the same about the generated binary if an optimization pass occurred!</a:t>
            </a:r>
          </a:p>
          <a:p>
            <a:r>
              <a:rPr lang="en-US" u="dbl" dirty="0" smtClean="0">
                <a:uFill>
                  <a:solidFill>
                    <a:srgbClr val="FF0000"/>
                  </a:solidFill>
                </a:uFill>
                <a:latin typeface="Comic Sans MS"/>
                <a:cs typeface="Comic Sans MS"/>
              </a:rPr>
              <a:t>Think before pulling the trigger on -O</a:t>
            </a:r>
          </a:p>
          <a:p>
            <a:r>
              <a:rPr lang="en-US" dirty="0" smtClean="0">
                <a:latin typeface="Comic Sans MS"/>
                <a:cs typeface="Comic Sans MS"/>
              </a:rPr>
              <a:t>Want optimization </a:t>
            </a:r>
            <a:r>
              <a:rPr lang="en-US" i="1" u="sng" dirty="0" smtClean="0">
                <a:latin typeface="Comic Sans MS"/>
                <a:cs typeface="Comic Sans MS"/>
              </a:rPr>
              <a:t>accountability</a:t>
            </a:r>
            <a:r>
              <a:rPr lang="en-US" dirty="0" smtClean="0">
                <a:latin typeface="Comic Sans MS"/>
                <a:cs typeface="Comic Sans MS"/>
              </a:rPr>
              <a:t> and </a:t>
            </a:r>
            <a:r>
              <a:rPr lang="en-US" i="1" u="sng" dirty="0" smtClean="0">
                <a:latin typeface="Comic Sans MS"/>
                <a:cs typeface="Comic Sans MS"/>
              </a:rPr>
              <a:t>control</a:t>
            </a:r>
            <a:r>
              <a:rPr lang="en-US" dirty="0" smtClean="0">
                <a:latin typeface="Comic Sans MS"/>
                <a:cs typeface="Comic Sans MS"/>
              </a:rPr>
              <a:t>!</a:t>
            </a:r>
          </a:p>
          <a:p>
            <a:pPr lvl="1"/>
            <a:r>
              <a:rPr lang="en-US" dirty="0" smtClean="0">
                <a:latin typeface="Comic Sans MS"/>
                <a:cs typeface="Comic Sans MS"/>
              </a:rPr>
              <a:t>I want a record of everything the optimizer did if I ask for it. </a:t>
            </a:r>
          </a:p>
          <a:p>
            <a:pPr lvl="2"/>
            <a:r>
              <a:rPr lang="en-US" dirty="0" smtClean="0">
                <a:latin typeface="Comic Sans MS"/>
                <a:cs typeface="Comic Sans MS"/>
              </a:rPr>
              <a:t>Should be human readable or </a:t>
            </a:r>
            <a:r>
              <a:rPr lang="en-US" dirty="0" err="1" smtClean="0">
                <a:latin typeface="Comic Sans MS"/>
                <a:cs typeface="Comic Sans MS"/>
              </a:rPr>
              <a:t>parsable</a:t>
            </a:r>
            <a:r>
              <a:rPr lang="en-US" dirty="0" smtClean="0">
                <a:latin typeface="Comic Sans MS"/>
                <a:cs typeface="Comic Sans MS"/>
              </a:rPr>
              <a:t> with a </a:t>
            </a:r>
            <a:r>
              <a:rPr lang="en-US" dirty="0" err="1" smtClean="0">
                <a:latin typeface="Comic Sans MS"/>
                <a:cs typeface="Comic Sans MS"/>
              </a:rPr>
              <a:t>perl</a:t>
            </a:r>
            <a:r>
              <a:rPr lang="en-US" dirty="0" smtClean="0">
                <a:latin typeface="Comic Sans MS"/>
                <a:cs typeface="Comic Sans MS"/>
              </a:rPr>
              <a:t> script?</a:t>
            </a:r>
            <a:endParaRPr lang="en-US" dirty="0">
              <a:latin typeface="Comic Sans MS"/>
              <a:cs typeface="Comic Sans MS"/>
            </a:endParaRPr>
          </a:p>
          <a:p>
            <a:pPr lvl="1"/>
            <a:r>
              <a:rPr lang="en-US" dirty="0" smtClean="0">
                <a:latin typeface="Comic Sans MS"/>
                <a:cs typeface="Comic Sans MS"/>
              </a:rPr>
              <a:t>Localized optimization control like MSVC offers.</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4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Other cute things</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lnSpcReduction="10000"/>
          </a:bodyPr>
          <a:lstStyle/>
          <a:p>
            <a:r>
              <a:rPr lang="en-US" dirty="0" smtClean="0">
                <a:latin typeface="Comic Sans MS"/>
                <a:cs typeface="Comic Sans MS"/>
              </a:rPr>
              <a:t>Memory mapped I/O </a:t>
            </a:r>
          </a:p>
          <a:p>
            <a:pPr lvl="1"/>
            <a:r>
              <a:rPr lang="en-US" dirty="0" smtClean="0">
                <a:latin typeface="Comic Sans MS"/>
                <a:cs typeface="Comic Sans MS"/>
              </a:rPr>
              <a:t>Now the OS and HW can also screw with you</a:t>
            </a:r>
          </a:p>
          <a:p>
            <a:pPr lvl="1"/>
            <a:r>
              <a:rPr lang="en-US" dirty="0" smtClean="0">
                <a:latin typeface="Comic Sans MS"/>
                <a:cs typeface="Comic Sans MS"/>
              </a:rPr>
              <a:t>Just don’t. </a:t>
            </a:r>
          </a:p>
          <a:p>
            <a:pPr marL="457200" lvl="1" indent="0">
              <a:buNone/>
            </a:pPr>
            <a:r>
              <a:rPr lang="en-US" dirty="0" smtClean="0">
                <a:latin typeface="Comic Sans MS"/>
                <a:cs typeface="Comic Sans MS"/>
              </a:rPr>
              <a:t> </a:t>
            </a:r>
          </a:p>
          <a:p>
            <a:r>
              <a:rPr lang="en-US" dirty="0" smtClean="0">
                <a:latin typeface="Comic Sans MS"/>
                <a:cs typeface="Comic Sans MS"/>
              </a:rPr>
              <a:t>Interrupts / signals (w/ </a:t>
            </a:r>
            <a:r>
              <a:rPr lang="en-US" dirty="0" err="1" smtClean="0">
                <a:latin typeface="Comic Sans MS"/>
                <a:cs typeface="Comic Sans MS"/>
              </a:rPr>
              <a:t>siglongjmp</a:t>
            </a:r>
            <a:r>
              <a:rPr lang="en-US" dirty="0" smtClean="0">
                <a:latin typeface="Comic Sans MS"/>
                <a:cs typeface="Comic Sans MS"/>
              </a:rPr>
              <a:t>)</a:t>
            </a:r>
          </a:p>
          <a:p>
            <a:pPr lvl="1"/>
            <a:r>
              <a:rPr lang="en-US" dirty="0" smtClean="0">
                <a:latin typeface="Comic Sans MS"/>
                <a:cs typeface="Comic Sans MS"/>
              </a:rPr>
              <a:t>That is the callers problem.</a:t>
            </a:r>
          </a:p>
          <a:p>
            <a:pPr lvl="1"/>
            <a:r>
              <a:rPr lang="en-US" dirty="0" smtClean="0">
                <a:latin typeface="Comic Sans MS"/>
                <a:cs typeface="Comic Sans MS"/>
              </a:rPr>
              <a:t>Can’t fix in generic way. But caller can disable signals / interrupts. </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What?</a:t>
            </a:r>
            <a:endParaRPr lang="en-US" dirty="0">
              <a:latin typeface="Comic Sans MS"/>
              <a:cs typeface="Comic Sans MS"/>
            </a:endParaRPr>
          </a:p>
        </p:txBody>
      </p:sp>
      <p:sp>
        <p:nvSpPr>
          <p:cNvPr id="3" name="Content Placeholder 2"/>
          <p:cNvSpPr>
            <a:spLocks noGrp="1"/>
          </p:cNvSpPr>
          <p:nvPr>
            <p:ph idx="1"/>
          </p:nvPr>
        </p:nvSpPr>
        <p:spPr/>
        <p:txBody>
          <a:bodyPr/>
          <a:lstStyle/>
          <a:p>
            <a:r>
              <a:rPr lang="en-US" dirty="0" smtClean="0">
                <a:latin typeface="Comic Sans MS"/>
                <a:cs typeface="Comic Sans MS"/>
              </a:rPr>
              <a:t>1 simple crypto implementation problem</a:t>
            </a:r>
          </a:p>
          <a:p>
            <a:r>
              <a:rPr lang="en-US" dirty="0" smtClean="0">
                <a:latin typeface="Comic Sans MS"/>
                <a:cs typeface="Comic Sans MS"/>
              </a:rPr>
              <a:t>Solutions aren’t that simple </a:t>
            </a:r>
          </a:p>
          <a:p>
            <a:pPr lvl="1"/>
            <a:r>
              <a:rPr lang="en-US" dirty="0" smtClean="0">
                <a:latin typeface="Comic Sans MS"/>
                <a:cs typeface="Comic Sans MS"/>
              </a:rPr>
              <a:t>lots of moving part to consider </a:t>
            </a:r>
          </a:p>
          <a:p>
            <a:pPr lvl="1"/>
            <a:r>
              <a:rPr lang="en-US" dirty="0" smtClean="0">
                <a:latin typeface="Comic Sans MS"/>
                <a:cs typeface="Comic Sans MS"/>
              </a:rPr>
              <a:t>Surprising amount of nuance </a:t>
            </a:r>
          </a:p>
          <a:p>
            <a:pPr lvl="1"/>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conclusions</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fontScale="92500" lnSpcReduction="10000"/>
          </a:bodyPr>
          <a:lstStyle/>
          <a:p>
            <a:r>
              <a:rPr lang="en-US" dirty="0" smtClean="0">
                <a:latin typeface="Comic Sans MS"/>
                <a:cs typeface="Comic Sans MS"/>
              </a:rPr>
              <a:t>The problem is quite obvious once you’re aware of it </a:t>
            </a:r>
          </a:p>
          <a:p>
            <a:pPr lvl="1"/>
            <a:r>
              <a:rPr lang="en-US" dirty="0" smtClean="0">
                <a:latin typeface="Comic Sans MS"/>
                <a:cs typeface="Comic Sans MS"/>
              </a:rPr>
              <a:t>One of those things that is often abstract </a:t>
            </a:r>
          </a:p>
          <a:p>
            <a:pPr lvl="1"/>
            <a:r>
              <a:rPr lang="en-US" dirty="0" smtClean="0">
                <a:latin typeface="Comic Sans MS"/>
                <a:cs typeface="Comic Sans MS"/>
              </a:rPr>
              <a:t>You want to test with your compiler settings </a:t>
            </a:r>
          </a:p>
          <a:p>
            <a:pPr lvl="1"/>
            <a:r>
              <a:rPr lang="en-US" dirty="0" smtClean="0">
                <a:latin typeface="Comic Sans MS"/>
                <a:cs typeface="Comic Sans MS"/>
              </a:rPr>
              <a:t>Look at the binary with a disassembler!</a:t>
            </a:r>
          </a:p>
          <a:p>
            <a:r>
              <a:rPr lang="en-US" dirty="0" smtClean="0">
                <a:latin typeface="Comic Sans MS"/>
                <a:cs typeface="Comic Sans MS"/>
              </a:rPr>
              <a:t>(Partial) Solutions are available, but not really portable </a:t>
            </a:r>
          </a:p>
          <a:p>
            <a:r>
              <a:rPr lang="en-US" dirty="0" smtClean="0">
                <a:latin typeface="Comic Sans MS"/>
                <a:cs typeface="Comic Sans MS"/>
              </a:rPr>
              <a:t>no complete solutions. Yet?</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Call to action</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lnSpcReduction="10000"/>
          </a:bodyPr>
          <a:lstStyle/>
          <a:p>
            <a:r>
              <a:rPr lang="en-US" dirty="0" smtClean="0">
                <a:latin typeface="Comic Sans MS"/>
                <a:cs typeface="Comic Sans MS"/>
              </a:rPr>
              <a:t>Problem seems rampant in </a:t>
            </a:r>
            <a:r>
              <a:rPr lang="en-US" dirty="0" err="1" smtClean="0">
                <a:latin typeface="Comic Sans MS"/>
                <a:cs typeface="Comic Sans MS"/>
              </a:rPr>
              <a:t>opensource</a:t>
            </a:r>
            <a:r>
              <a:rPr lang="en-US" dirty="0" smtClean="0">
                <a:latin typeface="Comic Sans MS"/>
                <a:cs typeface="Comic Sans MS"/>
              </a:rPr>
              <a:t> </a:t>
            </a:r>
          </a:p>
          <a:p>
            <a:pPr lvl="1"/>
            <a:r>
              <a:rPr lang="en-US" dirty="0" smtClean="0">
                <a:latin typeface="Comic Sans MS"/>
                <a:cs typeface="Comic Sans MS"/>
              </a:rPr>
              <a:t>Go find a bug. Better yet, go fix one!</a:t>
            </a:r>
          </a:p>
          <a:p>
            <a:r>
              <a:rPr lang="en-US" dirty="0" smtClean="0">
                <a:latin typeface="Comic Sans MS"/>
                <a:cs typeface="Comic Sans MS"/>
              </a:rPr>
              <a:t>Compilers should do more to address this </a:t>
            </a:r>
          </a:p>
          <a:p>
            <a:pPr lvl="1"/>
            <a:r>
              <a:rPr lang="en-US" dirty="0" smtClean="0">
                <a:latin typeface="Comic Sans MS"/>
                <a:cs typeface="Comic Sans MS"/>
              </a:rPr>
              <a:t>Generally, want optimization accountability and control!</a:t>
            </a:r>
          </a:p>
          <a:p>
            <a:pPr lvl="1"/>
            <a:r>
              <a:rPr lang="en-US" b="1" dirty="0" smtClean="0">
                <a:latin typeface="Comic Sans MS"/>
                <a:cs typeface="Comic Sans MS"/>
              </a:rPr>
              <a:t>Standardize</a:t>
            </a:r>
            <a:r>
              <a:rPr lang="en-US" dirty="0" smtClean="0">
                <a:latin typeface="Comic Sans MS"/>
                <a:cs typeface="Comic Sans MS"/>
              </a:rPr>
              <a:t> on something </a:t>
            </a:r>
            <a:r>
              <a:rPr lang="en-US" i="1" u="sng" dirty="0" smtClean="0">
                <a:latin typeface="Comic Sans MS"/>
                <a:cs typeface="Comic Sans MS"/>
              </a:rPr>
              <a:t>portable!</a:t>
            </a:r>
            <a:r>
              <a:rPr lang="en-US" dirty="0" smtClean="0">
                <a:latin typeface="Comic Sans MS"/>
                <a:cs typeface="Comic Sans MS"/>
              </a:rPr>
              <a:t>  </a:t>
            </a:r>
          </a:p>
          <a:p>
            <a:r>
              <a:rPr lang="en-US" dirty="0" smtClean="0">
                <a:latin typeface="Comic Sans MS"/>
                <a:cs typeface="Comic Sans MS"/>
              </a:rPr>
              <a:t>Some kind of secure memory mechanism in !c? ruby? Python? Perl? </a:t>
            </a:r>
            <a:r>
              <a:rPr lang="en-US" dirty="0" err="1" smtClean="0">
                <a:latin typeface="Comic Sans MS"/>
                <a:cs typeface="Comic Sans MS"/>
              </a:rPr>
              <a:t>Php</a:t>
            </a:r>
            <a:r>
              <a:rPr lang="en-US" dirty="0" smtClean="0">
                <a:latin typeface="Comic Sans MS"/>
                <a:cs typeface="Comic Sans MS"/>
              </a:rPr>
              <a:t>? </a:t>
            </a:r>
            <a:r>
              <a:rPr lang="en-US" dirty="0" err="1" smtClean="0">
                <a:latin typeface="Comic Sans MS"/>
                <a:cs typeface="Comic Sans MS"/>
              </a:rPr>
              <a:t>Js</a:t>
            </a:r>
            <a:r>
              <a:rPr lang="en-US" dirty="0" smtClean="0">
                <a:latin typeface="Comic Sans MS"/>
                <a:cs typeface="Comic Sans MS"/>
              </a:rPr>
              <a:t>? Go? </a:t>
            </a:r>
            <a:r>
              <a:rPr lang="mr-IN" dirty="0" smtClean="0">
                <a:latin typeface="Comic Sans MS"/>
                <a:cs typeface="Comic Sans MS"/>
              </a:rPr>
              <a:t>…</a:t>
            </a:r>
            <a:endParaRPr lang="en-US" dirty="0" smtClean="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22204"/>
            <a:ext cx="8229600" cy="857250"/>
          </a:xfrm>
          <a:solidFill>
            <a:schemeClr val="tx1">
              <a:lumMod val="85000"/>
              <a:lumOff val="15000"/>
            </a:schemeClr>
          </a:solidFill>
        </p:spPr>
        <p:txBody>
          <a:bodyPr/>
          <a:lstStyle/>
          <a:p>
            <a:r>
              <a:rPr lang="en-US" dirty="0" smtClean="0">
                <a:solidFill>
                  <a:srgbClr val="00FF00"/>
                </a:solidFill>
                <a:latin typeface="Comic Sans MS"/>
                <a:cs typeface="Comic Sans MS"/>
              </a:rPr>
              <a:t>Q&amp;A</a:t>
            </a:r>
            <a:endParaRPr lang="en-US" dirty="0">
              <a:solidFill>
                <a:srgbClr val="00FF00"/>
              </a:solidFill>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Why?</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lstStyle/>
          <a:p>
            <a:r>
              <a:rPr lang="en-US" dirty="0" smtClean="0">
                <a:latin typeface="Comic Sans MS"/>
                <a:cs typeface="Comic Sans MS"/>
              </a:rPr>
              <a:t>It’s </a:t>
            </a:r>
            <a:r>
              <a:rPr lang="mr-IN" dirty="0" smtClean="0">
                <a:latin typeface="Comic Sans MS"/>
                <a:cs typeface="Comic Sans MS"/>
              </a:rPr>
              <a:t>–</a:t>
            </a:r>
            <a:r>
              <a:rPr lang="en-US" dirty="0" smtClean="0">
                <a:latin typeface="Comic Sans MS"/>
                <a:cs typeface="Comic Sans MS"/>
              </a:rPr>
              <a:t>late- 2018, this is well known, </a:t>
            </a:r>
            <a:r>
              <a:rPr lang="en-US" dirty="0" err="1" smtClean="0">
                <a:latin typeface="Comic Sans MS"/>
                <a:cs typeface="Comic Sans MS"/>
              </a:rPr>
              <a:t>wtf</a:t>
            </a:r>
            <a:r>
              <a:rPr lang="en-US" dirty="0" smtClean="0">
                <a:latin typeface="Comic Sans MS"/>
                <a:cs typeface="Comic Sans MS"/>
              </a:rPr>
              <a:t>?</a:t>
            </a:r>
          </a:p>
          <a:p>
            <a:endParaRPr lang="en-US" dirty="0">
              <a:latin typeface="Comic Sans MS"/>
              <a:cs typeface="Comic Sans MS"/>
            </a:endParaRPr>
          </a:p>
          <a:p>
            <a:pPr marL="514350" indent="-514350">
              <a:buFont typeface="+mj-lt"/>
              <a:buAutoNum type="arabicPeriod"/>
            </a:pPr>
            <a:r>
              <a:rPr lang="en-US" dirty="0" smtClean="0">
                <a:solidFill>
                  <a:schemeClr val="bg1">
                    <a:lumMod val="65000"/>
                  </a:schemeClr>
                </a:solidFill>
                <a:latin typeface="Comic Sans MS"/>
                <a:cs typeface="Comic Sans MS"/>
              </a:rPr>
              <a:t>Because it’s still everywhere. </a:t>
            </a:r>
          </a:p>
          <a:p>
            <a:pPr marL="514350" indent="-514350">
              <a:buFont typeface="+mj-lt"/>
              <a:buAutoNum type="arabicPeriod"/>
            </a:pPr>
            <a:r>
              <a:rPr lang="en-US" dirty="0" smtClean="0">
                <a:solidFill>
                  <a:schemeClr val="bg1">
                    <a:lumMod val="65000"/>
                  </a:schemeClr>
                </a:solidFill>
                <a:latin typeface="Comic Sans MS"/>
                <a:cs typeface="Comic Sans MS"/>
              </a:rPr>
              <a:t>Conceptually known, sure. Practically, no!</a:t>
            </a:r>
          </a:p>
          <a:p>
            <a:pPr marL="514350" indent="-514350">
              <a:buFont typeface="+mj-lt"/>
              <a:buAutoNum type="arabicPeriod"/>
            </a:pPr>
            <a:r>
              <a:rPr lang="en-US" dirty="0" smtClean="0">
                <a:solidFill>
                  <a:schemeClr val="bg1">
                    <a:lumMod val="65000"/>
                  </a:schemeClr>
                </a:solidFill>
                <a:latin typeface="Comic Sans MS"/>
                <a:cs typeface="Comic Sans MS"/>
              </a:rPr>
              <a:t>foundations.</a:t>
            </a:r>
            <a:endParaRPr lang="en-US" dirty="0">
              <a:solidFill>
                <a:schemeClr val="bg1">
                  <a:lumMod val="65000"/>
                </a:schemeClr>
              </a:solidFill>
              <a:latin typeface="Comic Sans MS"/>
              <a:cs typeface="Comic Sans MS"/>
            </a:endParaRPr>
          </a:p>
        </p:txBody>
      </p:sp>
      <p:pic>
        <p:nvPicPr>
          <p:cNvPr id="4" name="Picture 3" descr="Screen Shot 2018-09-23 at 7.30.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352" y="3122715"/>
            <a:ext cx="6232420" cy="2010458"/>
          </a:xfrm>
          <a:prstGeom prst="rect">
            <a:avLst/>
          </a:prstGeom>
          <a:ln>
            <a:solidFill>
              <a:schemeClr val="tx1"/>
            </a:solidFill>
          </a:ln>
        </p:spPr>
      </p:pic>
    </p:spTree>
    <p:extLst>
      <p:ext uri="{BB962C8B-B14F-4D97-AF65-F5344CB8AC3E}">
        <p14:creationId xmlns:p14="http://schemas.microsoft.com/office/powerpoint/2010/main" val="22005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a:cs typeface="Comic Sans MS"/>
              </a:rPr>
              <a:t>G</a:t>
            </a:r>
            <a:r>
              <a:rPr lang="en-US" dirty="0" smtClean="0">
                <a:latin typeface="Comic Sans MS"/>
                <a:cs typeface="Comic Sans MS"/>
              </a:rPr>
              <a:t>iants</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normAutofit fontScale="85000" lnSpcReduction="20000"/>
          </a:bodyPr>
          <a:lstStyle/>
          <a:p>
            <a:r>
              <a:rPr lang="en-US" dirty="0" smtClean="0">
                <a:latin typeface="Comic Sans MS"/>
                <a:cs typeface="Comic Sans MS"/>
              </a:rPr>
              <a:t>Standing on the shoulders of giants</a:t>
            </a:r>
          </a:p>
          <a:p>
            <a:pPr lvl="1"/>
            <a:r>
              <a:rPr lang="en-US" dirty="0" smtClean="0">
                <a:latin typeface="Comic Sans MS"/>
                <a:cs typeface="Comic Sans MS"/>
              </a:rPr>
              <a:t>Florian </a:t>
            </a:r>
            <a:r>
              <a:rPr lang="en-US" dirty="0">
                <a:latin typeface="Comic Sans MS"/>
                <a:cs typeface="Comic Sans MS"/>
              </a:rPr>
              <a:t>W</a:t>
            </a:r>
            <a:r>
              <a:rPr lang="en-US" dirty="0" smtClean="0">
                <a:latin typeface="Comic Sans MS"/>
                <a:cs typeface="Comic Sans MS"/>
              </a:rPr>
              <a:t>eimer </a:t>
            </a:r>
            <a:endParaRPr lang="en-US" dirty="0" smtClean="0">
              <a:latin typeface="Comic Sans MS"/>
              <a:cs typeface="Comic Sans MS"/>
            </a:endParaRPr>
          </a:p>
          <a:p>
            <a:pPr lvl="1"/>
            <a:r>
              <a:rPr lang="en-US" dirty="0" smtClean="0">
                <a:latin typeface="Comic Sans MS"/>
                <a:cs typeface="Comic Sans MS"/>
              </a:rPr>
              <a:t>Robert </a:t>
            </a:r>
            <a:r>
              <a:rPr lang="en-US" dirty="0" err="1" smtClean="0">
                <a:latin typeface="Comic Sans MS"/>
                <a:cs typeface="Comic Sans MS"/>
              </a:rPr>
              <a:t>Seacord</a:t>
            </a:r>
            <a:endParaRPr lang="en-US" dirty="0" smtClean="0">
              <a:latin typeface="Comic Sans MS"/>
              <a:cs typeface="Comic Sans MS"/>
            </a:endParaRPr>
          </a:p>
          <a:p>
            <a:pPr lvl="1"/>
            <a:r>
              <a:rPr lang="en-US" dirty="0" smtClean="0">
                <a:latin typeface="Comic Sans MS"/>
                <a:cs typeface="Comic Sans MS"/>
              </a:rPr>
              <a:t>Felix Von </a:t>
            </a:r>
            <a:r>
              <a:rPr lang="en-US" dirty="0" err="1" smtClean="0">
                <a:latin typeface="Comic Sans MS"/>
                <a:cs typeface="Comic Sans MS"/>
              </a:rPr>
              <a:t>Leitner</a:t>
            </a:r>
            <a:endParaRPr lang="en-US" dirty="0" smtClean="0">
              <a:latin typeface="Comic Sans MS"/>
              <a:cs typeface="Comic Sans MS"/>
            </a:endParaRPr>
          </a:p>
          <a:p>
            <a:pPr lvl="1"/>
            <a:r>
              <a:rPr lang="en-US" dirty="0" smtClean="0">
                <a:latin typeface="Comic Sans MS"/>
                <a:cs typeface="Comic Sans MS"/>
              </a:rPr>
              <a:t>Daniel </a:t>
            </a:r>
            <a:r>
              <a:rPr lang="en-US" dirty="0" err="1" smtClean="0">
                <a:latin typeface="Comic Sans MS"/>
                <a:cs typeface="Comic Sans MS"/>
              </a:rPr>
              <a:t>Hodson</a:t>
            </a:r>
            <a:endParaRPr lang="en-US" dirty="0" smtClean="0">
              <a:latin typeface="Comic Sans MS"/>
              <a:cs typeface="Comic Sans MS"/>
            </a:endParaRPr>
          </a:p>
          <a:p>
            <a:pPr lvl="1"/>
            <a:r>
              <a:rPr lang="en-US" dirty="0" err="1" smtClean="0">
                <a:latin typeface="Comic Sans MS"/>
                <a:cs typeface="Comic Sans MS"/>
              </a:rPr>
              <a:t>Ouzgar</a:t>
            </a:r>
            <a:r>
              <a:rPr lang="en-US" dirty="0" smtClean="0">
                <a:latin typeface="Comic Sans MS"/>
                <a:cs typeface="Comic Sans MS"/>
              </a:rPr>
              <a:t> </a:t>
            </a:r>
            <a:r>
              <a:rPr lang="en-US" dirty="0" err="1" smtClean="0">
                <a:latin typeface="Comic Sans MS"/>
                <a:cs typeface="Comic Sans MS"/>
              </a:rPr>
              <a:t>Kesim</a:t>
            </a:r>
            <a:endParaRPr lang="en-US" dirty="0" smtClean="0">
              <a:latin typeface="Comic Sans MS"/>
              <a:cs typeface="Comic Sans MS"/>
            </a:endParaRPr>
          </a:p>
          <a:p>
            <a:pPr lvl="1"/>
            <a:r>
              <a:rPr lang="en-US" dirty="0" smtClean="0">
                <a:latin typeface="Comic Sans MS"/>
                <a:cs typeface="Comic Sans MS"/>
              </a:rPr>
              <a:t>David Wong</a:t>
            </a:r>
          </a:p>
          <a:p>
            <a:pPr lvl="1"/>
            <a:r>
              <a:rPr lang="en-US" dirty="0" smtClean="0">
                <a:latin typeface="Comic Sans MS"/>
                <a:cs typeface="Comic Sans MS"/>
              </a:rPr>
              <a:t>Colin Percival</a:t>
            </a:r>
          </a:p>
          <a:p>
            <a:pPr lvl="1"/>
            <a:r>
              <a:rPr lang="en-US" dirty="0" smtClean="0">
                <a:latin typeface="Comic Sans MS"/>
                <a:cs typeface="Comic Sans MS"/>
              </a:rPr>
              <a:t>...</a:t>
            </a:r>
          </a:p>
          <a:p>
            <a:pPr lvl="2"/>
            <a:r>
              <a:rPr lang="en-US" dirty="0" smtClean="0">
                <a:latin typeface="Comic Sans MS"/>
                <a:cs typeface="Comic Sans MS"/>
              </a:rPr>
              <a:t>Too many to list. Problem has been discussed before </a:t>
            </a:r>
            <a:r>
              <a:rPr lang="mr-IN" dirty="0" smtClean="0">
                <a:latin typeface="Comic Sans MS"/>
                <a:cs typeface="Comic Sans MS"/>
              </a:rPr>
              <a:t>…</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_start</a:t>
            </a:r>
            <a:endParaRPr lang="en-US" dirty="0">
              <a:latin typeface="Comic Sans MS"/>
              <a:cs typeface="Comic Sans MS"/>
            </a:endParaRPr>
          </a:p>
        </p:txBody>
      </p:sp>
      <p:sp>
        <p:nvSpPr>
          <p:cNvPr id="3" name="Content Placeholder 2"/>
          <p:cNvSpPr>
            <a:spLocks noGrp="1"/>
          </p:cNvSpPr>
          <p:nvPr>
            <p:ph idx="1"/>
          </p:nvPr>
        </p:nvSpPr>
        <p:spPr>
          <a:xfrm>
            <a:off x="457200" y="1200150"/>
            <a:ext cx="8686800" cy="3943349"/>
          </a:xfrm>
        </p:spPr>
        <p:txBody>
          <a:bodyPr/>
          <a:lstStyle/>
          <a:p>
            <a:r>
              <a:rPr lang="en-US" dirty="0" smtClean="0">
                <a:latin typeface="Comic Sans MS"/>
                <a:cs typeface="Comic Sans MS"/>
              </a:rPr>
              <a:t>Lets say you’re writing some code </a:t>
            </a:r>
          </a:p>
          <a:p>
            <a:r>
              <a:rPr lang="en-US" dirty="0" smtClean="0">
                <a:latin typeface="Comic Sans MS"/>
                <a:cs typeface="Comic Sans MS"/>
              </a:rPr>
              <a:t>And it’s handling </a:t>
            </a:r>
            <a:r>
              <a:rPr lang="en-US" i="1" dirty="0" smtClean="0">
                <a:latin typeface="Comic Sans MS"/>
                <a:cs typeface="Comic Sans MS"/>
              </a:rPr>
              <a:t>sensitive data</a:t>
            </a:r>
          </a:p>
          <a:p>
            <a:pPr lvl="1"/>
            <a:r>
              <a:rPr lang="en-US" dirty="0" smtClean="0">
                <a:latin typeface="Comic Sans MS"/>
                <a:cs typeface="Comic Sans MS"/>
              </a:rPr>
              <a:t>E.g. keys, plaintext, </a:t>
            </a:r>
            <a:r>
              <a:rPr lang="en-US" dirty="0" err="1" smtClean="0">
                <a:latin typeface="Comic Sans MS"/>
                <a:cs typeface="Comic Sans MS"/>
              </a:rPr>
              <a:t>sessiontokens</a:t>
            </a:r>
            <a:r>
              <a:rPr lang="en-US" dirty="0" smtClean="0">
                <a:latin typeface="Comic Sans MS"/>
                <a:cs typeface="Comic Sans MS"/>
              </a:rPr>
              <a:t>, </a:t>
            </a:r>
            <a:r>
              <a:rPr lang="en-US" dirty="0" err="1" smtClean="0">
                <a:latin typeface="Comic Sans MS"/>
                <a:cs typeface="Comic Sans MS"/>
              </a:rPr>
              <a:t>pwds</a:t>
            </a:r>
            <a:r>
              <a:rPr lang="en-US" dirty="0" smtClean="0">
                <a:latin typeface="Comic Sans MS"/>
                <a:cs typeface="Comic Sans MS"/>
              </a:rPr>
              <a:t>, </a:t>
            </a:r>
            <a:r>
              <a:rPr lang="mr-IN" dirty="0" smtClean="0">
                <a:latin typeface="Comic Sans MS"/>
                <a:cs typeface="Comic Sans MS"/>
              </a:rPr>
              <a:t>…</a:t>
            </a:r>
            <a:r>
              <a:rPr lang="en-US" dirty="0" smtClean="0">
                <a:latin typeface="Comic Sans MS"/>
                <a:cs typeface="Comic Sans MS"/>
              </a:rPr>
              <a:t> </a:t>
            </a:r>
          </a:p>
          <a:p>
            <a:r>
              <a:rPr lang="en-US" i="1" dirty="0" smtClean="0">
                <a:latin typeface="Comic Sans MS"/>
                <a:cs typeface="Comic Sans MS"/>
              </a:rPr>
              <a:t>You’ll want to dispose of the sensitive data</a:t>
            </a:r>
          </a:p>
          <a:p>
            <a:pPr lvl="1"/>
            <a:r>
              <a:rPr lang="en-US" dirty="0" smtClean="0">
                <a:latin typeface="Comic Sans MS"/>
                <a:cs typeface="Comic Sans MS"/>
              </a:rPr>
              <a:t>Once you’re done with it</a:t>
            </a:r>
          </a:p>
          <a:p>
            <a:pPr lvl="2"/>
            <a:r>
              <a:rPr lang="en-US" b="1" u="sng" dirty="0" smtClean="0">
                <a:latin typeface="Comic Sans MS"/>
                <a:cs typeface="Comic Sans MS"/>
              </a:rPr>
              <a:t>Why?</a:t>
            </a:r>
            <a:r>
              <a:rPr lang="en-US" dirty="0" smtClean="0">
                <a:latin typeface="Comic Sans MS"/>
                <a:cs typeface="Comic Sans MS"/>
              </a:rPr>
              <a:t> Info leaks. Uninitialized data leaks.</a:t>
            </a:r>
          </a:p>
          <a:p>
            <a:pPr lvl="2"/>
            <a:r>
              <a:rPr lang="en-US" dirty="0" smtClean="0">
                <a:latin typeface="Comic Sans MS"/>
                <a:cs typeface="Comic Sans MS"/>
              </a:rPr>
              <a:t>think </a:t>
            </a:r>
            <a:r>
              <a:rPr lang="en-US" dirty="0" err="1" smtClean="0">
                <a:latin typeface="Comic Sans MS"/>
                <a:cs typeface="Comic Sans MS"/>
              </a:rPr>
              <a:t>heartbleed</a:t>
            </a:r>
            <a:r>
              <a:rPr lang="en-US" dirty="0" smtClean="0">
                <a:latin typeface="Comic Sans MS"/>
                <a:cs typeface="Comic Sans MS"/>
              </a:rPr>
              <a:t>. </a:t>
            </a:r>
          </a:p>
          <a:p>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code</a:t>
            </a:r>
            <a:endParaRPr lang="en-US" dirty="0">
              <a:latin typeface="Comic Sans MS"/>
              <a:cs typeface="Comic Sans MS"/>
            </a:endParaRPr>
          </a:p>
        </p:txBody>
      </p:sp>
      <p:sp>
        <p:nvSpPr>
          <p:cNvPr id="5" name="Rectangle 4"/>
          <p:cNvSpPr/>
          <p:nvPr/>
        </p:nvSpPr>
        <p:spPr>
          <a:xfrm>
            <a:off x="137583" y="1640793"/>
            <a:ext cx="8921750" cy="3323987"/>
          </a:xfrm>
          <a:prstGeom prst="rect">
            <a:avLst/>
          </a:prstGeom>
        </p:spPr>
        <p:txBody>
          <a:bodyPr wrap="square">
            <a:spAutoFit/>
          </a:bodyPr>
          <a:lstStyle/>
          <a:p>
            <a:r>
              <a:rPr lang="en-US" sz="3000" dirty="0" err="1">
                <a:solidFill>
                  <a:srgbClr val="558ED5"/>
                </a:solidFill>
                <a:latin typeface="Courier"/>
                <a:cs typeface="Courier"/>
              </a:rPr>
              <a:t>int</a:t>
            </a:r>
            <a:r>
              <a:rPr lang="en-US" sz="3000" dirty="0">
                <a:solidFill>
                  <a:srgbClr val="558ED5"/>
                </a:solidFill>
                <a:latin typeface="Courier"/>
                <a:cs typeface="Courier"/>
              </a:rPr>
              <a:t> </a:t>
            </a:r>
            <a:r>
              <a:rPr lang="en-US" sz="3000" dirty="0" err="1">
                <a:latin typeface="Courier"/>
                <a:cs typeface="Courier"/>
              </a:rPr>
              <a:t>generate_key</a:t>
            </a:r>
            <a:r>
              <a:rPr lang="en-US" sz="3000" dirty="0">
                <a:latin typeface="Courier"/>
                <a:cs typeface="Courier"/>
              </a:rPr>
              <a:t>(</a:t>
            </a:r>
            <a:r>
              <a:rPr lang="en-US" sz="3000" dirty="0" smtClean="0">
                <a:solidFill>
                  <a:schemeClr val="tx2">
                    <a:lumMod val="60000"/>
                    <a:lumOff val="40000"/>
                  </a:schemeClr>
                </a:solidFill>
                <a:latin typeface="Courier"/>
                <a:cs typeface="Courier"/>
              </a:rPr>
              <a:t>unsigned</a:t>
            </a:r>
            <a:r>
              <a:rPr lang="en-US" sz="3000" dirty="0" smtClean="0">
                <a:latin typeface="Courier"/>
                <a:cs typeface="Courier"/>
              </a:rPr>
              <a:t> </a:t>
            </a:r>
            <a:r>
              <a:rPr lang="en-US" sz="3000" dirty="0">
                <a:solidFill>
                  <a:schemeClr val="tx2">
                    <a:lumMod val="60000"/>
                    <a:lumOff val="40000"/>
                  </a:schemeClr>
                </a:solidFill>
                <a:latin typeface="Courier"/>
                <a:cs typeface="Courier"/>
              </a:rPr>
              <a:t>char</a:t>
            </a:r>
            <a:r>
              <a:rPr lang="en-US" sz="3000" dirty="0">
                <a:latin typeface="Courier"/>
                <a:cs typeface="Courier"/>
              </a:rPr>
              <a:t> *key) {</a:t>
            </a:r>
            <a:endParaRPr lang="en-US" sz="3000" dirty="0" smtClean="0">
              <a:latin typeface="Courier"/>
              <a:cs typeface="Courier"/>
            </a:endParaRPr>
          </a:p>
          <a:p>
            <a:r>
              <a:rPr lang="en-US" sz="3000" dirty="0">
                <a:latin typeface="Courier"/>
                <a:cs typeface="Courier"/>
              </a:rPr>
              <a:t>	</a:t>
            </a:r>
            <a:r>
              <a:rPr lang="en-US" sz="3000" dirty="0" smtClean="0">
                <a:solidFill>
                  <a:srgbClr val="558ED5"/>
                </a:solidFill>
                <a:latin typeface="Courier"/>
                <a:cs typeface="Courier"/>
              </a:rPr>
              <a:t>unsigned </a:t>
            </a:r>
            <a:r>
              <a:rPr lang="en-US" sz="3000" dirty="0">
                <a:solidFill>
                  <a:srgbClr val="558ED5"/>
                </a:solidFill>
                <a:latin typeface="Courier"/>
                <a:cs typeface="Courier"/>
              </a:rPr>
              <a:t>char </a:t>
            </a:r>
            <a:r>
              <a:rPr lang="en-US" sz="3000" dirty="0">
                <a:latin typeface="Courier"/>
                <a:cs typeface="Courier"/>
              </a:rPr>
              <a:t>k[</a:t>
            </a:r>
            <a:r>
              <a:rPr lang="en-US" sz="3000" dirty="0">
                <a:solidFill>
                  <a:schemeClr val="accent3">
                    <a:lumMod val="60000"/>
                    <a:lumOff val="40000"/>
                  </a:schemeClr>
                </a:solidFill>
                <a:latin typeface="Courier"/>
                <a:cs typeface="Courier"/>
              </a:rPr>
              <a:t>32</a:t>
            </a:r>
            <a:r>
              <a:rPr lang="en-US" sz="3000" dirty="0">
                <a:latin typeface="Courier"/>
                <a:cs typeface="Courier"/>
              </a:rPr>
              <a:t>]</a:t>
            </a:r>
            <a:r>
              <a:rPr lang="en-US" sz="3000" dirty="0" smtClean="0">
                <a:latin typeface="Courier"/>
                <a:cs typeface="Courier"/>
              </a:rPr>
              <a:t>;</a:t>
            </a:r>
          </a:p>
          <a:p>
            <a:r>
              <a:rPr lang="en-US" sz="3000" dirty="0">
                <a:latin typeface="Courier"/>
                <a:cs typeface="Courier"/>
              </a:rPr>
              <a:t>	</a:t>
            </a:r>
            <a:r>
              <a:rPr lang="en-US" sz="3000" dirty="0" err="1" smtClean="0">
                <a:latin typeface="Courier"/>
                <a:cs typeface="Courier"/>
              </a:rPr>
              <a:t>read_rand</a:t>
            </a:r>
            <a:r>
              <a:rPr lang="en-US" sz="3000" dirty="0">
                <a:latin typeface="Courier"/>
                <a:cs typeface="Courier"/>
              </a:rPr>
              <a:t>(k, </a:t>
            </a:r>
            <a:r>
              <a:rPr lang="en-US" sz="3000" dirty="0">
                <a:solidFill>
                  <a:srgbClr val="C3D69B"/>
                </a:solidFill>
                <a:latin typeface="Courier"/>
                <a:cs typeface="Courier"/>
              </a:rPr>
              <a:t>32</a:t>
            </a:r>
            <a:r>
              <a:rPr lang="en-US" sz="3000" dirty="0">
                <a:latin typeface="Courier"/>
                <a:cs typeface="Courier"/>
              </a:rPr>
              <a:t>)</a:t>
            </a:r>
            <a:r>
              <a:rPr lang="en-US" sz="3000" dirty="0" smtClean="0">
                <a:latin typeface="Courier"/>
                <a:cs typeface="Courier"/>
              </a:rPr>
              <a:t>;</a:t>
            </a:r>
          </a:p>
          <a:p>
            <a:r>
              <a:rPr lang="en-US" sz="3000" dirty="0">
                <a:latin typeface="Courier"/>
                <a:cs typeface="Courier"/>
              </a:rPr>
              <a:t>	</a:t>
            </a:r>
            <a:r>
              <a:rPr lang="en-US" sz="3000" dirty="0" err="1" smtClean="0">
                <a:latin typeface="Courier"/>
                <a:cs typeface="Courier"/>
              </a:rPr>
              <a:t>memcpy</a:t>
            </a:r>
            <a:r>
              <a:rPr lang="en-US" sz="3000" dirty="0">
                <a:latin typeface="Courier"/>
                <a:cs typeface="Courier"/>
              </a:rPr>
              <a:t>(key, k, </a:t>
            </a:r>
            <a:r>
              <a:rPr lang="en-US" sz="3000" dirty="0">
                <a:solidFill>
                  <a:srgbClr val="C3D69B"/>
                </a:solidFill>
                <a:latin typeface="Courier"/>
                <a:cs typeface="Courier"/>
              </a:rPr>
              <a:t>32</a:t>
            </a:r>
            <a:r>
              <a:rPr lang="en-US" sz="3000" dirty="0">
                <a:latin typeface="Courier"/>
                <a:cs typeface="Courier"/>
              </a:rPr>
              <a:t>)</a:t>
            </a:r>
            <a:r>
              <a:rPr lang="en-US" sz="3000" dirty="0" smtClean="0">
                <a:latin typeface="Courier"/>
                <a:cs typeface="Courier"/>
              </a:rPr>
              <a:t>;</a:t>
            </a:r>
          </a:p>
          <a:p>
            <a:r>
              <a:rPr lang="en-US" sz="3000" dirty="0">
                <a:latin typeface="Courier"/>
                <a:cs typeface="Courier"/>
              </a:rPr>
              <a:t>	</a:t>
            </a:r>
            <a:r>
              <a:rPr lang="en-US" sz="3000" i="1" u="dbl" dirty="0" err="1" smtClean="0">
                <a:uFill>
                  <a:solidFill>
                    <a:srgbClr val="FF0000"/>
                  </a:solidFill>
                </a:uFill>
                <a:latin typeface="Courier"/>
                <a:cs typeface="Courier"/>
              </a:rPr>
              <a:t>memset</a:t>
            </a:r>
            <a:r>
              <a:rPr lang="en-US" sz="3000" i="1" u="dbl" dirty="0">
                <a:uFill>
                  <a:solidFill>
                    <a:srgbClr val="FF0000"/>
                  </a:solidFill>
                </a:uFill>
                <a:latin typeface="Courier"/>
                <a:cs typeface="Courier"/>
              </a:rPr>
              <a:t>(k, </a:t>
            </a:r>
            <a:r>
              <a:rPr lang="en-US" sz="3000" i="1" u="dbl" dirty="0">
                <a:solidFill>
                  <a:srgbClr val="C3D69B"/>
                </a:solidFill>
                <a:uFill>
                  <a:solidFill>
                    <a:srgbClr val="FF0000"/>
                  </a:solidFill>
                </a:uFill>
                <a:latin typeface="Courier"/>
                <a:cs typeface="Courier"/>
              </a:rPr>
              <a:t>0</a:t>
            </a:r>
            <a:r>
              <a:rPr lang="en-US" sz="3000" i="1" u="dbl" dirty="0">
                <a:uFill>
                  <a:solidFill>
                    <a:srgbClr val="FF0000"/>
                  </a:solidFill>
                </a:uFill>
                <a:latin typeface="Courier"/>
                <a:cs typeface="Courier"/>
              </a:rPr>
              <a:t>, </a:t>
            </a:r>
            <a:r>
              <a:rPr lang="en-US" sz="3000" i="1" u="dbl" dirty="0">
                <a:solidFill>
                  <a:srgbClr val="C3D69B"/>
                </a:solidFill>
                <a:uFill>
                  <a:solidFill>
                    <a:srgbClr val="FF0000"/>
                  </a:solidFill>
                </a:uFill>
                <a:latin typeface="Courier"/>
                <a:cs typeface="Courier"/>
              </a:rPr>
              <a:t>32</a:t>
            </a:r>
            <a:r>
              <a:rPr lang="en-US" sz="3000" i="1" u="dbl" dirty="0">
                <a:uFill>
                  <a:solidFill>
                    <a:srgbClr val="FF0000"/>
                  </a:solidFill>
                </a:uFill>
                <a:latin typeface="Courier"/>
                <a:cs typeface="Courier"/>
              </a:rPr>
              <a:t>)</a:t>
            </a:r>
            <a:r>
              <a:rPr lang="en-US" sz="3000" dirty="0" smtClean="0">
                <a:uFill>
                  <a:solidFill>
                    <a:srgbClr val="FF0000"/>
                  </a:solidFill>
                </a:uFill>
                <a:latin typeface="Courier"/>
                <a:cs typeface="Courier"/>
              </a:rPr>
              <a:t>;</a:t>
            </a:r>
          </a:p>
          <a:p>
            <a:r>
              <a:rPr lang="en-US" sz="3000" dirty="0">
                <a:latin typeface="Courier"/>
                <a:cs typeface="Courier"/>
              </a:rPr>
              <a:t>	</a:t>
            </a:r>
            <a:r>
              <a:rPr lang="en-US" sz="3000" dirty="0" smtClean="0">
                <a:solidFill>
                  <a:srgbClr val="558ED5"/>
                </a:solidFill>
                <a:latin typeface="Courier"/>
                <a:cs typeface="Courier"/>
              </a:rPr>
              <a:t>return</a:t>
            </a:r>
            <a:r>
              <a:rPr lang="en-US" sz="3000" dirty="0" smtClean="0">
                <a:latin typeface="Courier"/>
                <a:cs typeface="Courier"/>
              </a:rPr>
              <a:t> </a:t>
            </a:r>
            <a:r>
              <a:rPr lang="en-US" sz="3000" dirty="0">
                <a:solidFill>
                  <a:srgbClr val="C3D69B"/>
                </a:solidFill>
                <a:latin typeface="Courier"/>
                <a:cs typeface="Courier"/>
              </a:rPr>
              <a:t>0</a:t>
            </a:r>
            <a:r>
              <a:rPr lang="en-US" sz="3000" dirty="0" smtClean="0">
                <a:latin typeface="Courier"/>
                <a:cs typeface="Courier"/>
              </a:rPr>
              <a:t>;</a:t>
            </a:r>
          </a:p>
          <a:p>
            <a:r>
              <a:rPr lang="en-US" sz="3000" dirty="0" smtClean="0">
                <a:latin typeface="Courier"/>
                <a:cs typeface="Courier"/>
              </a:rPr>
              <a:t>}</a:t>
            </a:r>
            <a:endParaRPr lang="en-US" sz="3000" dirty="0">
              <a:latin typeface="Courier"/>
              <a:cs typeface="Courier"/>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3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Problem? </a:t>
            </a:r>
            <a:endParaRPr lang="en-US" dirty="0">
              <a:latin typeface="Comic Sans MS"/>
              <a:cs typeface="Comic Sans MS"/>
            </a:endParaRPr>
          </a:p>
        </p:txBody>
      </p:sp>
      <p:sp>
        <p:nvSpPr>
          <p:cNvPr id="3" name="Content Placeholder 2"/>
          <p:cNvSpPr>
            <a:spLocks noGrp="1"/>
          </p:cNvSpPr>
          <p:nvPr>
            <p:ph idx="1"/>
          </p:nvPr>
        </p:nvSpPr>
        <p:spPr/>
        <p:txBody>
          <a:bodyPr/>
          <a:lstStyle/>
          <a:p>
            <a:r>
              <a:rPr lang="en-US" dirty="0" smtClean="0">
                <a:latin typeface="Comic Sans MS"/>
                <a:cs typeface="Comic Sans MS"/>
              </a:rPr>
              <a:t>Compile and run (add </a:t>
            </a:r>
            <a:r>
              <a:rPr lang="en-US" dirty="0" smtClean="0">
                <a:latin typeface="Courier"/>
                <a:cs typeface="Courier"/>
              </a:rPr>
              <a:t>main()</a:t>
            </a:r>
            <a:r>
              <a:rPr lang="en-US" dirty="0" smtClean="0">
                <a:latin typeface="Comic Sans MS"/>
                <a:cs typeface="Comic Sans MS"/>
              </a:rPr>
              <a:t>). </a:t>
            </a:r>
            <a:endParaRPr lang="en-US" dirty="0">
              <a:latin typeface="Comic Sans MS"/>
              <a:cs typeface="Comic Sans MS"/>
            </a:endParaRPr>
          </a:p>
          <a:p>
            <a:r>
              <a:rPr lang="en-US" dirty="0" smtClean="0">
                <a:latin typeface="Comic Sans MS"/>
                <a:cs typeface="Comic Sans MS"/>
              </a:rPr>
              <a:t>Does what it’s supposed to do. </a:t>
            </a:r>
          </a:p>
          <a:p>
            <a:r>
              <a:rPr lang="en-US" dirty="0" smtClean="0">
                <a:latin typeface="Comic Sans MS"/>
                <a:cs typeface="Comic Sans MS"/>
              </a:rPr>
              <a:t>Look at assembly, everything is fine</a:t>
            </a:r>
          </a:p>
          <a:p>
            <a:r>
              <a:rPr lang="en-US" dirty="0" smtClean="0">
                <a:latin typeface="Comic Sans MS"/>
                <a:cs typeface="Comic Sans MS"/>
              </a:rPr>
              <a:t>Now do </a:t>
            </a:r>
            <a:r>
              <a:rPr lang="mr-IN" dirty="0" smtClean="0">
                <a:latin typeface="Comic Sans MS"/>
                <a:cs typeface="Comic Sans MS"/>
              </a:rPr>
              <a:t>–</a:t>
            </a:r>
            <a:r>
              <a:rPr lang="en-US" dirty="0" smtClean="0">
                <a:latin typeface="Comic Sans MS"/>
                <a:cs typeface="Comic Sans MS"/>
              </a:rPr>
              <a:t>O1, -O2, -O3, -</a:t>
            </a:r>
            <a:r>
              <a:rPr lang="en-US" dirty="0" err="1" smtClean="0">
                <a:latin typeface="Comic Sans MS"/>
                <a:cs typeface="Comic Sans MS"/>
              </a:rPr>
              <a:t>Os</a:t>
            </a:r>
            <a:r>
              <a:rPr lang="en-US" dirty="0" smtClean="0">
                <a:latin typeface="Comic Sans MS"/>
                <a:cs typeface="Comic Sans MS"/>
              </a:rPr>
              <a:t> </a:t>
            </a:r>
            <a:r>
              <a:rPr lang="mr-IN" dirty="0" smtClean="0">
                <a:latin typeface="Comic Sans MS"/>
                <a:cs typeface="Comic Sans MS"/>
              </a:rPr>
              <a:t>…</a:t>
            </a:r>
            <a:r>
              <a:rPr lang="en-US" dirty="0" smtClean="0">
                <a:latin typeface="Comic Sans MS"/>
                <a:cs typeface="Comic Sans MS"/>
              </a:rPr>
              <a:t>. </a:t>
            </a:r>
          </a:p>
          <a:p>
            <a:r>
              <a:rPr lang="en-US" dirty="0" smtClean="0">
                <a:latin typeface="Comic Sans MS"/>
                <a:cs typeface="Comic Sans MS"/>
              </a:rPr>
              <a:t>Look at the assembly again </a:t>
            </a:r>
            <a:endParaRPr lang="en-US" dirty="0">
              <a:latin typeface="Comic Sans MS"/>
              <a:cs typeface="Comic Sans MS"/>
            </a:endParaRPr>
          </a:p>
        </p:txBody>
      </p:sp>
    </p:spTree>
    <p:extLst>
      <p:ext uri="{BB962C8B-B14F-4D97-AF65-F5344CB8AC3E}">
        <p14:creationId xmlns:p14="http://schemas.microsoft.com/office/powerpoint/2010/main" val="8581690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107963</TotalTime>
  <Words>2831</Words>
  <Application>Microsoft Macintosh PowerPoint</Application>
  <PresentationFormat>On-screen Show (16:9)</PresentationFormat>
  <Paragraphs>450</Paragraphs>
  <Slides>42</Slides>
  <Notes>21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Memsad: why clearing memory is hard.</vt:lpstr>
      <vt:lpstr>whoami</vt:lpstr>
      <vt:lpstr>Who?</vt:lpstr>
      <vt:lpstr>What?</vt:lpstr>
      <vt:lpstr>Why?</vt:lpstr>
      <vt:lpstr>Giants</vt:lpstr>
      <vt:lpstr>_start</vt:lpstr>
      <vt:lpstr>code</vt:lpstr>
      <vt:lpstr>Problem? </vt:lpstr>
      <vt:lpstr>-O0</vt:lpstr>
      <vt:lpstr>Compiler optimization</vt:lpstr>
      <vt:lpstr>Tested compilers</vt:lpstr>
      <vt:lpstr>Common? </vt:lpstr>
      <vt:lpstr>Solutions</vt:lpstr>
      <vt:lpstr>Solution: Roll your own</vt:lpstr>
      <vt:lpstr>Solution: explicit_bzero</vt:lpstr>
      <vt:lpstr>Solution: SecureZeroMemory</vt:lpstr>
      <vt:lpstr>Solution: memset_s</vt:lpstr>
      <vt:lpstr>Solution: crypto lib APIs</vt:lpstr>
      <vt:lpstr>Solution: -fno-builtin-memset</vt:lpstr>
      <vt:lpstr>Solution: no optimization (global)</vt:lpstr>
      <vt:lpstr>Solution: no optimization (local)</vt:lpstr>
      <vt:lpstr>Solution: weak symbols</vt:lpstr>
      <vt:lpstr>Solution: memory barrier</vt:lpstr>
      <vt:lpstr>Solution: volatile</vt:lpstr>
      <vt:lpstr>Volatile pointer write</vt:lpstr>
      <vt:lpstr>Volatile function pointer to memset</vt:lpstr>
      <vt:lpstr>Portable solution?</vt:lpstr>
      <vt:lpstr>Compiler warning?</vt:lpstr>
      <vt:lpstr>Compilefest ‘18</vt:lpstr>
      <vt:lpstr>Data: Results?</vt:lpstr>
      <vt:lpstr>Data: Observations, realizations</vt:lpstr>
      <vt:lpstr>Variations </vt:lpstr>
      <vt:lpstr>!c</vt:lpstr>
      <vt:lpstr>Related issues </vt:lpstr>
      <vt:lpstr>Optimization related issues</vt:lpstr>
      <vt:lpstr>incomplete</vt:lpstr>
      <vt:lpstr>Optimization rant</vt:lpstr>
      <vt:lpstr>Other cute things</vt:lpstr>
      <vt:lpstr>conclusions</vt:lpstr>
      <vt:lpstr>Call to action</vt:lpstr>
      <vt:lpstr>Q&amp;A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ilja van sprundel</cp:lastModifiedBy>
  <cp:revision>624</cp:revision>
  <dcterms:created xsi:type="dcterms:W3CDTF">2010-04-12T23:12:02Z</dcterms:created>
  <dcterms:modified xsi:type="dcterms:W3CDTF">2018-12-29T11:40:39Z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