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90" r:id="rId4"/>
    <p:sldId id="257" r:id="rId5"/>
    <p:sldId id="276" r:id="rId6"/>
    <p:sldId id="271" r:id="rId7"/>
    <p:sldId id="273" r:id="rId8"/>
    <p:sldId id="285" r:id="rId9"/>
    <p:sldId id="275" r:id="rId10"/>
    <p:sldId id="277" r:id="rId11"/>
    <p:sldId id="261" r:id="rId12"/>
    <p:sldId id="272" r:id="rId13"/>
    <p:sldId id="274" r:id="rId14"/>
    <p:sldId id="286" r:id="rId15"/>
    <p:sldId id="259" r:id="rId16"/>
    <p:sldId id="279" r:id="rId17"/>
    <p:sldId id="282" r:id="rId18"/>
    <p:sldId id="283" r:id="rId19"/>
    <p:sldId id="289" r:id="rId20"/>
    <p:sldId id="284" r:id="rId21"/>
    <p:sldId id="270" r:id="rId22"/>
    <p:sldId id="264" r:id="rId23"/>
    <p:sldId id="265" r:id="rId24"/>
    <p:sldId id="266" r:id="rId25"/>
    <p:sldId id="267" r:id="rId26"/>
    <p:sldId id="287" r:id="rId27"/>
    <p:sldId id="263" r:id="rId28"/>
    <p:sldId id="269" r:id="rId29"/>
    <p:sldId id="268" r:id="rId30"/>
    <p:sldId id="280" r:id="rId31"/>
    <p:sldId id="278" r:id="rId32"/>
    <p:sldId id="281" r:id="rId33"/>
    <p:sldId id="291" r:id="rId34"/>
    <p:sldId id="288" r:id="rId3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9999"/>
    <a:srgbClr val="884B0E"/>
    <a:srgbClr val="FFFF66"/>
    <a:srgbClr val="FF99FF"/>
    <a:srgbClr val="000099"/>
    <a:srgbClr val="CC3399"/>
    <a:srgbClr val="336600"/>
    <a:srgbClr val="EFDCCD"/>
    <a:srgbClr val="4C3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23" autoAdjust="0"/>
  </p:normalViewPr>
  <p:slideViewPr>
    <p:cSldViewPr>
      <p:cViewPr varScale="1">
        <p:scale>
          <a:sx n="156" d="100"/>
          <a:sy n="156" d="100"/>
        </p:scale>
        <p:origin x="140" y="8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1EDAD-202E-441C-BF67-F30191CCA392}" type="datetimeFigureOut">
              <a:rPr lang="en-US" smtClean="0"/>
              <a:t>12/29/2017</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9EAC6-423A-4597-86AF-04825B55AAE8}" type="slidenum">
              <a:rPr lang="en-US" smtClean="0"/>
              <a:t>‹Nr.›</a:t>
            </a:fld>
            <a:endParaRPr lang="en-US"/>
          </a:p>
        </p:txBody>
      </p:sp>
    </p:spTree>
    <p:extLst>
      <p:ext uri="{BB962C8B-B14F-4D97-AF65-F5344CB8AC3E}">
        <p14:creationId xmlns:p14="http://schemas.microsoft.com/office/powerpoint/2010/main" val="311012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Dna</a:t>
            </a:r>
            <a:r>
              <a:rPr lang="de-DE" dirty="0"/>
              <a:t> </a:t>
            </a:r>
            <a:r>
              <a:rPr lang="de-DE" dirty="0" err="1"/>
              <a:t>carries</a:t>
            </a:r>
            <a:r>
              <a:rPr lang="de-DE" dirty="0"/>
              <a:t> </a:t>
            </a:r>
            <a:r>
              <a:rPr lang="de-DE" dirty="0" err="1"/>
              <a:t>the</a:t>
            </a:r>
            <a:r>
              <a:rPr lang="de-DE" dirty="0"/>
              <a:t> </a:t>
            </a:r>
            <a:r>
              <a:rPr lang="de-DE" dirty="0" err="1"/>
              <a:t>information</a:t>
            </a:r>
            <a:r>
              <a:rPr lang="de-DE" dirty="0"/>
              <a:t> </a:t>
            </a:r>
            <a:r>
              <a:rPr lang="de-DE" dirty="0" err="1"/>
              <a:t>how</a:t>
            </a:r>
            <a:r>
              <a:rPr lang="de-DE" dirty="0"/>
              <a:t> </a:t>
            </a:r>
            <a:r>
              <a:rPr lang="de-DE" dirty="0" err="1"/>
              <a:t>to</a:t>
            </a:r>
            <a:r>
              <a:rPr lang="de-DE" dirty="0"/>
              <a:t> </a:t>
            </a:r>
            <a:r>
              <a:rPr lang="de-DE" dirty="0" err="1"/>
              <a:t>make</a:t>
            </a:r>
            <a:r>
              <a:rPr lang="de-DE" dirty="0"/>
              <a:t> </a:t>
            </a:r>
            <a:r>
              <a:rPr lang="de-DE" dirty="0" err="1"/>
              <a:t>up</a:t>
            </a:r>
            <a:r>
              <a:rPr lang="de-DE" dirty="0"/>
              <a:t> </a:t>
            </a:r>
            <a:r>
              <a:rPr lang="de-DE" dirty="0" err="1"/>
              <a:t>our</a:t>
            </a:r>
            <a:r>
              <a:rPr lang="de-DE" dirty="0"/>
              <a:t> </a:t>
            </a:r>
            <a:r>
              <a:rPr lang="de-DE" dirty="0" err="1"/>
              <a:t>body</a:t>
            </a:r>
            <a:endParaRPr lang="de-DE" dirty="0"/>
          </a:p>
          <a:p>
            <a:r>
              <a:rPr lang="de-DE" dirty="0" err="1"/>
              <a:t>Its</a:t>
            </a:r>
            <a:r>
              <a:rPr lang="de-DE" dirty="0"/>
              <a:t> a </a:t>
            </a:r>
            <a:r>
              <a:rPr lang="de-DE" dirty="0" err="1"/>
              <a:t>chemical</a:t>
            </a:r>
            <a:r>
              <a:rPr lang="de-DE" dirty="0"/>
              <a:t> </a:t>
            </a:r>
            <a:r>
              <a:rPr lang="de-DE" dirty="0" err="1"/>
              <a:t>code</a:t>
            </a:r>
            <a:endParaRPr lang="de-DE" dirty="0"/>
          </a:p>
          <a:p>
            <a:r>
              <a:rPr lang="de-DE" dirty="0" err="1"/>
              <a:t>Phenotype</a:t>
            </a:r>
            <a:r>
              <a:rPr lang="de-DE" dirty="0"/>
              <a:t>: observable </a:t>
            </a:r>
            <a:r>
              <a:rPr lang="de-DE" dirty="0" err="1"/>
              <a:t>characteristics</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3</a:t>
            </a:fld>
            <a:endParaRPr lang="en-US"/>
          </a:p>
        </p:txBody>
      </p:sp>
    </p:spTree>
    <p:extLst>
      <p:ext uri="{BB962C8B-B14F-4D97-AF65-F5344CB8AC3E}">
        <p14:creationId xmlns:p14="http://schemas.microsoft.com/office/powerpoint/2010/main" val="8820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DNA Fingerprints only outside genes</a:t>
            </a:r>
          </a:p>
          <a:p>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12</a:t>
            </a:fld>
            <a:endParaRPr lang="en-US"/>
          </a:p>
        </p:txBody>
      </p:sp>
    </p:spTree>
    <p:extLst>
      <p:ext uri="{BB962C8B-B14F-4D97-AF65-F5344CB8AC3E}">
        <p14:creationId xmlns:p14="http://schemas.microsoft.com/office/powerpoint/2010/main" val="2641573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Probability</a:t>
            </a:r>
            <a:r>
              <a:rPr lang="de-DE" dirty="0"/>
              <a:t> </a:t>
            </a:r>
            <a:r>
              <a:rPr lang="de-DE" dirty="0" err="1"/>
              <a:t>of</a:t>
            </a:r>
            <a:r>
              <a:rPr lang="de-DE" dirty="0"/>
              <a:t> </a:t>
            </a:r>
            <a:r>
              <a:rPr lang="de-DE" dirty="0" err="1"/>
              <a:t>correct</a:t>
            </a:r>
            <a:r>
              <a:rPr lang="de-DE" dirty="0"/>
              <a:t> </a:t>
            </a:r>
            <a:r>
              <a:rPr lang="de-DE" dirty="0" err="1"/>
              <a:t>result</a:t>
            </a:r>
            <a:endParaRPr lang="de-DE" dirty="0"/>
          </a:p>
          <a:p>
            <a:r>
              <a:rPr lang="de-DE" dirty="0"/>
              <a:t>Always </a:t>
            </a:r>
            <a:r>
              <a:rPr lang="de-DE" dirty="0" err="1"/>
              <a:t>depends</a:t>
            </a:r>
            <a:r>
              <a:rPr lang="de-DE" dirty="0"/>
              <a:t> on </a:t>
            </a:r>
            <a:r>
              <a:rPr lang="de-DE" dirty="0" err="1"/>
              <a:t>population</a:t>
            </a:r>
            <a:endParaRPr lang="de-DE" dirty="0"/>
          </a:p>
          <a:p>
            <a:r>
              <a:rPr lang="de-DE" dirty="0"/>
              <a:t>Pigmentation </a:t>
            </a:r>
            <a:r>
              <a:rPr lang="de-DE" dirty="0" err="1"/>
              <a:t>is</a:t>
            </a:r>
            <a:r>
              <a:rPr lang="de-DE" dirty="0"/>
              <a:t> </a:t>
            </a:r>
            <a:r>
              <a:rPr lang="de-DE" dirty="0" err="1"/>
              <a:t>connected</a:t>
            </a:r>
            <a:r>
              <a:rPr lang="de-DE" dirty="0"/>
              <a:t> </a:t>
            </a:r>
            <a:r>
              <a:rPr lang="de-DE" dirty="0" err="1"/>
              <a:t>to</a:t>
            </a:r>
            <a:r>
              <a:rPr lang="de-DE" dirty="0"/>
              <a:t> BGA -&gt; but just </a:t>
            </a:r>
            <a:r>
              <a:rPr lang="de-DE" dirty="0" err="1"/>
              <a:t>information</a:t>
            </a:r>
            <a:r>
              <a:rPr lang="de-DE" dirty="0"/>
              <a:t> on </a:t>
            </a:r>
            <a:r>
              <a:rPr lang="de-DE" dirty="0" err="1"/>
              <a:t>ancestors</a:t>
            </a:r>
            <a:r>
              <a:rPr lang="de-DE" dirty="0"/>
              <a:t>, not </a:t>
            </a:r>
            <a:r>
              <a:rPr lang="de-DE" dirty="0" err="1"/>
              <a:t>where</a:t>
            </a:r>
            <a:r>
              <a:rPr lang="de-DE" dirty="0"/>
              <a:t> </a:t>
            </a:r>
            <a:r>
              <a:rPr lang="de-DE" dirty="0" err="1"/>
              <a:t>person</a:t>
            </a:r>
            <a:r>
              <a:rPr lang="de-DE" dirty="0"/>
              <a:t> </a:t>
            </a:r>
            <a:r>
              <a:rPr lang="de-DE" dirty="0" err="1"/>
              <a:t>comes</a:t>
            </a:r>
            <a:r>
              <a:rPr lang="de-DE" dirty="0"/>
              <a:t> </a:t>
            </a:r>
            <a:r>
              <a:rPr lang="de-DE" dirty="0" err="1"/>
              <a:t>from</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15</a:t>
            </a:fld>
            <a:endParaRPr lang="en-US"/>
          </a:p>
        </p:txBody>
      </p:sp>
    </p:spTree>
    <p:extLst>
      <p:ext uri="{BB962C8B-B14F-4D97-AF65-F5344CB8AC3E}">
        <p14:creationId xmlns:p14="http://schemas.microsoft.com/office/powerpoint/2010/main" val="206616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Redhead</a:t>
            </a:r>
            <a:r>
              <a:rPr lang="de-DE" dirty="0"/>
              <a:t>: 50/50! </a:t>
            </a:r>
            <a:r>
              <a:rPr lang="de-DE" dirty="0" err="1"/>
              <a:t>Dangerous</a:t>
            </a:r>
            <a:r>
              <a:rPr lang="de-DE" dirty="0"/>
              <a:t> </a:t>
            </a:r>
            <a:r>
              <a:rPr lang="de-DE" dirty="0" err="1"/>
              <a:t>to</a:t>
            </a:r>
            <a:r>
              <a:rPr lang="de-DE" dirty="0"/>
              <a:t> </a:t>
            </a:r>
            <a:r>
              <a:rPr lang="de-DE" dirty="0" err="1"/>
              <a:t>draw</a:t>
            </a:r>
            <a:r>
              <a:rPr lang="de-DE" dirty="0"/>
              <a:t> </a:t>
            </a:r>
            <a:r>
              <a:rPr lang="de-DE" dirty="0" err="1"/>
              <a:t>assumptions</a:t>
            </a:r>
            <a:r>
              <a:rPr lang="de-DE" dirty="0"/>
              <a:t> </a:t>
            </a:r>
            <a:r>
              <a:rPr lang="de-DE" dirty="0" err="1"/>
              <a:t>here</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16</a:t>
            </a:fld>
            <a:endParaRPr lang="en-US"/>
          </a:p>
        </p:txBody>
      </p:sp>
    </p:spTree>
    <p:extLst>
      <p:ext uri="{BB962C8B-B14F-4D97-AF65-F5344CB8AC3E}">
        <p14:creationId xmlns:p14="http://schemas.microsoft.com/office/powerpoint/2010/main" val="279741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Makes</a:t>
            </a:r>
            <a:r>
              <a:rPr lang="de-DE" dirty="0"/>
              <a:t> sense </a:t>
            </a:r>
            <a:r>
              <a:rPr lang="de-DE" dirty="0" err="1"/>
              <a:t>to</a:t>
            </a:r>
            <a:r>
              <a:rPr lang="de-DE" dirty="0"/>
              <a:t> live </a:t>
            </a:r>
            <a:r>
              <a:rPr lang="de-DE" dirty="0" err="1"/>
              <a:t>extremely</a:t>
            </a:r>
            <a:r>
              <a:rPr lang="de-DE" dirty="0"/>
              <a:t> </a:t>
            </a:r>
            <a:r>
              <a:rPr lang="de-DE" dirty="0" err="1"/>
              <a:t>healthy</a:t>
            </a:r>
            <a:r>
              <a:rPr lang="de-DE" dirty="0"/>
              <a:t> </a:t>
            </a:r>
            <a:r>
              <a:rPr lang="de-DE" dirty="0" err="1"/>
              <a:t>to</a:t>
            </a:r>
            <a:r>
              <a:rPr lang="de-DE" dirty="0"/>
              <a:t> </a:t>
            </a:r>
            <a:r>
              <a:rPr lang="de-DE" dirty="0" err="1"/>
              <a:t>outsmart</a:t>
            </a:r>
            <a:r>
              <a:rPr lang="de-DE" dirty="0"/>
              <a:t> </a:t>
            </a:r>
            <a:r>
              <a:rPr lang="de-DE" dirty="0" err="1"/>
              <a:t>this</a:t>
            </a:r>
            <a:r>
              <a:rPr lang="de-DE" dirty="0"/>
              <a:t> </a:t>
            </a:r>
            <a:r>
              <a:rPr lang="de-DE" dirty="0" err="1"/>
              <a:t>system</a:t>
            </a:r>
            <a:r>
              <a:rPr lang="de-DE" dirty="0"/>
              <a:t>… </a:t>
            </a:r>
            <a:r>
              <a:rPr lang="de-DE" dirty="0" err="1"/>
              <a:t>or</a:t>
            </a:r>
            <a:r>
              <a:rPr lang="de-DE" dirty="0"/>
              <a:t> </a:t>
            </a:r>
            <a:r>
              <a:rPr lang="de-DE" dirty="0" err="1"/>
              <a:t>unhealthy</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20</a:t>
            </a:fld>
            <a:endParaRPr lang="en-US"/>
          </a:p>
        </p:txBody>
      </p:sp>
    </p:spTree>
    <p:extLst>
      <p:ext uri="{BB962C8B-B14F-4D97-AF65-F5344CB8AC3E}">
        <p14:creationId xmlns:p14="http://schemas.microsoft.com/office/powerpoint/2010/main" val="99506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IMPORTANT: Look </a:t>
            </a:r>
            <a:r>
              <a:rPr lang="de-DE" dirty="0" err="1"/>
              <a:t>around</a:t>
            </a:r>
            <a:r>
              <a:rPr lang="de-DE" dirty="0"/>
              <a:t> </a:t>
            </a:r>
            <a:r>
              <a:rPr lang="de-DE" dirty="0" err="1"/>
              <a:t>you</a:t>
            </a:r>
            <a:r>
              <a:rPr lang="de-DE" dirty="0"/>
              <a:t> </a:t>
            </a:r>
            <a:r>
              <a:rPr lang="de-DE" dirty="0" err="1"/>
              <a:t>who</a:t>
            </a:r>
            <a:r>
              <a:rPr lang="de-DE" dirty="0"/>
              <a:t> </a:t>
            </a:r>
            <a:r>
              <a:rPr lang="de-DE" dirty="0" err="1"/>
              <a:t>fits</a:t>
            </a:r>
            <a:r>
              <a:rPr lang="de-DE" dirty="0"/>
              <a:t> </a:t>
            </a:r>
            <a:r>
              <a:rPr lang="de-DE" dirty="0" err="1"/>
              <a:t>either</a:t>
            </a:r>
            <a:r>
              <a:rPr lang="de-DE" dirty="0"/>
              <a:t> </a:t>
            </a:r>
            <a:r>
              <a:rPr lang="de-DE" dirty="0" err="1"/>
              <a:t>od</a:t>
            </a:r>
            <a:r>
              <a:rPr lang="de-DE" dirty="0"/>
              <a:t> </a:t>
            </a:r>
            <a:r>
              <a:rPr lang="de-DE" dirty="0" err="1"/>
              <a:t>these</a:t>
            </a:r>
            <a:r>
              <a:rPr lang="de-DE" dirty="0"/>
              <a:t> </a:t>
            </a:r>
            <a:r>
              <a:rPr lang="de-DE" dirty="0" err="1"/>
              <a:t>profiles</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21</a:t>
            </a:fld>
            <a:endParaRPr lang="en-US"/>
          </a:p>
        </p:txBody>
      </p:sp>
    </p:spTree>
    <p:extLst>
      <p:ext uri="{BB962C8B-B14F-4D97-AF65-F5344CB8AC3E}">
        <p14:creationId xmlns:p14="http://schemas.microsoft.com/office/powerpoint/2010/main" val="286410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Goerge</a:t>
            </a:r>
            <a:r>
              <a:rPr lang="de-DE" baseline="0" dirty="0"/>
              <a:t> Clooney </a:t>
            </a:r>
            <a:r>
              <a:rPr lang="de-DE" baseline="0" dirty="0" err="1"/>
              <a:t>used</a:t>
            </a:r>
            <a:r>
              <a:rPr lang="de-DE" baseline="0" dirty="0"/>
              <a:t> </a:t>
            </a:r>
            <a:r>
              <a:rPr lang="de-DE" baseline="0" dirty="0" err="1"/>
              <a:t>to</a:t>
            </a:r>
            <a:r>
              <a:rPr lang="de-DE" baseline="0" dirty="0"/>
              <a:t> </a:t>
            </a:r>
            <a:r>
              <a:rPr lang="de-DE" baseline="0" dirty="0" err="1"/>
              <a:t>be</a:t>
            </a:r>
            <a:r>
              <a:rPr lang="de-DE" baseline="0" dirty="0"/>
              <a:t> </a:t>
            </a:r>
            <a:r>
              <a:rPr lang="de-DE" baseline="0" dirty="0" err="1"/>
              <a:t>black-haired</a:t>
            </a:r>
            <a:endParaRPr lang="de-DE" baseline="0" dirty="0"/>
          </a:p>
          <a:p>
            <a:endParaRPr lang="de-DE" baseline="0" dirty="0"/>
          </a:p>
          <a:p>
            <a:r>
              <a:rPr lang="de-DE" baseline="0" dirty="0"/>
              <a:t>Micheal Jackson was </a:t>
            </a:r>
            <a:r>
              <a:rPr lang="de-DE" baseline="0" dirty="0" err="1"/>
              <a:t>black</a:t>
            </a:r>
            <a:r>
              <a:rPr lang="de-DE" baseline="0" dirty="0"/>
              <a:t> </a:t>
            </a:r>
            <a:r>
              <a:rPr lang="de-DE" baseline="0" dirty="0" err="1"/>
              <a:t>as</a:t>
            </a:r>
            <a:r>
              <a:rPr lang="de-DE" baseline="0" dirty="0"/>
              <a:t> a </a:t>
            </a:r>
            <a:r>
              <a:rPr lang="de-DE" baseline="0" dirty="0" err="1"/>
              <a:t>child</a:t>
            </a:r>
            <a:endParaRPr lang="de-DE" baseline="0" dirty="0"/>
          </a:p>
          <a:p>
            <a:endParaRPr lang="de-DE" baseline="0" dirty="0"/>
          </a:p>
          <a:p>
            <a:r>
              <a:rPr lang="de-DE" baseline="0" dirty="0"/>
              <a:t>People </a:t>
            </a:r>
            <a:r>
              <a:rPr lang="de-DE" baseline="0" dirty="0" err="1"/>
              <a:t>born</a:t>
            </a:r>
            <a:r>
              <a:rPr lang="de-DE" baseline="0" dirty="0"/>
              <a:t> </a:t>
            </a:r>
            <a:r>
              <a:rPr lang="de-DE" baseline="0" dirty="0" err="1"/>
              <a:t>with</a:t>
            </a:r>
            <a:r>
              <a:rPr lang="de-DE" baseline="0" dirty="0"/>
              <a:t> XY-</a:t>
            </a:r>
            <a:r>
              <a:rPr lang="de-DE" baseline="0" dirty="0" err="1"/>
              <a:t>Chromosomes</a:t>
            </a:r>
            <a:r>
              <a:rPr lang="de-DE" baseline="0" dirty="0"/>
              <a:t> </a:t>
            </a:r>
            <a:r>
              <a:rPr lang="de-DE" baseline="0" dirty="0" err="1"/>
              <a:t>are</a:t>
            </a:r>
            <a:r>
              <a:rPr lang="de-DE" baseline="0" dirty="0"/>
              <a:t> </a:t>
            </a:r>
            <a:r>
              <a:rPr lang="de-DE" baseline="0" dirty="0" err="1"/>
              <a:t>sometimes</a:t>
            </a:r>
            <a:r>
              <a:rPr lang="de-DE" baseline="0" dirty="0"/>
              <a:t> </a:t>
            </a:r>
            <a:r>
              <a:rPr lang="de-DE" baseline="0" dirty="0" err="1"/>
              <a:t>female</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22</a:t>
            </a:fld>
            <a:endParaRPr lang="en-US"/>
          </a:p>
        </p:txBody>
      </p:sp>
    </p:spTree>
    <p:extLst>
      <p:ext uri="{BB962C8B-B14F-4D97-AF65-F5344CB8AC3E}">
        <p14:creationId xmlns:p14="http://schemas.microsoft.com/office/powerpoint/2010/main" val="35988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Blond</a:t>
            </a:r>
            <a:r>
              <a:rPr lang="de-DE" baseline="0" dirty="0"/>
              <a:t> </a:t>
            </a:r>
            <a:r>
              <a:rPr lang="de-DE" baseline="0" dirty="0" err="1"/>
              <a:t>children</a:t>
            </a:r>
            <a:r>
              <a:rPr lang="de-DE" baseline="0" dirty="0"/>
              <a:t> </a:t>
            </a:r>
            <a:r>
              <a:rPr lang="de-DE" baseline="0" dirty="0" err="1"/>
              <a:t>can</a:t>
            </a:r>
            <a:r>
              <a:rPr lang="de-DE" baseline="0" dirty="0"/>
              <a:t> </a:t>
            </a:r>
            <a:r>
              <a:rPr lang="de-DE" baseline="0" dirty="0" err="1"/>
              <a:t>become</a:t>
            </a:r>
            <a:r>
              <a:rPr lang="de-DE" baseline="0" dirty="0"/>
              <a:t> </a:t>
            </a:r>
            <a:r>
              <a:rPr lang="de-DE" baseline="0" dirty="0" err="1"/>
              <a:t>brown</a:t>
            </a:r>
            <a:r>
              <a:rPr lang="de-DE" baseline="0" dirty="0"/>
              <a:t> </a:t>
            </a:r>
            <a:r>
              <a:rPr lang="de-DE" baseline="0" dirty="0" err="1"/>
              <a:t>haired</a:t>
            </a:r>
            <a:r>
              <a:rPr lang="de-DE" baseline="0" dirty="0"/>
              <a:t> </a:t>
            </a:r>
            <a:r>
              <a:rPr lang="de-DE" baseline="0" dirty="0" err="1"/>
              <a:t>adults</a:t>
            </a:r>
            <a:endParaRPr lang="de-DE" baseline="0" dirty="0"/>
          </a:p>
          <a:p>
            <a:endParaRPr lang="de-DE" baseline="0" dirty="0"/>
          </a:p>
          <a:p>
            <a:r>
              <a:rPr lang="de-DE" baseline="0" dirty="0"/>
              <a:t>Hair </a:t>
            </a:r>
            <a:r>
              <a:rPr lang="de-DE" baseline="0" dirty="0" err="1"/>
              <a:t>is</a:t>
            </a:r>
            <a:r>
              <a:rPr lang="de-DE" baseline="0" dirty="0"/>
              <a:t> </a:t>
            </a:r>
            <a:r>
              <a:rPr lang="de-DE" baseline="0" dirty="0" err="1"/>
              <a:t>most</a:t>
            </a:r>
            <a:r>
              <a:rPr lang="de-DE" baseline="0" dirty="0"/>
              <a:t> </a:t>
            </a:r>
            <a:r>
              <a:rPr lang="de-DE" baseline="0" dirty="0" err="1"/>
              <a:t>easily</a:t>
            </a:r>
            <a:r>
              <a:rPr lang="de-DE" baseline="0" dirty="0"/>
              <a:t> </a:t>
            </a:r>
            <a:r>
              <a:rPr lang="de-DE" baseline="0" dirty="0" err="1"/>
              <a:t>colored</a:t>
            </a:r>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23</a:t>
            </a:fld>
            <a:endParaRPr lang="en-US"/>
          </a:p>
        </p:txBody>
      </p:sp>
    </p:spTree>
    <p:extLst>
      <p:ext uri="{BB962C8B-B14F-4D97-AF65-F5344CB8AC3E}">
        <p14:creationId xmlns:p14="http://schemas.microsoft.com/office/powerpoint/2010/main" val="5678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Paper on </a:t>
            </a:r>
            <a:r>
              <a:rPr lang="de-DE" dirty="0" err="1"/>
              <a:t>Ethics</a:t>
            </a:r>
            <a:r>
              <a:rPr lang="de-DE" dirty="0"/>
              <a:t> </a:t>
            </a:r>
            <a:r>
              <a:rPr lang="de-DE" dirty="0" err="1"/>
              <a:t>by</a:t>
            </a:r>
            <a:r>
              <a:rPr lang="de-DE" dirty="0"/>
              <a:t> Toom et al, social </a:t>
            </a:r>
            <a:r>
              <a:rPr lang="de-DE" dirty="0" err="1"/>
              <a:t>scientist</a:t>
            </a:r>
            <a:r>
              <a:rPr lang="de-DE" dirty="0"/>
              <a:t> </a:t>
            </a:r>
            <a:r>
              <a:rPr lang="de-DE" dirty="0" err="1"/>
              <a:t>from</a:t>
            </a:r>
            <a:r>
              <a:rPr lang="de-DE" dirty="0"/>
              <a:t> Frankfurt</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24</a:t>
            </a:fld>
            <a:endParaRPr lang="en-US"/>
          </a:p>
        </p:txBody>
      </p:sp>
    </p:spTree>
    <p:extLst>
      <p:ext uri="{BB962C8B-B14F-4D97-AF65-F5344CB8AC3E}">
        <p14:creationId xmlns:p14="http://schemas.microsoft.com/office/powerpoint/2010/main" val="428725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 biased: If we think</a:t>
            </a:r>
            <a:r>
              <a:rPr lang="en-US" sz="1200" b="0" i="0" kern="1200" baseline="0" dirty="0">
                <a:solidFill>
                  <a:schemeClr val="tx1"/>
                </a:solidFill>
                <a:effectLst/>
                <a:latin typeface="+mn-lt"/>
                <a:ea typeface="+mn-ea"/>
                <a:cs typeface="+mn-cs"/>
              </a:rPr>
              <a:t> we know something, we do not like to be wrong</a:t>
            </a:r>
            <a:endParaRPr lang="de-DE"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Expectancy effect: An example would be expecting an identification because the officer stated that the suspect was caught on tape and the officer just needs to have the print identified. This could also be seen when working crime scenes. If the initial contact at the scene tells the investigating officer that it is a suicide, then the investigating officer might anticipate finding a suicide. However, we cannot allow our expectations to form our conclusions. </a:t>
            </a:r>
          </a:p>
          <a:p>
            <a:r>
              <a:rPr lang="en-US" sz="1200" b="0" i="0" kern="1200" dirty="0">
                <a:solidFill>
                  <a:schemeClr val="tx1"/>
                </a:solidFill>
                <a:effectLst/>
                <a:latin typeface="+mn-lt"/>
                <a:ea typeface="+mn-ea"/>
                <a:cs typeface="+mn-cs"/>
              </a:rPr>
              <a:t>Selective Attention: Prior expectations, along with selective attention, can push us into that “zone” by priming our mind to look for information that will confirm our preexisting beliefs and disregard all other information. This cognitive bias is stronger than one might believe. It can overpower the correct conclusion in an ambiguous case; however, it will not affect the conclusion in an unambiguous case.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a person gathers information over a period of time and then comes to a conclusion, it is the information that is gathered earlier in the process (rather that later) that is likely to carry more weight in the </a:t>
            </a:r>
            <a:r>
              <a:rPr lang="en-US" sz="1200" b="0" i="0" kern="1200" dirty="0" err="1">
                <a:solidFill>
                  <a:schemeClr val="tx1"/>
                </a:solidFill>
                <a:effectLst/>
                <a:latin typeface="+mn-lt"/>
                <a:ea typeface="+mn-ea"/>
                <a:cs typeface="+mn-cs"/>
              </a:rPr>
              <a:t>decisionmaking</a:t>
            </a:r>
            <a:r>
              <a:rPr lang="en-US" sz="1200" b="0" i="0" kern="120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4DE9EAC6-423A-4597-86AF-04825B55AAE8}" type="slidenum">
              <a:rPr lang="en-US" smtClean="0"/>
              <a:t>25</a:t>
            </a:fld>
            <a:endParaRPr lang="en-US"/>
          </a:p>
        </p:txBody>
      </p:sp>
    </p:spTree>
    <p:extLst>
      <p:ext uri="{BB962C8B-B14F-4D97-AF65-F5344CB8AC3E}">
        <p14:creationId xmlns:p14="http://schemas.microsoft.com/office/powerpoint/2010/main" val="376340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 biased: If we think</a:t>
            </a:r>
            <a:r>
              <a:rPr lang="en-US" sz="1200" b="0" i="0" kern="1200" baseline="0" dirty="0">
                <a:solidFill>
                  <a:schemeClr val="tx1"/>
                </a:solidFill>
                <a:effectLst/>
                <a:latin typeface="+mn-lt"/>
                <a:ea typeface="+mn-ea"/>
                <a:cs typeface="+mn-cs"/>
              </a:rPr>
              <a:t> we know something, we do not like to be wrong</a:t>
            </a:r>
            <a:endParaRPr lang="de-DE"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Expectancy effect: An example would be expecting an identification because the officer stated that the suspect was caught on tape and the officer just needs to have the print identified. This could also be seen when working crime scenes. If the initial contact at the scene tells the investigating officer that it is a suicide, then the investigating officer might anticipate finding a suicide. However, we cannot allow our expectations to form our conclusions. </a:t>
            </a:r>
          </a:p>
          <a:p>
            <a:r>
              <a:rPr lang="en-US" sz="1200" b="0" i="0" kern="1200" dirty="0">
                <a:solidFill>
                  <a:schemeClr val="tx1"/>
                </a:solidFill>
                <a:effectLst/>
                <a:latin typeface="+mn-lt"/>
                <a:ea typeface="+mn-ea"/>
                <a:cs typeface="+mn-cs"/>
              </a:rPr>
              <a:t>Selective Attention: Prior expectations, along with selective attention, can push us into that “zone” by priming our mind to look for information that will confirm our preexisting beliefs and disregard all other information. This cognitive bias is stronger than one might believe. It can overpower the correct conclusion in an ambiguous case; however, it will not affect the conclusion in an unambiguous case.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a person gathers information over a period of time and then comes to a conclusion, it is the information that is gathered earlier in the process (rather that later) that is likely to carry more weight in the </a:t>
            </a:r>
            <a:r>
              <a:rPr lang="en-US" sz="1200" b="0" i="0" kern="1200" dirty="0" err="1">
                <a:solidFill>
                  <a:schemeClr val="tx1"/>
                </a:solidFill>
                <a:effectLst/>
                <a:latin typeface="+mn-lt"/>
                <a:ea typeface="+mn-ea"/>
                <a:cs typeface="+mn-cs"/>
              </a:rPr>
              <a:t>decisionmaking</a:t>
            </a:r>
            <a:r>
              <a:rPr lang="en-US" sz="1200" b="0" i="0" kern="120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4DE9EAC6-423A-4597-86AF-04825B55AAE8}" type="slidenum">
              <a:rPr lang="en-US" smtClean="0"/>
              <a:t>26</a:t>
            </a:fld>
            <a:endParaRPr lang="en-US"/>
          </a:p>
        </p:txBody>
      </p:sp>
    </p:spTree>
    <p:extLst>
      <p:ext uri="{BB962C8B-B14F-4D97-AF65-F5344CB8AC3E}">
        <p14:creationId xmlns:p14="http://schemas.microsoft.com/office/powerpoint/2010/main" val="376340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a:t>
            </a:r>
            <a:r>
              <a:rPr lang="de-DE" dirty="0" err="1"/>
              <a:t>billion</a:t>
            </a:r>
            <a:r>
              <a:rPr lang="de-DE" dirty="0"/>
              <a:t> </a:t>
            </a:r>
            <a:r>
              <a:rPr lang="de-DE" dirty="0" err="1"/>
              <a:t>bases</a:t>
            </a:r>
            <a:r>
              <a:rPr lang="de-DE" dirty="0"/>
              <a:t>, still a large </a:t>
            </a:r>
            <a:r>
              <a:rPr lang="de-DE" dirty="0" err="1"/>
              <a:t>number</a:t>
            </a:r>
            <a:r>
              <a:rPr lang="de-DE" dirty="0"/>
              <a:t> </a:t>
            </a:r>
            <a:r>
              <a:rPr lang="de-DE" dirty="0" err="1"/>
              <a:t>of</a:t>
            </a:r>
            <a:r>
              <a:rPr lang="de-DE" dirty="0"/>
              <a:t> </a:t>
            </a:r>
            <a:r>
              <a:rPr lang="de-DE" dirty="0" err="1"/>
              <a:t>differences</a:t>
            </a:r>
            <a:endParaRPr lang="de-DE" dirty="0"/>
          </a:p>
          <a:p>
            <a:r>
              <a:rPr lang="de-DE" dirty="0" err="1"/>
              <a:t>Identification</a:t>
            </a:r>
            <a:r>
              <a:rPr lang="de-DE" dirty="0"/>
              <a:t> at </a:t>
            </a:r>
            <a:r>
              <a:rPr lang="de-DE" dirty="0" err="1"/>
              <a:t>crimes</a:t>
            </a:r>
            <a:r>
              <a:rPr lang="de-DE" dirty="0"/>
              <a:t> </a:t>
            </a:r>
            <a:r>
              <a:rPr lang="de-DE" dirty="0" err="1"/>
              <a:t>scenes</a:t>
            </a:r>
            <a:r>
              <a:rPr lang="de-DE" dirty="0"/>
              <a:t>, </a:t>
            </a:r>
            <a:r>
              <a:rPr lang="de-DE" dirty="0" err="1"/>
              <a:t>identify</a:t>
            </a:r>
            <a:r>
              <a:rPr lang="de-DE" dirty="0"/>
              <a:t> relatives</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4</a:t>
            </a:fld>
            <a:endParaRPr lang="en-US"/>
          </a:p>
        </p:txBody>
      </p:sp>
    </p:spTree>
    <p:extLst>
      <p:ext uri="{BB962C8B-B14F-4D97-AF65-F5344CB8AC3E}">
        <p14:creationId xmlns:p14="http://schemas.microsoft.com/office/powerpoint/2010/main" val="239976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a:t>
            </a:r>
            <a:r>
              <a:rPr lang="de-DE" dirty="0" err="1"/>
              <a:t>major</a:t>
            </a:r>
            <a:r>
              <a:rPr lang="de-DE" dirty="0"/>
              <a:t> </a:t>
            </a:r>
            <a:r>
              <a:rPr lang="de-DE" dirty="0" err="1"/>
              <a:t>issues</a:t>
            </a:r>
            <a:r>
              <a:rPr lang="de-DE" dirty="0"/>
              <a:t> on </a:t>
            </a:r>
            <a:r>
              <a:rPr lang="de-DE" dirty="0" err="1"/>
              <a:t>privacy</a:t>
            </a:r>
            <a:r>
              <a:rPr lang="de-DE" dirty="0"/>
              <a:t>:</a:t>
            </a:r>
          </a:p>
          <a:p>
            <a:endParaRPr lang="en-US" dirty="0"/>
          </a:p>
          <a:p>
            <a:r>
              <a:rPr lang="en-US" dirty="0"/>
              <a:t>decontextualized statistical information about a person’s most likely appearance, </a:t>
            </a:r>
          </a:p>
          <a:p>
            <a:endParaRPr lang="en-US" dirty="0"/>
          </a:p>
          <a:p>
            <a:r>
              <a:rPr lang="en-US" dirty="0"/>
              <a:t>eye witness accounts often provide important context about the events of a crime.</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27</a:t>
            </a:fld>
            <a:endParaRPr lang="en-US"/>
          </a:p>
        </p:txBody>
      </p:sp>
    </p:spTree>
    <p:extLst>
      <p:ext uri="{BB962C8B-B14F-4D97-AF65-F5344CB8AC3E}">
        <p14:creationId xmlns:p14="http://schemas.microsoft.com/office/powerpoint/2010/main" val="219769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Laws help us to act rational under emotional circumstances</a:t>
            </a:r>
          </a:p>
          <a:p>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29</a:t>
            </a:fld>
            <a:endParaRPr lang="en-US"/>
          </a:p>
        </p:txBody>
      </p:sp>
    </p:spTree>
    <p:extLst>
      <p:ext uri="{BB962C8B-B14F-4D97-AF65-F5344CB8AC3E}">
        <p14:creationId xmlns:p14="http://schemas.microsoft.com/office/powerpoint/2010/main" val="3675877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Here </a:t>
            </a:r>
            <a:r>
              <a:rPr lang="de-DE" dirty="0" err="1"/>
              <a:t>you</a:t>
            </a:r>
            <a:r>
              <a:rPr lang="de-DE" dirty="0"/>
              <a:t> </a:t>
            </a:r>
            <a:r>
              <a:rPr lang="de-DE" dirty="0" err="1"/>
              <a:t>see</a:t>
            </a:r>
            <a:r>
              <a:rPr lang="de-DE" dirty="0"/>
              <a:t> </a:t>
            </a:r>
            <a:r>
              <a:rPr lang="de-DE" dirty="0" err="1"/>
              <a:t>approximations</a:t>
            </a:r>
            <a:r>
              <a:rPr lang="de-DE" dirty="0"/>
              <a:t> </a:t>
            </a:r>
            <a:r>
              <a:rPr lang="de-DE" dirty="0" err="1"/>
              <a:t>of</a:t>
            </a:r>
            <a:r>
              <a:rPr lang="de-DE" dirty="0"/>
              <a:t> </a:t>
            </a:r>
            <a:r>
              <a:rPr lang="de-DE" dirty="0" err="1"/>
              <a:t>facial</a:t>
            </a:r>
            <a:r>
              <a:rPr lang="de-DE" dirty="0"/>
              <a:t> </a:t>
            </a:r>
            <a:r>
              <a:rPr lang="de-DE" dirty="0" err="1"/>
              <a:t>structures</a:t>
            </a:r>
            <a:r>
              <a:rPr lang="de-DE" dirty="0"/>
              <a:t> </a:t>
            </a:r>
            <a:r>
              <a:rPr lang="de-DE" dirty="0" err="1"/>
              <a:t>by</a:t>
            </a:r>
            <a:r>
              <a:rPr lang="de-DE" dirty="0"/>
              <a:t> SNP </a:t>
            </a:r>
            <a:r>
              <a:rPr lang="de-DE" dirty="0" err="1"/>
              <a:t>analysis</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30</a:t>
            </a:fld>
            <a:endParaRPr lang="en-US"/>
          </a:p>
        </p:txBody>
      </p:sp>
    </p:spTree>
    <p:extLst>
      <p:ext uri="{BB962C8B-B14F-4D97-AF65-F5344CB8AC3E}">
        <p14:creationId xmlns:p14="http://schemas.microsoft.com/office/powerpoint/2010/main" val="95965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Security Package also </a:t>
            </a:r>
            <a:r>
              <a:rPr lang="de-DE" dirty="0" err="1"/>
              <a:t>targets</a:t>
            </a:r>
            <a:r>
              <a:rPr lang="de-DE" dirty="0"/>
              <a:t> Toll </a:t>
            </a:r>
            <a:r>
              <a:rPr lang="de-DE" dirty="0" err="1"/>
              <a:t>charge</a:t>
            </a:r>
            <a:r>
              <a:rPr lang="de-DE" dirty="0"/>
              <a:t> </a:t>
            </a:r>
            <a:r>
              <a:rPr lang="de-DE" dirty="0" err="1"/>
              <a:t>data</a:t>
            </a:r>
            <a:r>
              <a:rPr lang="de-DE" dirty="0"/>
              <a:t> </a:t>
            </a:r>
            <a:r>
              <a:rPr lang="de-DE" dirty="0" err="1"/>
              <a:t>anaylsis</a:t>
            </a:r>
            <a:r>
              <a:rPr lang="de-DE" dirty="0"/>
              <a:t> and </a:t>
            </a:r>
            <a:r>
              <a:rPr lang="de-DE" dirty="0" err="1"/>
              <a:t>the</a:t>
            </a:r>
            <a:r>
              <a:rPr lang="de-DE" dirty="0"/>
              <a:t> </a:t>
            </a:r>
            <a:r>
              <a:rPr lang="de-DE" dirty="0" err="1"/>
              <a:t>surveillance</a:t>
            </a:r>
            <a:r>
              <a:rPr lang="de-DE" dirty="0"/>
              <a:t> </a:t>
            </a:r>
            <a:r>
              <a:rPr lang="de-DE" dirty="0" err="1"/>
              <a:t>of</a:t>
            </a:r>
            <a:r>
              <a:rPr lang="de-DE" dirty="0"/>
              <a:t> instant </a:t>
            </a:r>
            <a:r>
              <a:rPr lang="de-DE" dirty="0" err="1"/>
              <a:t>messaging</a:t>
            </a:r>
            <a:r>
              <a:rPr lang="de-DE" dirty="0"/>
              <a:t> such </a:t>
            </a:r>
            <a:r>
              <a:rPr lang="de-DE" dirty="0" err="1"/>
              <a:t>as</a:t>
            </a:r>
            <a:r>
              <a:rPr lang="de-DE" dirty="0"/>
              <a:t> </a:t>
            </a:r>
            <a:r>
              <a:rPr lang="de-DE" dirty="0" err="1"/>
              <a:t>Whatsapp</a:t>
            </a:r>
            <a:r>
              <a:rPr lang="de-DE" dirty="0"/>
              <a:t> </a:t>
            </a:r>
            <a:r>
              <a:rPr lang="de-DE" dirty="0" err="1"/>
              <a:t>as</a:t>
            </a:r>
            <a:r>
              <a:rPr lang="de-DE" dirty="0"/>
              <a:t> „Terror </a:t>
            </a:r>
            <a:r>
              <a:rPr lang="de-DE" dirty="0" err="1"/>
              <a:t>prevention</a:t>
            </a:r>
            <a:r>
              <a:rPr lang="de-DE" dirty="0"/>
              <a:t>“</a:t>
            </a:r>
          </a:p>
          <a:p>
            <a:endParaRPr lang="de-DE" dirty="0"/>
          </a:p>
          <a:p>
            <a:r>
              <a:rPr lang="de-DE" dirty="0"/>
              <a:t>WIRKEN LASSEN!!!!!</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33</a:t>
            </a:fld>
            <a:endParaRPr lang="en-US"/>
          </a:p>
        </p:txBody>
      </p:sp>
    </p:spTree>
    <p:extLst>
      <p:ext uri="{BB962C8B-B14F-4D97-AF65-F5344CB8AC3E}">
        <p14:creationId xmlns:p14="http://schemas.microsoft.com/office/powerpoint/2010/main" val="353622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A</a:t>
            </a:r>
            <a:r>
              <a:rPr lang="en-US" dirty="0" err="1"/>
              <a:t>mong</a:t>
            </a:r>
            <a:r>
              <a:rPr lang="en-US" dirty="0"/>
              <a:t> non-coding part… STRs</a:t>
            </a:r>
          </a:p>
        </p:txBody>
      </p:sp>
      <p:sp>
        <p:nvSpPr>
          <p:cNvPr id="4" name="Foliennummernplatzhalter 3"/>
          <p:cNvSpPr>
            <a:spLocks noGrp="1"/>
          </p:cNvSpPr>
          <p:nvPr>
            <p:ph type="sldNum" sz="quarter" idx="10"/>
          </p:nvPr>
        </p:nvSpPr>
        <p:spPr/>
        <p:txBody>
          <a:bodyPr/>
          <a:lstStyle/>
          <a:p>
            <a:fld id="{4DE9EAC6-423A-4597-86AF-04825B55AAE8}" type="slidenum">
              <a:rPr lang="en-US" smtClean="0"/>
              <a:t>5</a:t>
            </a:fld>
            <a:endParaRPr lang="en-US"/>
          </a:p>
        </p:txBody>
      </p:sp>
    </p:spTree>
    <p:extLst>
      <p:ext uri="{BB962C8B-B14F-4D97-AF65-F5344CB8AC3E}">
        <p14:creationId xmlns:p14="http://schemas.microsoft.com/office/powerpoint/2010/main" val="332997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DNA </a:t>
            </a:r>
            <a:r>
              <a:rPr lang="de-DE" dirty="0" err="1"/>
              <a:t>Fingerprinting</a:t>
            </a:r>
            <a:r>
              <a:rPr lang="de-DE" dirty="0"/>
              <a:t> </a:t>
            </a:r>
            <a:r>
              <a:rPr lang="de-DE" dirty="0" err="1"/>
              <a:t>uses</a:t>
            </a:r>
            <a:r>
              <a:rPr lang="de-DE" dirty="0"/>
              <a:t> STRs </a:t>
            </a:r>
            <a:r>
              <a:rPr lang="de-DE" dirty="0" err="1"/>
              <a:t>for</a:t>
            </a:r>
            <a:r>
              <a:rPr lang="de-DE" dirty="0"/>
              <a:t> </a:t>
            </a:r>
            <a:r>
              <a:rPr lang="de-DE" dirty="0" err="1"/>
              <a:t>analysis</a:t>
            </a:r>
            <a:endParaRPr lang="de-DE" dirty="0"/>
          </a:p>
          <a:p>
            <a:pPr lvl="1"/>
            <a:r>
              <a:rPr lang="de-DE" dirty="0"/>
              <a:t>Non-</a:t>
            </a:r>
            <a:r>
              <a:rPr lang="de-DE" dirty="0" err="1"/>
              <a:t>coding</a:t>
            </a:r>
            <a:endParaRPr lang="de-DE" dirty="0"/>
          </a:p>
          <a:p>
            <a:pPr lvl="1"/>
            <a:r>
              <a:rPr lang="de-DE" dirty="0"/>
              <a:t>These STRs do not </a:t>
            </a:r>
            <a:r>
              <a:rPr lang="de-DE" dirty="0" err="1"/>
              <a:t>tell</a:t>
            </a:r>
            <a:r>
              <a:rPr lang="de-DE" dirty="0"/>
              <a:t> uns </a:t>
            </a:r>
            <a:r>
              <a:rPr lang="de-DE" dirty="0" err="1"/>
              <a:t>anything</a:t>
            </a:r>
            <a:r>
              <a:rPr lang="de-DE" dirty="0"/>
              <a:t> </a:t>
            </a:r>
            <a:r>
              <a:rPr lang="de-DE" dirty="0" err="1"/>
              <a:t>about</a:t>
            </a:r>
            <a:r>
              <a:rPr lang="de-DE" dirty="0"/>
              <a:t> </a:t>
            </a:r>
            <a:r>
              <a:rPr lang="de-DE" dirty="0" err="1"/>
              <a:t>how</a:t>
            </a:r>
            <a:r>
              <a:rPr lang="de-DE" dirty="0"/>
              <a:t> a </a:t>
            </a:r>
            <a:r>
              <a:rPr lang="de-DE" dirty="0" err="1"/>
              <a:t>person</a:t>
            </a:r>
            <a:r>
              <a:rPr lang="de-DE" dirty="0"/>
              <a:t> </a:t>
            </a:r>
            <a:r>
              <a:rPr lang="de-DE" dirty="0" err="1"/>
              <a:t>looked</a:t>
            </a:r>
            <a:endParaRPr lang="de-DE" dirty="0"/>
          </a:p>
          <a:p>
            <a:pPr lvl="1"/>
            <a:r>
              <a:rPr lang="de-DE" dirty="0"/>
              <a:t>STRs </a:t>
            </a:r>
            <a:r>
              <a:rPr lang="de-DE" dirty="0" err="1"/>
              <a:t>are</a:t>
            </a:r>
            <a:r>
              <a:rPr lang="de-DE" dirty="0"/>
              <a:t> variable, </a:t>
            </a:r>
            <a:r>
              <a:rPr lang="de-DE" dirty="0" err="1"/>
              <a:t>they</a:t>
            </a:r>
            <a:r>
              <a:rPr lang="de-DE" dirty="0"/>
              <a:t> </a:t>
            </a:r>
            <a:r>
              <a:rPr lang="de-DE" dirty="0" err="1"/>
              <a:t>are</a:t>
            </a:r>
            <a:r>
              <a:rPr lang="de-DE" dirty="0"/>
              <a:t> different </a:t>
            </a:r>
            <a:r>
              <a:rPr lang="de-DE" dirty="0" err="1"/>
              <a:t>from</a:t>
            </a:r>
            <a:r>
              <a:rPr lang="de-DE" dirty="0"/>
              <a:t> </a:t>
            </a:r>
            <a:r>
              <a:rPr lang="de-DE" dirty="0" err="1"/>
              <a:t>person</a:t>
            </a:r>
            <a:r>
              <a:rPr lang="de-DE" dirty="0"/>
              <a:t> </a:t>
            </a:r>
            <a:r>
              <a:rPr lang="de-DE" dirty="0" err="1"/>
              <a:t>to</a:t>
            </a:r>
            <a:r>
              <a:rPr lang="de-DE" dirty="0"/>
              <a:t> </a:t>
            </a:r>
            <a:r>
              <a:rPr lang="de-DE" dirty="0" err="1"/>
              <a:t>person</a:t>
            </a:r>
            <a:endParaRPr lang="de-DE" dirty="0"/>
          </a:p>
          <a:p>
            <a:r>
              <a:rPr lang="de-DE" dirty="0"/>
              <a:t>Genes </a:t>
            </a:r>
            <a:r>
              <a:rPr lang="de-DE" dirty="0" err="1"/>
              <a:t>are</a:t>
            </a:r>
            <a:r>
              <a:rPr lang="de-DE" dirty="0"/>
              <a:t> </a:t>
            </a:r>
            <a:r>
              <a:rPr lang="de-DE" dirty="0" err="1"/>
              <a:t>conserved</a:t>
            </a:r>
            <a:endParaRPr lang="de-DE" dirty="0"/>
          </a:p>
          <a:p>
            <a:pPr lvl="1"/>
            <a:r>
              <a:rPr lang="de-DE" dirty="0"/>
              <a:t>Genes </a:t>
            </a:r>
            <a:r>
              <a:rPr lang="de-DE" dirty="0" err="1"/>
              <a:t>are</a:t>
            </a:r>
            <a:r>
              <a:rPr lang="de-DE" dirty="0"/>
              <a:t> </a:t>
            </a:r>
            <a:r>
              <a:rPr lang="de-DE" dirty="0" err="1"/>
              <a:t>code</a:t>
            </a:r>
            <a:r>
              <a:rPr lang="de-DE" dirty="0"/>
              <a:t> </a:t>
            </a:r>
            <a:r>
              <a:rPr lang="de-DE" dirty="0" err="1"/>
              <a:t>for</a:t>
            </a:r>
            <a:r>
              <a:rPr lang="de-DE" dirty="0"/>
              <a:t> </a:t>
            </a:r>
            <a:r>
              <a:rPr lang="de-DE" dirty="0" err="1"/>
              <a:t>protein</a:t>
            </a:r>
            <a:r>
              <a:rPr lang="de-DE" dirty="0"/>
              <a:t>, </a:t>
            </a:r>
            <a:r>
              <a:rPr lang="de-DE" dirty="0" err="1"/>
              <a:t>they</a:t>
            </a:r>
            <a:r>
              <a:rPr lang="de-DE" dirty="0"/>
              <a:t> </a:t>
            </a:r>
            <a:r>
              <a:rPr lang="de-DE" dirty="0" err="1"/>
              <a:t>affect</a:t>
            </a:r>
            <a:r>
              <a:rPr lang="de-DE" dirty="0"/>
              <a:t> </a:t>
            </a:r>
            <a:r>
              <a:rPr lang="de-DE" dirty="0" err="1"/>
              <a:t>looks</a:t>
            </a:r>
            <a:r>
              <a:rPr lang="de-DE" dirty="0"/>
              <a:t>, </a:t>
            </a:r>
            <a:r>
              <a:rPr lang="de-DE" dirty="0" err="1"/>
              <a:t>health</a:t>
            </a:r>
            <a:r>
              <a:rPr lang="de-DE" dirty="0"/>
              <a:t>, </a:t>
            </a:r>
            <a:r>
              <a:rPr lang="de-DE" dirty="0" err="1"/>
              <a:t>disease</a:t>
            </a:r>
            <a:endParaRPr lang="de-DE" dirty="0"/>
          </a:p>
          <a:p>
            <a:pPr lvl="1"/>
            <a:r>
              <a:rPr lang="de-DE" dirty="0" err="1"/>
              <a:t>If</a:t>
            </a:r>
            <a:r>
              <a:rPr lang="de-DE" dirty="0"/>
              <a:t> genes </a:t>
            </a:r>
            <a:r>
              <a:rPr lang="de-DE" dirty="0" err="1"/>
              <a:t>would</a:t>
            </a:r>
            <a:r>
              <a:rPr lang="de-DE" dirty="0"/>
              <a:t> </a:t>
            </a:r>
            <a:r>
              <a:rPr lang="de-DE" dirty="0" err="1"/>
              <a:t>differ</a:t>
            </a:r>
            <a:r>
              <a:rPr lang="de-DE" dirty="0"/>
              <a:t> </a:t>
            </a:r>
            <a:r>
              <a:rPr lang="de-DE" dirty="0" err="1"/>
              <a:t>much</a:t>
            </a:r>
            <a:r>
              <a:rPr lang="de-DE" dirty="0"/>
              <a:t>, </a:t>
            </a:r>
            <a:r>
              <a:rPr lang="de-DE" dirty="0" err="1"/>
              <a:t>we</a:t>
            </a:r>
            <a:r>
              <a:rPr lang="de-DE" dirty="0"/>
              <a:t> </a:t>
            </a:r>
            <a:r>
              <a:rPr lang="de-DE" dirty="0" err="1"/>
              <a:t>would</a:t>
            </a:r>
            <a:r>
              <a:rPr lang="de-DE" dirty="0"/>
              <a:t> all </a:t>
            </a:r>
            <a:r>
              <a:rPr lang="de-DE" dirty="0" err="1"/>
              <a:t>be</a:t>
            </a:r>
            <a:r>
              <a:rPr lang="de-DE" dirty="0"/>
              <a:t> </a:t>
            </a:r>
            <a:r>
              <a:rPr lang="de-DE" dirty="0" err="1"/>
              <a:t>mutants</a:t>
            </a:r>
            <a:endParaRPr lang="de-DE" dirty="0"/>
          </a:p>
          <a:p>
            <a:pPr lvl="1"/>
            <a:r>
              <a:rPr lang="de-DE" dirty="0"/>
              <a:t>Genes do not </a:t>
            </a:r>
            <a:r>
              <a:rPr lang="de-DE" dirty="0" err="1"/>
              <a:t>serve</a:t>
            </a:r>
            <a:r>
              <a:rPr lang="de-DE" dirty="0"/>
              <a:t> </a:t>
            </a:r>
            <a:r>
              <a:rPr lang="de-DE" dirty="0" err="1"/>
              <a:t>as</a:t>
            </a:r>
            <a:r>
              <a:rPr lang="de-DE" dirty="0"/>
              <a:t> </a:t>
            </a:r>
            <a:r>
              <a:rPr lang="de-DE" dirty="0" err="1"/>
              <a:t>means</a:t>
            </a:r>
            <a:r>
              <a:rPr lang="de-DE" dirty="0"/>
              <a:t> </a:t>
            </a:r>
            <a:r>
              <a:rPr lang="de-DE" dirty="0" err="1"/>
              <a:t>of</a:t>
            </a:r>
            <a:r>
              <a:rPr lang="de-DE" dirty="0"/>
              <a:t> </a:t>
            </a:r>
            <a:r>
              <a:rPr lang="de-DE" dirty="0" err="1"/>
              <a:t>identification</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6</a:t>
            </a:fld>
            <a:endParaRPr lang="en-US"/>
          </a:p>
        </p:txBody>
      </p:sp>
    </p:spTree>
    <p:extLst>
      <p:ext uri="{BB962C8B-B14F-4D97-AF65-F5344CB8AC3E}">
        <p14:creationId xmlns:p14="http://schemas.microsoft.com/office/powerpoint/2010/main" val="50937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Maybe </a:t>
            </a:r>
            <a:r>
              <a:rPr lang="de-DE" dirty="0" err="1"/>
              <a:t>seen</a:t>
            </a:r>
            <a:r>
              <a:rPr lang="de-DE" dirty="0"/>
              <a:t> on TV</a:t>
            </a:r>
          </a:p>
        </p:txBody>
      </p:sp>
      <p:sp>
        <p:nvSpPr>
          <p:cNvPr id="4" name="Foliennummernplatzhalter 3"/>
          <p:cNvSpPr>
            <a:spLocks noGrp="1"/>
          </p:cNvSpPr>
          <p:nvPr>
            <p:ph type="sldNum" sz="quarter" idx="10"/>
          </p:nvPr>
        </p:nvSpPr>
        <p:spPr/>
        <p:txBody>
          <a:bodyPr/>
          <a:lstStyle/>
          <a:p>
            <a:fld id="{4DE9EAC6-423A-4597-86AF-04825B55AAE8}" type="slidenum">
              <a:rPr lang="en-US" smtClean="0"/>
              <a:t>7</a:t>
            </a:fld>
            <a:endParaRPr lang="en-US"/>
          </a:p>
        </p:txBody>
      </p:sp>
    </p:spTree>
    <p:extLst>
      <p:ext uri="{BB962C8B-B14F-4D97-AF65-F5344CB8AC3E}">
        <p14:creationId xmlns:p14="http://schemas.microsoft.com/office/powerpoint/2010/main" val="61925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Biological </a:t>
            </a:r>
            <a:r>
              <a:rPr lang="de-DE" dirty="0" err="1"/>
              <a:t>sex</a:t>
            </a:r>
            <a:r>
              <a:rPr lang="de-DE" baseline="0" dirty="0"/>
              <a:t> – not </a:t>
            </a:r>
            <a:r>
              <a:rPr lang="de-DE" baseline="0" dirty="0" err="1"/>
              <a:t>gender</a:t>
            </a:r>
            <a:r>
              <a:rPr lang="de-DE" baseline="0" dirty="0"/>
              <a:t> – </a:t>
            </a:r>
            <a:r>
              <a:rPr lang="de-DE" baseline="0" dirty="0" err="1"/>
              <a:t>is</a:t>
            </a:r>
            <a:r>
              <a:rPr lang="de-DE" baseline="0" dirty="0"/>
              <a:t> </a:t>
            </a:r>
            <a:r>
              <a:rPr lang="de-DE" baseline="0" dirty="0" err="1"/>
              <a:t>determined</a:t>
            </a:r>
            <a:r>
              <a:rPr lang="de-DE" baseline="0" dirty="0"/>
              <a:t> </a:t>
            </a:r>
            <a:r>
              <a:rPr lang="de-DE" baseline="0" dirty="0" err="1"/>
              <a:t>by</a:t>
            </a:r>
            <a:r>
              <a:rPr lang="de-DE" baseline="0" dirty="0"/>
              <a:t> </a:t>
            </a:r>
            <a:r>
              <a:rPr lang="de-DE" baseline="0" dirty="0" err="1"/>
              <a:t>sex</a:t>
            </a:r>
            <a:r>
              <a:rPr lang="de-DE" baseline="0" dirty="0"/>
              <a:t> </a:t>
            </a:r>
            <a:r>
              <a:rPr lang="de-DE" baseline="0" dirty="0" err="1"/>
              <a:t>chromosomes</a:t>
            </a:r>
            <a:r>
              <a:rPr lang="de-DE" baseline="0" dirty="0"/>
              <a:t> (X </a:t>
            </a:r>
            <a:r>
              <a:rPr lang="de-DE" baseline="0" dirty="0" err="1"/>
              <a:t>and</a:t>
            </a:r>
            <a:r>
              <a:rPr lang="de-DE" baseline="0" dirty="0"/>
              <a:t> Y)</a:t>
            </a:r>
          </a:p>
          <a:p>
            <a:r>
              <a:rPr lang="de-DE" baseline="0" dirty="0"/>
              <a:t>Women </a:t>
            </a:r>
            <a:r>
              <a:rPr lang="de-DE" baseline="0" dirty="0" err="1"/>
              <a:t>generally</a:t>
            </a:r>
            <a:r>
              <a:rPr lang="de-DE" baseline="0" dirty="0"/>
              <a:t> 2X, </a:t>
            </a:r>
            <a:r>
              <a:rPr lang="de-DE" baseline="0" dirty="0" err="1"/>
              <a:t>Men</a:t>
            </a:r>
            <a:r>
              <a:rPr lang="de-DE" baseline="0" dirty="0"/>
              <a:t> </a:t>
            </a:r>
            <a:r>
              <a:rPr lang="de-DE" baseline="0" dirty="0" err="1"/>
              <a:t>generally</a:t>
            </a:r>
            <a:r>
              <a:rPr lang="de-DE" baseline="0" dirty="0"/>
              <a:t> XY – different </a:t>
            </a:r>
            <a:r>
              <a:rPr lang="de-DE" baseline="0" dirty="0" err="1"/>
              <a:t>karyotypes</a:t>
            </a:r>
            <a:r>
              <a:rPr lang="de-DE" baseline="0" dirty="0"/>
              <a:t> </a:t>
            </a:r>
            <a:r>
              <a:rPr lang="de-DE" baseline="0" dirty="0" err="1"/>
              <a:t>are</a:t>
            </a:r>
            <a:r>
              <a:rPr lang="de-DE" baseline="0" dirty="0"/>
              <a:t> </a:t>
            </a:r>
            <a:r>
              <a:rPr lang="de-DE" baseline="0" dirty="0" err="1"/>
              <a:t>possible</a:t>
            </a:r>
            <a:r>
              <a:rPr lang="de-DE" baseline="0" dirty="0"/>
              <a:t>.</a:t>
            </a:r>
            <a:endParaRPr lang="de-DE" dirty="0"/>
          </a:p>
        </p:txBody>
      </p:sp>
      <p:sp>
        <p:nvSpPr>
          <p:cNvPr id="4" name="Foliennummernplatzhalter 3"/>
          <p:cNvSpPr>
            <a:spLocks noGrp="1"/>
          </p:cNvSpPr>
          <p:nvPr>
            <p:ph type="sldNum" sz="quarter" idx="10"/>
          </p:nvPr>
        </p:nvSpPr>
        <p:spPr/>
        <p:txBody>
          <a:bodyPr/>
          <a:lstStyle/>
          <a:p>
            <a:fld id="{4DE9EAC6-423A-4597-86AF-04825B55AAE8}" type="slidenum">
              <a:rPr lang="en-US" smtClean="0"/>
              <a:t>8</a:t>
            </a:fld>
            <a:endParaRPr lang="en-US"/>
          </a:p>
        </p:txBody>
      </p:sp>
    </p:spTree>
    <p:extLst>
      <p:ext uri="{BB962C8B-B14F-4D97-AF65-F5344CB8AC3E}">
        <p14:creationId xmlns:p14="http://schemas.microsoft.com/office/powerpoint/2010/main" val="81777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Here </a:t>
            </a:r>
            <a:r>
              <a:rPr lang="de-DE" dirty="0" err="1"/>
              <a:t>is</a:t>
            </a:r>
            <a:r>
              <a:rPr lang="de-DE" dirty="0"/>
              <a:t> </a:t>
            </a:r>
            <a:r>
              <a:rPr lang="de-DE" dirty="0" err="1"/>
              <a:t>what</a:t>
            </a:r>
            <a:r>
              <a:rPr lang="de-DE" dirty="0"/>
              <a:t> </a:t>
            </a:r>
            <a:r>
              <a:rPr lang="de-DE" dirty="0" err="1"/>
              <a:t>it</a:t>
            </a:r>
            <a:r>
              <a:rPr lang="de-DE" dirty="0"/>
              <a:t> </a:t>
            </a:r>
            <a:r>
              <a:rPr lang="de-DE" dirty="0" err="1"/>
              <a:t>looks</a:t>
            </a:r>
            <a:r>
              <a:rPr lang="de-DE" dirty="0"/>
              <a:t> like </a:t>
            </a:r>
            <a:r>
              <a:rPr lang="de-DE" dirty="0" err="1"/>
              <a:t>today</a:t>
            </a:r>
            <a:r>
              <a:rPr lang="de-DE" dirty="0"/>
              <a:t> – positive </a:t>
            </a:r>
            <a:r>
              <a:rPr lang="de-DE" dirty="0" err="1"/>
              <a:t>for</a:t>
            </a:r>
            <a:r>
              <a:rPr lang="de-DE" dirty="0"/>
              <a:t> x </a:t>
            </a:r>
            <a:r>
              <a:rPr lang="de-DE" dirty="0" err="1"/>
              <a:t>chromsome</a:t>
            </a:r>
            <a:endParaRPr lang="de-DE" dirty="0"/>
          </a:p>
          <a:p>
            <a:r>
              <a:rPr lang="de-DE" dirty="0" err="1"/>
              <a:t>You</a:t>
            </a:r>
            <a:r>
              <a:rPr lang="de-DE" dirty="0"/>
              <a:t> </a:t>
            </a:r>
            <a:r>
              <a:rPr lang="de-DE" dirty="0" err="1"/>
              <a:t>can</a:t>
            </a:r>
            <a:r>
              <a:rPr lang="de-DE" dirty="0"/>
              <a:t> </a:t>
            </a:r>
            <a:r>
              <a:rPr lang="de-DE" dirty="0" err="1"/>
              <a:t>only</a:t>
            </a:r>
            <a:r>
              <a:rPr lang="de-DE" dirty="0"/>
              <a:t> </a:t>
            </a:r>
            <a:r>
              <a:rPr lang="de-DE" dirty="0" err="1"/>
              <a:t>compare</a:t>
            </a:r>
            <a:r>
              <a:rPr lang="de-DE" dirty="0"/>
              <a:t>. </a:t>
            </a:r>
          </a:p>
          <a:p>
            <a:r>
              <a:rPr lang="de-DE" dirty="0"/>
              <a:t>DNA </a:t>
            </a:r>
            <a:r>
              <a:rPr lang="de-DE" dirty="0" err="1"/>
              <a:t>fingerprint</a:t>
            </a:r>
            <a:r>
              <a:rPr lang="de-DE" dirty="0"/>
              <a:t> </a:t>
            </a:r>
            <a:r>
              <a:rPr lang="de-DE" dirty="0" err="1"/>
              <a:t>is</a:t>
            </a:r>
            <a:r>
              <a:rPr lang="de-DE" dirty="0"/>
              <a:t> </a:t>
            </a:r>
            <a:r>
              <a:rPr lang="de-DE" dirty="0" err="1"/>
              <a:t>useless</a:t>
            </a:r>
            <a:r>
              <a:rPr lang="de-DE" dirty="0"/>
              <a:t> </a:t>
            </a:r>
            <a:r>
              <a:rPr lang="de-DE" dirty="0" err="1"/>
              <a:t>if</a:t>
            </a:r>
            <a:r>
              <a:rPr lang="de-DE" dirty="0"/>
              <a:t> </a:t>
            </a:r>
            <a:r>
              <a:rPr lang="de-DE" dirty="0" err="1"/>
              <a:t>it</a:t>
            </a:r>
            <a:r>
              <a:rPr lang="de-DE" dirty="0"/>
              <a:t> </a:t>
            </a:r>
            <a:r>
              <a:rPr lang="de-DE" dirty="0" err="1"/>
              <a:t>does</a:t>
            </a:r>
            <a:r>
              <a:rPr lang="de-DE" dirty="0"/>
              <a:t> not </a:t>
            </a:r>
            <a:r>
              <a:rPr lang="de-DE" dirty="0" err="1"/>
              <a:t>match</a:t>
            </a:r>
            <a:r>
              <a:rPr lang="de-DE" dirty="0"/>
              <a:t> </a:t>
            </a:r>
            <a:r>
              <a:rPr lang="de-DE" dirty="0" err="1"/>
              <a:t>anyone</a:t>
            </a:r>
            <a:r>
              <a:rPr lang="de-DE" dirty="0"/>
              <a:t> in a </a:t>
            </a:r>
            <a:r>
              <a:rPr lang="de-DE" dirty="0" err="1"/>
              <a:t>database</a:t>
            </a:r>
            <a:r>
              <a:rPr lang="de-DE" dirty="0"/>
              <a:t> – and </a:t>
            </a:r>
            <a:r>
              <a:rPr lang="de-DE" dirty="0" err="1"/>
              <a:t>is</a:t>
            </a:r>
            <a:r>
              <a:rPr lang="de-DE" dirty="0"/>
              <a:t> not </a:t>
            </a:r>
            <a:r>
              <a:rPr lang="de-DE" dirty="0" err="1"/>
              <a:t>related</a:t>
            </a:r>
            <a:r>
              <a:rPr lang="de-DE" dirty="0"/>
              <a:t> </a:t>
            </a:r>
            <a:r>
              <a:rPr lang="de-DE" dirty="0" err="1"/>
              <a:t>to</a:t>
            </a:r>
            <a:r>
              <a:rPr lang="de-DE" dirty="0"/>
              <a:t> </a:t>
            </a:r>
            <a:r>
              <a:rPr lang="de-DE" dirty="0" err="1"/>
              <a:t>anyone</a:t>
            </a:r>
            <a:r>
              <a:rPr lang="de-DE" dirty="0"/>
              <a:t> in </a:t>
            </a:r>
            <a:r>
              <a:rPr lang="de-DE" dirty="0" err="1"/>
              <a:t>the</a:t>
            </a:r>
            <a:r>
              <a:rPr lang="de-DE" dirty="0"/>
              <a:t> </a:t>
            </a:r>
            <a:r>
              <a:rPr lang="de-DE" dirty="0" err="1"/>
              <a:t>database</a:t>
            </a:r>
            <a:endParaRPr lang="de-DE" dirty="0"/>
          </a:p>
          <a:p>
            <a:endParaRPr lang="de-DE" dirty="0"/>
          </a:p>
          <a:p>
            <a:r>
              <a:rPr lang="de-DE" dirty="0"/>
              <a:t>In </a:t>
            </a:r>
            <a:r>
              <a:rPr lang="de-DE" dirty="0" err="1"/>
              <a:t>this</a:t>
            </a:r>
            <a:r>
              <a:rPr lang="de-DE" dirty="0"/>
              <a:t> </a:t>
            </a:r>
            <a:r>
              <a:rPr lang="de-DE" dirty="0" err="1"/>
              <a:t>case</a:t>
            </a:r>
            <a:r>
              <a:rPr lang="de-DE" dirty="0"/>
              <a:t>, </a:t>
            </a:r>
            <a:r>
              <a:rPr lang="de-DE" dirty="0" err="1"/>
              <a:t>really</a:t>
            </a:r>
            <a:r>
              <a:rPr lang="de-DE" dirty="0"/>
              <a:t> a </a:t>
            </a:r>
            <a:r>
              <a:rPr lang="de-DE" dirty="0" err="1"/>
              <a:t>fingerprint</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9</a:t>
            </a:fld>
            <a:endParaRPr lang="en-US"/>
          </a:p>
        </p:txBody>
      </p:sp>
    </p:spTree>
    <p:extLst>
      <p:ext uri="{BB962C8B-B14F-4D97-AF65-F5344CB8AC3E}">
        <p14:creationId xmlns:p14="http://schemas.microsoft.com/office/powerpoint/2010/main" val="232939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10</a:t>
            </a:fld>
            <a:endParaRPr lang="en-US"/>
          </a:p>
        </p:txBody>
      </p:sp>
    </p:spTree>
    <p:extLst>
      <p:ext uri="{BB962C8B-B14F-4D97-AF65-F5344CB8AC3E}">
        <p14:creationId xmlns:p14="http://schemas.microsoft.com/office/powerpoint/2010/main" val="317176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Serious</a:t>
            </a:r>
            <a:r>
              <a:rPr lang="de-DE" dirty="0"/>
              <a:t> </a:t>
            </a:r>
            <a:r>
              <a:rPr lang="de-DE" dirty="0" err="1"/>
              <a:t>crimes</a:t>
            </a:r>
            <a:r>
              <a:rPr lang="de-DE" baseline="0" dirty="0"/>
              <a:t> like </a:t>
            </a:r>
            <a:r>
              <a:rPr lang="de-DE" baseline="0" dirty="0" err="1"/>
              <a:t>abduction</a:t>
            </a:r>
            <a:r>
              <a:rPr lang="de-DE" baseline="0" dirty="0"/>
              <a:t>, </a:t>
            </a:r>
            <a:r>
              <a:rPr lang="de-DE" baseline="0" dirty="0" err="1"/>
              <a:t>murder</a:t>
            </a:r>
            <a:r>
              <a:rPr lang="de-DE" baseline="0" dirty="0"/>
              <a:t> and sexual </a:t>
            </a:r>
            <a:r>
              <a:rPr lang="de-DE" baseline="0" dirty="0" err="1"/>
              <a:t>offences</a:t>
            </a:r>
            <a:endParaRPr lang="de-DE" baseline="0" dirty="0"/>
          </a:p>
          <a:p>
            <a:endParaRPr lang="de-DE" baseline="0" dirty="0"/>
          </a:p>
          <a:p>
            <a:r>
              <a:rPr lang="de-DE" baseline="0" dirty="0"/>
              <a:t>Media </a:t>
            </a:r>
            <a:r>
              <a:rPr lang="de-DE" baseline="0" dirty="0" err="1"/>
              <a:t>says</a:t>
            </a:r>
            <a:r>
              <a:rPr lang="de-DE" baseline="0" dirty="0"/>
              <a:t> „DNA </a:t>
            </a:r>
            <a:r>
              <a:rPr lang="de-DE" baseline="0" dirty="0" err="1"/>
              <a:t>Facial</a:t>
            </a:r>
            <a:r>
              <a:rPr lang="de-DE" baseline="0" dirty="0"/>
              <a:t> </a:t>
            </a:r>
            <a:r>
              <a:rPr lang="de-DE" baseline="0" dirty="0" err="1"/>
              <a:t>composite</a:t>
            </a:r>
            <a:r>
              <a:rPr lang="de-DE" baseline="0" dirty="0"/>
              <a:t>“ -&gt; </a:t>
            </a:r>
            <a:r>
              <a:rPr lang="de-DE" baseline="0" dirty="0" err="1"/>
              <a:t>actually</a:t>
            </a:r>
            <a:r>
              <a:rPr lang="de-DE" baseline="0" dirty="0"/>
              <a:t> FDP, </a:t>
            </a:r>
            <a:r>
              <a:rPr lang="de-DE" baseline="0" dirty="0" err="1"/>
              <a:t>look</a:t>
            </a:r>
            <a:r>
              <a:rPr lang="de-DE" baseline="0" dirty="0"/>
              <a:t> on genes </a:t>
            </a:r>
            <a:r>
              <a:rPr lang="de-DE" baseline="0" dirty="0" err="1"/>
              <a:t>to</a:t>
            </a:r>
            <a:r>
              <a:rPr lang="de-DE" baseline="0" dirty="0"/>
              <a:t> find </a:t>
            </a:r>
            <a:r>
              <a:rPr lang="de-DE" baseline="0" dirty="0" err="1"/>
              <a:t>person‘s</a:t>
            </a:r>
            <a:r>
              <a:rPr lang="de-DE" baseline="0" dirty="0"/>
              <a:t> </a:t>
            </a:r>
            <a:r>
              <a:rPr lang="de-DE" baseline="0" dirty="0" err="1"/>
              <a:t>looks</a:t>
            </a:r>
            <a:endParaRPr lang="en-US" dirty="0"/>
          </a:p>
        </p:txBody>
      </p:sp>
      <p:sp>
        <p:nvSpPr>
          <p:cNvPr id="4" name="Foliennummernplatzhalter 3"/>
          <p:cNvSpPr>
            <a:spLocks noGrp="1"/>
          </p:cNvSpPr>
          <p:nvPr>
            <p:ph type="sldNum" sz="quarter" idx="10"/>
          </p:nvPr>
        </p:nvSpPr>
        <p:spPr/>
        <p:txBody>
          <a:bodyPr/>
          <a:lstStyle/>
          <a:p>
            <a:fld id="{4DE9EAC6-423A-4597-86AF-04825B55AAE8}" type="slidenum">
              <a:rPr lang="en-US" smtClean="0"/>
              <a:t>11</a:t>
            </a:fld>
            <a:endParaRPr lang="en-US"/>
          </a:p>
        </p:txBody>
      </p:sp>
    </p:spTree>
    <p:extLst>
      <p:ext uri="{BB962C8B-B14F-4D97-AF65-F5344CB8AC3E}">
        <p14:creationId xmlns:p14="http://schemas.microsoft.com/office/powerpoint/2010/main" val="211585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1BA50D42-C9CD-4801-B293-61D1F53EC57E}" type="datetimeFigureOut">
              <a:rPr lang="de-DE" smtClean="0"/>
              <a:t>29.12.2017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de-DE"/>
              <a:t>Titelmasterformat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29.12.2017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BA50D42-C9CD-4801-B293-61D1F53EC57E}" type="datetimeFigureOut">
              <a:rPr lang="de-DE" smtClean="0"/>
              <a:t>29.12.2017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de-DE"/>
              <a:t>Titelmasterformat durch Klicken bearbeiten</a:t>
            </a:r>
            <a:endParaRPr lang="en-US" dirty="0"/>
          </a:p>
        </p:txBody>
      </p:sp>
      <p:sp>
        <p:nvSpPr>
          <p:cNvPr id="4" name="Date Placeholder 3"/>
          <p:cNvSpPr>
            <a:spLocks noGrp="1"/>
          </p:cNvSpPr>
          <p:nvPr>
            <p:ph type="dt" sz="half" idx="10"/>
          </p:nvPr>
        </p:nvSpPr>
        <p:spPr/>
        <p:txBody>
          <a:bodyPr/>
          <a:lstStyle/>
          <a:p>
            <a:fld id="{1BA50D42-C9CD-4801-B293-61D1F53EC57E}" type="datetimeFigureOut">
              <a:rPr lang="de-DE" smtClean="0"/>
              <a:t>29.12.2017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
        <p:nvSpPr>
          <p:cNvPr id="8" name="Content Placeholder 7"/>
          <p:cNvSpPr>
            <a:spLocks noGrp="1"/>
          </p:cNvSpPr>
          <p:nvPr>
            <p:ph sz="quarter" idx="13"/>
          </p:nvPr>
        </p:nvSpPr>
        <p:spPr>
          <a:xfrm>
            <a:off x="609600" y="1200150"/>
            <a:ext cx="7924800" cy="30861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de-DE"/>
              <a:t>Titelmasterformat durch Klicken bearbeiten</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1BA50D42-C9CD-4801-B293-61D1F53EC57E}" type="datetimeFigureOut">
              <a:rPr lang="de-DE" smtClean="0"/>
              <a:t>29.12.2017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1"/>
          <p:cNvSpPr>
            <a:spLocks noGrp="1"/>
          </p:cNvSpPr>
          <p:nvPr>
            <p:ph type="title"/>
          </p:nvPr>
        </p:nvSpPr>
        <p:spPr>
          <a:xfrm>
            <a:off x="609600" y="205979"/>
            <a:ext cx="7924800" cy="857250"/>
          </a:xfrm>
        </p:spPr>
        <p:txBody>
          <a:bodyPr/>
          <a:lstStyle/>
          <a:p>
            <a:r>
              <a:rPr lang="de-DE"/>
              <a:t>Titelmasterformat durch Klicken bearbeiten</a:t>
            </a:r>
            <a:endParaRPr lang="en-US" dirty="0"/>
          </a:p>
        </p:txBody>
      </p:sp>
      <p:sp>
        <p:nvSpPr>
          <p:cNvPr id="5" name="Date Placeholder 4"/>
          <p:cNvSpPr>
            <a:spLocks noGrp="1"/>
          </p:cNvSpPr>
          <p:nvPr>
            <p:ph type="dt" sz="half" idx="10"/>
          </p:nvPr>
        </p:nvSpPr>
        <p:spPr/>
        <p:txBody>
          <a:bodyPr/>
          <a:lstStyle/>
          <a:p>
            <a:fld id="{1BA50D42-C9CD-4801-B293-61D1F53EC57E}" type="datetimeFigureOut">
              <a:rPr lang="de-DE" smtClean="0"/>
              <a:t>29.12.2017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1"/>
          <p:cNvSpPr>
            <a:spLocks noGrp="1"/>
          </p:cNvSpPr>
          <p:nvPr>
            <p:ph type="title"/>
          </p:nvPr>
        </p:nvSpPr>
        <p:spPr>
          <a:xfrm>
            <a:off x="609600" y="205979"/>
            <a:ext cx="7924800" cy="857250"/>
          </a:xfrm>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7" name="Date Placeholder 6"/>
          <p:cNvSpPr>
            <a:spLocks noGrp="1"/>
          </p:cNvSpPr>
          <p:nvPr>
            <p:ph type="dt" sz="half" idx="10"/>
          </p:nvPr>
        </p:nvSpPr>
        <p:spPr/>
        <p:txBody>
          <a:bodyPr/>
          <a:lstStyle/>
          <a:p>
            <a:fld id="{1BA50D42-C9CD-4801-B293-61D1F53EC57E}" type="datetimeFigureOut">
              <a:rPr lang="de-DE" smtClean="0"/>
              <a:t>29.12.2017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BA50D42-C9CD-4801-B293-61D1F53EC57E}" type="datetimeFigureOut">
              <a:rPr lang="de-DE" smtClean="0"/>
              <a:t>29.12.2017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50D42-C9CD-4801-B293-61D1F53EC57E}" type="datetimeFigureOut">
              <a:rPr lang="de-DE" smtClean="0"/>
              <a:t>29.12.2017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de-DE"/>
              <a:t>Titelmasterformat durch Klicken bearbeiten</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1BA50D42-C9CD-4801-B293-61D1F53EC57E}" type="datetimeFigureOut">
              <a:rPr lang="de-DE" smtClean="0"/>
              <a:t>29.12.2017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de-DE"/>
              <a:t>Titelmasterformat durch Klicken bearbeiten</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1BA50D42-C9CD-4801-B293-61D1F53EC57E}" type="datetimeFigureOut">
              <a:rPr lang="de-DE" smtClean="0"/>
              <a:t>29.12.2017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de-DE"/>
              <a:t>Titelmasterformat durch Klicken bearbeiten</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A50D42-C9CD-4801-B293-61D1F53EC57E}" type="datetimeFigureOut">
              <a:rPr lang="de-DE" smtClean="0"/>
              <a:t>29.12.2017</a:t>
            </a:fld>
            <a:endParaRPr lang="de-DE"/>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de-DE"/>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fld id="{6C6AE60A-B69C-4790-82F7-3882EDF23186}"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undesrat.de/bv.html?id=0117-1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reativecommons.org/licenses/by-nc-sa/2.0/legalco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reativecommons.org/licenses/by-nc-sa/2.0/legalco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nc-nd/2.0/legalcode"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sa/3.0/legalco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sfreiburg.wordpress.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dirty="0"/>
              <a:t>An </a:t>
            </a:r>
            <a:r>
              <a:rPr lang="de-DE" dirty="0" err="1"/>
              <a:t>unbiased</a:t>
            </a:r>
            <a:r>
              <a:rPr lang="de-DE" dirty="0"/>
              <a:t> </a:t>
            </a:r>
            <a:r>
              <a:rPr lang="de-DE" dirty="0" err="1"/>
              <a:t>witness</a:t>
            </a:r>
            <a:r>
              <a:rPr lang="de-DE" dirty="0"/>
              <a:t> </a:t>
            </a:r>
            <a:r>
              <a:rPr lang="de-DE" dirty="0" err="1"/>
              <a:t>or</a:t>
            </a:r>
            <a:r>
              <a:rPr lang="de-DE" dirty="0"/>
              <a:t> </a:t>
            </a:r>
            <a:r>
              <a:rPr lang="de-DE" dirty="0" err="1"/>
              <a:t>discrimination</a:t>
            </a:r>
            <a:r>
              <a:rPr lang="de-DE" dirty="0"/>
              <a:t>?</a:t>
            </a:r>
            <a:endParaRPr lang="en-US" dirty="0"/>
          </a:p>
        </p:txBody>
      </p:sp>
      <p:sp>
        <p:nvSpPr>
          <p:cNvPr id="2" name="Titel 1"/>
          <p:cNvSpPr>
            <a:spLocks noGrp="1"/>
          </p:cNvSpPr>
          <p:nvPr>
            <p:ph type="ctrTitle"/>
          </p:nvPr>
        </p:nvSpPr>
        <p:spPr/>
        <p:txBody>
          <a:bodyPr/>
          <a:lstStyle/>
          <a:p>
            <a:r>
              <a:rPr lang="de-DE" dirty="0"/>
              <a:t>Extended DNA Analysis</a:t>
            </a:r>
            <a:endParaRPr lang="en-US" dirty="0"/>
          </a:p>
        </p:txBody>
      </p:sp>
    </p:spTree>
    <p:extLst>
      <p:ext uri="{BB962C8B-B14F-4D97-AF65-F5344CB8AC3E}">
        <p14:creationId xmlns:p14="http://schemas.microsoft.com/office/powerpoint/2010/main" val="161050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Freiburg </a:t>
            </a:r>
            <a:r>
              <a:rPr lang="de-DE" dirty="0" err="1"/>
              <a:t>Rape</a:t>
            </a:r>
            <a:r>
              <a:rPr lang="de-DE" dirty="0"/>
              <a:t> </a:t>
            </a:r>
            <a:r>
              <a:rPr lang="de-DE" dirty="0" err="1"/>
              <a:t>case</a:t>
            </a:r>
            <a:endParaRPr lang="en-US" dirty="0"/>
          </a:p>
        </p:txBody>
      </p:sp>
      <p:sp>
        <p:nvSpPr>
          <p:cNvPr id="3" name="Inhaltsplatzhalter 2"/>
          <p:cNvSpPr>
            <a:spLocks noGrp="1"/>
          </p:cNvSpPr>
          <p:nvPr>
            <p:ph sz="quarter" idx="13"/>
          </p:nvPr>
        </p:nvSpPr>
        <p:spPr/>
        <p:txBody>
          <a:bodyPr/>
          <a:lstStyle/>
          <a:p>
            <a:r>
              <a:rPr lang="en-US" dirty="0"/>
              <a:t>Maria L was found raped and murdered in Freiburg, Baden-Württemberg</a:t>
            </a:r>
          </a:p>
          <a:p>
            <a:r>
              <a:rPr lang="en-US" dirty="0"/>
              <a:t>After a long search, one hair was found in a hedge</a:t>
            </a:r>
          </a:p>
          <a:p>
            <a:pPr lvl="1"/>
            <a:r>
              <a:rPr lang="en-US" dirty="0"/>
              <a:t>18,5 cm long, dyed blond</a:t>
            </a:r>
          </a:p>
          <a:p>
            <a:pPr lvl="1"/>
            <a:r>
              <a:rPr lang="en-US" dirty="0"/>
              <a:t>A suspect was identified via a surveillance video, which led to an arrest</a:t>
            </a:r>
          </a:p>
          <a:p>
            <a:r>
              <a:rPr lang="en-US" dirty="0"/>
              <a:t>17 year old afghan refugee with blond-dyed long hair and undercut</a:t>
            </a:r>
          </a:p>
          <a:p>
            <a:pPr lvl="1"/>
            <a:r>
              <a:rPr lang="en-US" dirty="0"/>
              <a:t>He confessed</a:t>
            </a:r>
          </a:p>
          <a:p>
            <a:endParaRPr lang="en-US" dirty="0"/>
          </a:p>
          <a:p>
            <a:r>
              <a:rPr lang="en-US" dirty="0"/>
              <a:t>Police said, with extended DNA Analysis, murderer would have been found sooner</a:t>
            </a:r>
          </a:p>
        </p:txBody>
      </p:sp>
    </p:spTree>
    <p:extLst>
      <p:ext uri="{BB962C8B-B14F-4D97-AF65-F5344CB8AC3E}">
        <p14:creationId xmlns:p14="http://schemas.microsoft.com/office/powerpoint/2010/main" val="3094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New Law: Extended DNA Analysis</a:t>
            </a:r>
            <a:endParaRPr lang="en-US" dirty="0"/>
          </a:p>
        </p:txBody>
      </p:sp>
      <p:sp>
        <p:nvSpPr>
          <p:cNvPr id="3" name="Inhaltsplatzhalter 2"/>
          <p:cNvSpPr>
            <a:spLocks noGrp="1"/>
          </p:cNvSpPr>
          <p:nvPr>
            <p:ph sz="quarter" idx="13"/>
          </p:nvPr>
        </p:nvSpPr>
        <p:spPr/>
        <p:txBody>
          <a:bodyPr>
            <a:normAutofit fontScale="92500" lnSpcReduction="10000"/>
          </a:bodyPr>
          <a:lstStyle/>
          <a:p>
            <a:r>
              <a:rPr lang="de-DE" dirty="0"/>
              <a:t>Baden-Württemberg + Bayern </a:t>
            </a:r>
            <a:br>
              <a:rPr lang="de-DE" dirty="0"/>
            </a:br>
            <a:r>
              <a:rPr lang="de-DE" dirty="0"/>
              <a:t>Green Party and CSU</a:t>
            </a:r>
          </a:p>
          <a:p>
            <a:r>
              <a:rPr lang="de-DE" dirty="0"/>
              <a:t>Eye </a:t>
            </a:r>
            <a:r>
              <a:rPr lang="de-DE" dirty="0" err="1"/>
              <a:t>color</a:t>
            </a:r>
            <a:r>
              <a:rPr lang="de-DE" dirty="0"/>
              <a:t>, </a:t>
            </a:r>
            <a:r>
              <a:rPr lang="de-DE" dirty="0" err="1"/>
              <a:t>hair</a:t>
            </a:r>
            <a:r>
              <a:rPr lang="de-DE" dirty="0"/>
              <a:t> </a:t>
            </a:r>
            <a:r>
              <a:rPr lang="de-DE" dirty="0" err="1"/>
              <a:t>color</a:t>
            </a:r>
            <a:r>
              <a:rPr lang="de-DE" dirty="0"/>
              <a:t>, </a:t>
            </a:r>
            <a:r>
              <a:rPr lang="de-DE" dirty="0" err="1"/>
              <a:t>skin</a:t>
            </a:r>
            <a:r>
              <a:rPr lang="de-DE" dirty="0"/>
              <a:t> </a:t>
            </a:r>
            <a:r>
              <a:rPr lang="de-DE" dirty="0" err="1"/>
              <a:t>color</a:t>
            </a:r>
            <a:r>
              <a:rPr lang="de-DE" dirty="0"/>
              <a:t> </a:t>
            </a:r>
            <a:br>
              <a:rPr lang="de-DE" dirty="0"/>
            </a:br>
            <a:r>
              <a:rPr lang="de-DE" dirty="0"/>
              <a:t>Biological </a:t>
            </a:r>
            <a:r>
              <a:rPr lang="de-DE" dirty="0" err="1"/>
              <a:t>age</a:t>
            </a:r>
            <a:endParaRPr lang="de-DE" dirty="0"/>
          </a:p>
          <a:p>
            <a:r>
              <a:rPr lang="de-DE" dirty="0"/>
              <a:t>CSU:</a:t>
            </a:r>
          </a:p>
          <a:p>
            <a:pPr lvl="1"/>
            <a:r>
              <a:rPr lang="de-DE" dirty="0" err="1"/>
              <a:t>biogeographical</a:t>
            </a:r>
            <a:r>
              <a:rPr lang="de-DE" dirty="0"/>
              <a:t> </a:t>
            </a:r>
            <a:r>
              <a:rPr lang="de-DE" dirty="0" err="1"/>
              <a:t>ancestry</a:t>
            </a:r>
            <a:endParaRPr lang="de-DE" dirty="0"/>
          </a:p>
          <a:p>
            <a:r>
              <a:rPr lang="de-DE" dirty="0"/>
              <a:t>„DNA </a:t>
            </a:r>
            <a:r>
              <a:rPr lang="de-DE" dirty="0" err="1"/>
              <a:t>Facial</a:t>
            </a:r>
            <a:r>
              <a:rPr lang="de-DE" dirty="0"/>
              <a:t> </a:t>
            </a:r>
            <a:r>
              <a:rPr lang="de-DE" dirty="0" err="1"/>
              <a:t>composite</a:t>
            </a:r>
            <a:r>
              <a:rPr lang="de-DE" dirty="0"/>
              <a:t>“</a:t>
            </a:r>
          </a:p>
          <a:p>
            <a:r>
              <a:rPr lang="de-DE" dirty="0" err="1"/>
              <a:t>Forensic</a:t>
            </a:r>
            <a:r>
              <a:rPr lang="de-DE" dirty="0"/>
              <a:t> DNA </a:t>
            </a:r>
            <a:r>
              <a:rPr lang="de-DE" dirty="0" err="1"/>
              <a:t>Phenotyping</a:t>
            </a:r>
            <a:r>
              <a:rPr lang="de-DE" dirty="0"/>
              <a:t> (FDP):</a:t>
            </a:r>
          </a:p>
          <a:p>
            <a:r>
              <a:rPr lang="de-DE" dirty="0">
                <a:solidFill>
                  <a:schemeClr val="tx2">
                    <a:lumMod val="60000"/>
                    <a:lumOff val="40000"/>
                  </a:schemeClr>
                </a:solidFill>
              </a:rPr>
              <a:t>Analyse </a:t>
            </a:r>
            <a:r>
              <a:rPr lang="de-DE" u="sng" dirty="0">
                <a:solidFill>
                  <a:schemeClr val="tx2">
                    <a:lumMod val="60000"/>
                    <a:lumOff val="40000"/>
                  </a:schemeClr>
                </a:solidFill>
              </a:rPr>
              <a:t>genes</a:t>
            </a:r>
            <a:r>
              <a:rPr lang="de-DE" dirty="0">
                <a:solidFill>
                  <a:schemeClr val="tx2">
                    <a:lumMod val="60000"/>
                    <a:lumOff val="40000"/>
                  </a:schemeClr>
                </a:solidFill>
              </a:rPr>
              <a:t> </a:t>
            </a:r>
            <a:r>
              <a:rPr lang="de-DE" dirty="0" err="1">
                <a:solidFill>
                  <a:schemeClr val="tx2">
                    <a:lumMod val="60000"/>
                    <a:lumOff val="40000"/>
                  </a:schemeClr>
                </a:solidFill>
              </a:rPr>
              <a:t>which</a:t>
            </a:r>
            <a:r>
              <a:rPr lang="de-DE" dirty="0">
                <a:solidFill>
                  <a:schemeClr val="tx2">
                    <a:lumMod val="60000"/>
                    <a:lumOff val="40000"/>
                  </a:schemeClr>
                </a:solidFill>
              </a:rPr>
              <a:t> also </a:t>
            </a:r>
            <a:r>
              <a:rPr lang="de-DE" dirty="0" err="1">
                <a:solidFill>
                  <a:schemeClr val="tx2">
                    <a:lumMod val="60000"/>
                    <a:lumOff val="40000"/>
                  </a:schemeClr>
                </a:solidFill>
              </a:rPr>
              <a:t>determine</a:t>
            </a:r>
            <a:br>
              <a:rPr lang="de-DE" dirty="0">
                <a:solidFill>
                  <a:schemeClr val="tx2">
                    <a:lumMod val="60000"/>
                    <a:lumOff val="40000"/>
                  </a:schemeClr>
                </a:solidFill>
              </a:rPr>
            </a:br>
            <a:r>
              <a:rPr lang="de-DE" u="sng" dirty="0" err="1">
                <a:solidFill>
                  <a:schemeClr val="tx2">
                    <a:lumMod val="60000"/>
                    <a:lumOff val="40000"/>
                  </a:schemeClr>
                </a:solidFill>
              </a:rPr>
              <a:t>looks</a:t>
            </a:r>
            <a:endParaRPr lang="en-US" u="sng" dirty="0">
              <a:solidFill>
                <a:schemeClr val="tx2">
                  <a:lumMod val="60000"/>
                  <a:lumOff val="40000"/>
                </a:schemeClr>
              </a:solidFill>
            </a:endParaRPr>
          </a:p>
        </p:txBody>
      </p:sp>
      <p:sp>
        <p:nvSpPr>
          <p:cNvPr id="5" name="Rechteck 4"/>
          <p:cNvSpPr/>
          <p:nvPr/>
        </p:nvSpPr>
        <p:spPr>
          <a:xfrm>
            <a:off x="4716016" y="4587974"/>
            <a:ext cx="3918445" cy="369332"/>
          </a:xfrm>
          <a:prstGeom prst="rect">
            <a:avLst/>
          </a:prstGeom>
        </p:spPr>
        <p:txBody>
          <a:bodyPr wrap="none">
            <a:spAutoFit/>
          </a:bodyPr>
          <a:lstStyle/>
          <a:p>
            <a:r>
              <a:rPr lang="en-US" dirty="0">
                <a:hlinkClick r:id="rId3"/>
              </a:rPr>
              <a:t>http://www.bundesrat.de/bv.html?id=0117-17</a:t>
            </a:r>
            <a:endParaRPr lang="en-US" dirty="0"/>
          </a:p>
        </p:txBody>
      </p:sp>
      <p:grpSp>
        <p:nvGrpSpPr>
          <p:cNvPr id="7" name="Gruppieren 6">
            <a:extLst>
              <a:ext uri="{FF2B5EF4-FFF2-40B4-BE49-F238E27FC236}">
                <a16:creationId xmlns:a16="http://schemas.microsoft.com/office/drawing/2014/main" id="{041B2CC6-9886-45D4-90AD-5260F87BBC94}"/>
              </a:ext>
            </a:extLst>
          </p:cNvPr>
          <p:cNvGrpSpPr/>
          <p:nvPr/>
        </p:nvGrpSpPr>
        <p:grpSpPr>
          <a:xfrm>
            <a:off x="3980419" y="1179146"/>
            <a:ext cx="5139193" cy="3012372"/>
            <a:chOff x="3980419" y="1179146"/>
            <a:chExt cx="5139193" cy="3012372"/>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345264"/>
              <a:ext cx="5051668" cy="284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BE7E9767-CA3D-43ED-BCB9-2C9C4B6974D3}"/>
                </a:ext>
              </a:extLst>
            </p:cNvPr>
            <p:cNvSpPr txBox="1"/>
            <p:nvPr/>
          </p:nvSpPr>
          <p:spPr>
            <a:xfrm>
              <a:off x="3980419" y="1179146"/>
              <a:ext cx="606256" cy="1200329"/>
            </a:xfrm>
            <a:prstGeom prst="rect">
              <a:avLst/>
            </a:prstGeom>
            <a:noFill/>
          </p:spPr>
          <p:txBody>
            <a:bodyPr wrap="none" rtlCol="0">
              <a:spAutoFit/>
            </a:bodyPr>
            <a:lstStyle/>
            <a:p>
              <a:r>
                <a:rPr lang="de-DE" sz="7200" dirty="0">
                  <a:solidFill>
                    <a:schemeClr val="accent1">
                      <a:lumMod val="75000"/>
                    </a:schemeClr>
                  </a:solidFill>
                </a:rPr>
                <a:t>§</a:t>
              </a:r>
              <a:endParaRPr lang="en-US" dirty="0">
                <a:solidFill>
                  <a:schemeClr val="accent1">
                    <a:lumMod val="75000"/>
                  </a:schemeClr>
                </a:solidFill>
              </a:endParaRPr>
            </a:p>
          </p:txBody>
        </p:sp>
      </p:grpSp>
    </p:spTree>
    <p:extLst>
      <p:ext uri="{BB962C8B-B14F-4D97-AF65-F5344CB8AC3E}">
        <p14:creationId xmlns:p14="http://schemas.microsoft.com/office/powerpoint/2010/main" val="9225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p:txBody>
          <a:bodyPr>
            <a:normAutofit/>
          </a:bodyPr>
          <a:lstStyle/>
          <a:p>
            <a:r>
              <a:rPr lang="en-US" dirty="0"/>
              <a:t>SNP</a:t>
            </a:r>
          </a:p>
          <a:p>
            <a:pPr lvl="1"/>
            <a:r>
              <a:rPr lang="en-US" dirty="0"/>
              <a:t>Single Base Mutations</a:t>
            </a:r>
          </a:p>
          <a:p>
            <a:pPr lvl="2"/>
            <a:r>
              <a:rPr lang="en-US" dirty="0"/>
              <a:t>Everywhere in the DNA</a:t>
            </a:r>
          </a:p>
          <a:p>
            <a:endParaRPr lang="en-US" dirty="0"/>
          </a:p>
          <a:p>
            <a:endParaRPr lang="en-US" dirty="0"/>
          </a:p>
          <a:p>
            <a:r>
              <a:rPr lang="en-US" dirty="0"/>
              <a:t>Genome Wide Association Studies (GWAS) associate SNPs with phenotypes</a:t>
            </a:r>
          </a:p>
          <a:p>
            <a:r>
              <a:rPr lang="en-US" dirty="0"/>
              <a:t>These do not have to be causal</a:t>
            </a:r>
          </a:p>
          <a:p>
            <a:pPr lvl="2"/>
            <a:endParaRPr lang="en-US" dirty="0"/>
          </a:p>
        </p:txBody>
      </p:sp>
      <p:sp>
        <p:nvSpPr>
          <p:cNvPr id="7" name="Rechteck 6">
            <a:extLst>
              <a:ext uri="{FF2B5EF4-FFF2-40B4-BE49-F238E27FC236}">
                <a16:creationId xmlns:a16="http://schemas.microsoft.com/office/drawing/2014/main" id="{18A41CF8-2CBF-4CB7-97E5-B34136ED03DA}"/>
              </a:ext>
            </a:extLst>
          </p:cNvPr>
          <p:cNvSpPr/>
          <p:nvPr/>
        </p:nvSpPr>
        <p:spPr>
          <a:xfrm>
            <a:off x="6559688" y="2499742"/>
            <a:ext cx="322524" cy="369332"/>
          </a:xfrm>
          <a:prstGeom prst="rect">
            <a:avLst/>
          </a:prstGeom>
        </p:spPr>
        <p:txBody>
          <a:bodyPr wrap="square">
            <a:spAutoFit/>
          </a:bodyPr>
          <a:lstStyle/>
          <a:p>
            <a:r>
              <a:rPr lang="de-DE" dirty="0">
                <a:solidFill>
                  <a:srgbClr val="FF99FF"/>
                </a:solidFill>
                <a:latin typeface="Courier New" panose="02070309020205020404" pitchFamily="49" charset="0"/>
                <a:cs typeface="Courier New" panose="02070309020205020404" pitchFamily="49" charset="0"/>
              </a:rPr>
              <a:t>C</a:t>
            </a:r>
            <a:endParaRPr lang="en-US" dirty="0"/>
          </a:p>
        </p:txBody>
      </p:sp>
      <p:sp>
        <p:nvSpPr>
          <p:cNvPr id="2" name="Titel 1"/>
          <p:cNvSpPr>
            <a:spLocks noGrp="1"/>
          </p:cNvSpPr>
          <p:nvPr>
            <p:ph type="title"/>
          </p:nvPr>
        </p:nvSpPr>
        <p:spPr/>
        <p:txBody>
          <a:bodyPr/>
          <a:lstStyle/>
          <a:p>
            <a:r>
              <a:rPr lang="de-DE" dirty="0"/>
              <a:t>Single Nucleotide </a:t>
            </a:r>
            <a:r>
              <a:rPr lang="de-DE" dirty="0" err="1"/>
              <a:t>Polymorphism</a:t>
            </a:r>
            <a:endParaRPr lang="en-US" dirty="0"/>
          </a:p>
        </p:txBody>
      </p:sp>
      <p:sp>
        <p:nvSpPr>
          <p:cNvPr id="4" name="Textfeld 3">
            <a:extLst>
              <a:ext uri="{FF2B5EF4-FFF2-40B4-BE49-F238E27FC236}">
                <a16:creationId xmlns:a16="http://schemas.microsoft.com/office/drawing/2014/main" id="{5DE88B38-87A7-4D90-865B-546BEFA6DB4C}"/>
              </a:ext>
            </a:extLst>
          </p:cNvPr>
          <p:cNvSpPr txBox="1"/>
          <p:nvPr/>
        </p:nvSpPr>
        <p:spPr>
          <a:xfrm>
            <a:off x="3131840" y="2499742"/>
            <a:ext cx="3768980" cy="369332"/>
          </a:xfrm>
          <a:prstGeom prst="rect">
            <a:avLst/>
          </a:prstGeom>
          <a:noFill/>
        </p:spPr>
        <p:txBody>
          <a:bodyPr wrap="none" rtlCol="0">
            <a:spAutoFit/>
          </a:bodyPr>
          <a:lstStyle/>
          <a:p>
            <a:r>
              <a:rPr lang="de-DE" dirty="0">
                <a:latin typeface="Courier New" panose="02070309020205020404" pitchFamily="49" charset="0"/>
                <a:cs typeface="Courier New" panose="02070309020205020404" pitchFamily="49" charset="0"/>
              </a:rPr>
              <a:t>GTACTAGACTAATTGCAGACATTAT</a:t>
            </a:r>
            <a:endParaRPr lang="en-US" dirty="0">
              <a:latin typeface="Courier New" panose="02070309020205020404" pitchFamily="49" charset="0"/>
              <a:cs typeface="Courier New" panose="02070309020205020404" pitchFamily="49" charset="0"/>
            </a:endParaRPr>
          </a:p>
        </p:txBody>
      </p:sp>
      <p:sp>
        <p:nvSpPr>
          <p:cNvPr id="5" name="Rechteck 4">
            <a:extLst>
              <a:ext uri="{FF2B5EF4-FFF2-40B4-BE49-F238E27FC236}">
                <a16:creationId xmlns:a16="http://schemas.microsoft.com/office/drawing/2014/main" id="{DF7C7EFF-EB8D-43D6-B12D-513646F6507B}"/>
              </a:ext>
            </a:extLst>
          </p:cNvPr>
          <p:cNvSpPr/>
          <p:nvPr/>
        </p:nvSpPr>
        <p:spPr>
          <a:xfrm>
            <a:off x="6732240" y="2499742"/>
            <a:ext cx="1563248" cy="369332"/>
          </a:xfrm>
          <a:prstGeom prst="rect">
            <a:avLst/>
          </a:prstGeom>
        </p:spPr>
        <p:txBody>
          <a:bodyPr wrap="square">
            <a:spAutoFit/>
          </a:bodyPr>
          <a:lstStyle/>
          <a:p>
            <a:r>
              <a:rPr lang="de-DE" dirty="0">
                <a:latin typeface="Courier New" panose="02070309020205020404" pitchFamily="49" charset="0"/>
                <a:cs typeface="Courier New" panose="02070309020205020404" pitchFamily="49" charset="0"/>
              </a:rPr>
              <a:t>TCAACGGTCC</a:t>
            </a:r>
            <a:endParaRPr lang="en-US" dirty="0">
              <a:latin typeface="Courier New" panose="02070309020205020404" pitchFamily="49" charset="0"/>
              <a:cs typeface="Courier New" panose="02070309020205020404" pitchFamily="49" charset="0"/>
            </a:endParaRPr>
          </a:p>
        </p:txBody>
      </p:sp>
      <p:sp>
        <p:nvSpPr>
          <p:cNvPr id="6" name="Rechteck 5">
            <a:extLst>
              <a:ext uri="{FF2B5EF4-FFF2-40B4-BE49-F238E27FC236}">
                <a16:creationId xmlns:a16="http://schemas.microsoft.com/office/drawing/2014/main" id="{E118E4F0-3A1D-47C9-B18F-3884F2D47A62}"/>
              </a:ext>
            </a:extLst>
          </p:cNvPr>
          <p:cNvSpPr/>
          <p:nvPr/>
        </p:nvSpPr>
        <p:spPr>
          <a:xfrm>
            <a:off x="6559688" y="2499742"/>
            <a:ext cx="322524" cy="369332"/>
          </a:xfrm>
          <a:prstGeom prst="rect">
            <a:avLst/>
          </a:prstGeom>
        </p:spPr>
        <p:txBody>
          <a:bodyPr wrap="square">
            <a:spAutoFit/>
          </a:bodyPr>
          <a:lstStyle/>
          <a:p>
            <a:r>
              <a:rPr lang="de-DE" dirty="0">
                <a:solidFill>
                  <a:srgbClr val="FF99FF"/>
                </a:solidFill>
                <a:latin typeface="Courier New" panose="02070309020205020404" pitchFamily="49" charset="0"/>
                <a:cs typeface="Courier New" panose="02070309020205020404" pitchFamily="49" charset="0"/>
              </a:rPr>
              <a:t>A</a:t>
            </a:r>
            <a:endParaRPr lang="en-US" dirty="0"/>
          </a:p>
        </p:txBody>
      </p:sp>
    </p:spTree>
    <p:extLst>
      <p:ext uri="{BB962C8B-B14F-4D97-AF65-F5344CB8AC3E}">
        <p14:creationId xmlns:p14="http://schemas.microsoft.com/office/powerpoint/2010/main" val="15016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1" nodeType="withEffect">
                                  <p:stCondLst>
                                    <p:cond delay="500"/>
                                  </p:stCondLst>
                                  <p:childTnLst>
                                    <p:anim calcmode="discrete" valueType="str">
                                      <p:cBhvr>
                                        <p:cTn id="8"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a:t>
            </a:r>
            <a:r>
              <a:rPr lang="de-DE" dirty="0" err="1"/>
              <a:t>Facial</a:t>
            </a:r>
            <a:r>
              <a:rPr lang="de-DE" dirty="0"/>
              <a:t> Composite“</a:t>
            </a:r>
            <a:endParaRPr lang="en-US" dirty="0"/>
          </a:p>
        </p:txBody>
      </p:sp>
      <p:grpSp>
        <p:nvGrpSpPr>
          <p:cNvPr id="4" name="Group 2"/>
          <p:cNvGrpSpPr>
            <a:grpSpLocks/>
          </p:cNvGrpSpPr>
          <p:nvPr/>
        </p:nvGrpSpPr>
        <p:grpSpPr bwMode="auto">
          <a:xfrm>
            <a:off x="1043608" y="1570314"/>
            <a:ext cx="2105025" cy="304800"/>
            <a:chOff x="1838" y="3350"/>
            <a:chExt cx="1326" cy="192"/>
          </a:xfrm>
        </p:grpSpPr>
        <p:sp>
          <p:nvSpPr>
            <p:cNvPr id="5"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 name="Group 2"/>
          <p:cNvGrpSpPr>
            <a:grpSpLocks/>
          </p:cNvGrpSpPr>
          <p:nvPr/>
        </p:nvGrpSpPr>
        <p:grpSpPr bwMode="auto">
          <a:xfrm>
            <a:off x="3863975" y="1570314"/>
            <a:ext cx="2105025" cy="304800"/>
            <a:chOff x="1838" y="3350"/>
            <a:chExt cx="1326" cy="192"/>
          </a:xfrm>
        </p:grpSpPr>
        <p:sp>
          <p:nvSpPr>
            <p:cNvPr id="8"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0" name="Group 2"/>
          <p:cNvGrpSpPr>
            <a:grpSpLocks/>
          </p:cNvGrpSpPr>
          <p:nvPr/>
        </p:nvGrpSpPr>
        <p:grpSpPr bwMode="auto">
          <a:xfrm>
            <a:off x="7147495" y="1570314"/>
            <a:ext cx="2105025" cy="304800"/>
            <a:chOff x="1838" y="3350"/>
            <a:chExt cx="1326" cy="192"/>
          </a:xfrm>
        </p:grpSpPr>
        <p:sp>
          <p:nvSpPr>
            <p:cNvPr id="11"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3" name="Group 2"/>
          <p:cNvGrpSpPr>
            <a:grpSpLocks/>
          </p:cNvGrpSpPr>
          <p:nvPr/>
        </p:nvGrpSpPr>
        <p:grpSpPr bwMode="auto">
          <a:xfrm>
            <a:off x="1045642" y="2626990"/>
            <a:ext cx="2105025" cy="304800"/>
            <a:chOff x="1838" y="3350"/>
            <a:chExt cx="1326" cy="192"/>
          </a:xfrm>
        </p:grpSpPr>
        <p:sp>
          <p:nvSpPr>
            <p:cNvPr id="14"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 name="Group 2"/>
          <p:cNvGrpSpPr>
            <a:grpSpLocks/>
          </p:cNvGrpSpPr>
          <p:nvPr/>
        </p:nvGrpSpPr>
        <p:grpSpPr bwMode="auto">
          <a:xfrm>
            <a:off x="3866009" y="2626990"/>
            <a:ext cx="2105025" cy="304800"/>
            <a:chOff x="1838" y="3350"/>
            <a:chExt cx="1326" cy="192"/>
          </a:xfrm>
        </p:grpSpPr>
        <p:sp>
          <p:nvSpPr>
            <p:cNvPr id="17"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9" name="Group 2"/>
          <p:cNvGrpSpPr>
            <a:grpSpLocks/>
          </p:cNvGrpSpPr>
          <p:nvPr/>
        </p:nvGrpSpPr>
        <p:grpSpPr bwMode="auto">
          <a:xfrm>
            <a:off x="7147495" y="2626990"/>
            <a:ext cx="2105025" cy="304800"/>
            <a:chOff x="1838" y="3350"/>
            <a:chExt cx="1326" cy="192"/>
          </a:xfrm>
        </p:grpSpPr>
        <p:sp>
          <p:nvSpPr>
            <p:cNvPr id="20"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2" name="Group 2"/>
          <p:cNvGrpSpPr>
            <a:grpSpLocks/>
          </p:cNvGrpSpPr>
          <p:nvPr/>
        </p:nvGrpSpPr>
        <p:grpSpPr bwMode="auto">
          <a:xfrm>
            <a:off x="1045642" y="3707110"/>
            <a:ext cx="2105025" cy="304800"/>
            <a:chOff x="1838" y="3350"/>
            <a:chExt cx="1326" cy="192"/>
          </a:xfrm>
        </p:grpSpPr>
        <p:sp>
          <p:nvSpPr>
            <p:cNvPr id="23"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 name="Group 2"/>
          <p:cNvGrpSpPr>
            <a:grpSpLocks/>
          </p:cNvGrpSpPr>
          <p:nvPr/>
        </p:nvGrpSpPr>
        <p:grpSpPr bwMode="auto">
          <a:xfrm>
            <a:off x="3866009" y="3707110"/>
            <a:ext cx="2105025" cy="304800"/>
            <a:chOff x="1838" y="3350"/>
            <a:chExt cx="1326" cy="192"/>
          </a:xfrm>
        </p:grpSpPr>
        <p:sp>
          <p:nvSpPr>
            <p:cNvPr id="26"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8" name="Group 2"/>
          <p:cNvGrpSpPr>
            <a:grpSpLocks/>
          </p:cNvGrpSpPr>
          <p:nvPr/>
        </p:nvGrpSpPr>
        <p:grpSpPr bwMode="auto">
          <a:xfrm>
            <a:off x="7147495" y="3707110"/>
            <a:ext cx="2105025" cy="304800"/>
            <a:chOff x="1838" y="3350"/>
            <a:chExt cx="1326" cy="192"/>
          </a:xfrm>
        </p:grpSpPr>
        <p:sp>
          <p:nvSpPr>
            <p:cNvPr id="29"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1" name="Rechteck 30"/>
          <p:cNvSpPr/>
          <p:nvPr/>
        </p:nvSpPr>
        <p:spPr>
          <a:xfrm>
            <a:off x="3044306" y="1589690"/>
            <a:ext cx="87962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2" name="Rechteck 31"/>
          <p:cNvSpPr/>
          <p:nvPr/>
        </p:nvSpPr>
        <p:spPr>
          <a:xfrm>
            <a:off x="3030216" y="2646366"/>
            <a:ext cx="89371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3" name="Rechteck 32"/>
          <p:cNvSpPr/>
          <p:nvPr/>
        </p:nvSpPr>
        <p:spPr>
          <a:xfrm>
            <a:off x="3044306" y="3726486"/>
            <a:ext cx="87962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4" name="Rechteck 33"/>
          <p:cNvSpPr/>
          <p:nvPr/>
        </p:nvSpPr>
        <p:spPr>
          <a:xfrm>
            <a:off x="5868143" y="1589690"/>
            <a:ext cx="1368153"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35" name="Rechteck 34"/>
          <p:cNvSpPr/>
          <p:nvPr/>
        </p:nvSpPr>
        <p:spPr>
          <a:xfrm>
            <a:off x="5868143" y="2646366"/>
            <a:ext cx="1368153"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36" name="Rechteck 35"/>
          <p:cNvSpPr/>
          <p:nvPr/>
        </p:nvSpPr>
        <p:spPr>
          <a:xfrm>
            <a:off x="5862638" y="3726486"/>
            <a:ext cx="136815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40" name="Ellipse 39"/>
          <p:cNvSpPr/>
          <p:nvPr/>
        </p:nvSpPr>
        <p:spPr>
          <a:xfrm>
            <a:off x="251520" y="1491630"/>
            <a:ext cx="648072" cy="576064"/>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Ellipse 40"/>
          <p:cNvSpPr/>
          <p:nvPr/>
        </p:nvSpPr>
        <p:spPr>
          <a:xfrm>
            <a:off x="251520" y="2501046"/>
            <a:ext cx="648072" cy="576064"/>
          </a:xfrm>
          <a:prstGeom prst="ellipse">
            <a:avLst/>
          </a:prstGeom>
          <a:solidFill>
            <a:srgbClr val="4C320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Ellipse 42"/>
          <p:cNvSpPr/>
          <p:nvPr/>
        </p:nvSpPr>
        <p:spPr>
          <a:xfrm>
            <a:off x="251520" y="3467217"/>
            <a:ext cx="648072" cy="576064"/>
          </a:xfrm>
          <a:prstGeom prst="ellipse">
            <a:avLst/>
          </a:prstGeom>
          <a:solidFill>
            <a:srgbClr val="EFD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0" name="Gruppieren 49"/>
          <p:cNvGrpSpPr/>
          <p:nvPr/>
        </p:nvGrpSpPr>
        <p:grpSpPr>
          <a:xfrm>
            <a:off x="539552" y="1491574"/>
            <a:ext cx="432048" cy="288088"/>
            <a:chOff x="539552" y="1491574"/>
            <a:chExt cx="432048" cy="288088"/>
          </a:xfrm>
        </p:grpSpPr>
        <p:sp>
          <p:nvSpPr>
            <p:cNvPr id="46" name="Freihandform 45"/>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ihandform 46"/>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ihandform 47"/>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ihandform 48"/>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uppieren 50"/>
          <p:cNvGrpSpPr/>
          <p:nvPr/>
        </p:nvGrpSpPr>
        <p:grpSpPr>
          <a:xfrm flipH="1">
            <a:off x="169855" y="1485588"/>
            <a:ext cx="432048" cy="288088"/>
            <a:chOff x="539552" y="1491574"/>
            <a:chExt cx="432048" cy="288088"/>
          </a:xfrm>
        </p:grpSpPr>
        <p:sp>
          <p:nvSpPr>
            <p:cNvPr id="52" name="Freihandform 5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ihandform 5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ihandform 5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ihandform 5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uppieren 55"/>
          <p:cNvGrpSpPr/>
          <p:nvPr/>
        </p:nvGrpSpPr>
        <p:grpSpPr>
          <a:xfrm>
            <a:off x="557772" y="2482946"/>
            <a:ext cx="432048" cy="288088"/>
            <a:chOff x="539552" y="1491574"/>
            <a:chExt cx="432048" cy="288088"/>
          </a:xfrm>
        </p:grpSpPr>
        <p:sp>
          <p:nvSpPr>
            <p:cNvPr id="57" name="Freihandform 56"/>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ihandform 57"/>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ihandform 58"/>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ihandform 59"/>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uppieren 60"/>
          <p:cNvGrpSpPr/>
          <p:nvPr/>
        </p:nvGrpSpPr>
        <p:grpSpPr>
          <a:xfrm flipH="1">
            <a:off x="188075" y="2476960"/>
            <a:ext cx="432048" cy="288088"/>
            <a:chOff x="539552" y="1491574"/>
            <a:chExt cx="432048" cy="288088"/>
          </a:xfrm>
        </p:grpSpPr>
        <p:sp>
          <p:nvSpPr>
            <p:cNvPr id="62" name="Freihandform 6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ihandform 6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ihandform 6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ihandform 6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uppieren 65"/>
          <p:cNvGrpSpPr/>
          <p:nvPr/>
        </p:nvGrpSpPr>
        <p:grpSpPr>
          <a:xfrm>
            <a:off x="538278" y="3467161"/>
            <a:ext cx="432048" cy="288088"/>
            <a:chOff x="539552" y="1491574"/>
            <a:chExt cx="432048" cy="288088"/>
          </a:xfrm>
        </p:grpSpPr>
        <p:sp>
          <p:nvSpPr>
            <p:cNvPr id="67" name="Freihandform 66"/>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ihandform 67"/>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ihandform 68"/>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ihandform 69"/>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p:cNvGrpSpPr/>
          <p:nvPr/>
        </p:nvGrpSpPr>
        <p:grpSpPr>
          <a:xfrm flipH="1">
            <a:off x="168581" y="3461175"/>
            <a:ext cx="432048" cy="288088"/>
            <a:chOff x="539552" y="1491574"/>
            <a:chExt cx="432048" cy="288088"/>
          </a:xfrm>
        </p:grpSpPr>
        <p:sp>
          <p:nvSpPr>
            <p:cNvPr id="72" name="Freihandform 7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ihandform 7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ihandform 7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ihandform 7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Ellipse 75"/>
          <p:cNvSpPr/>
          <p:nvPr/>
        </p:nvSpPr>
        <p:spPr>
          <a:xfrm>
            <a:off x="395536" y="170765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lipse 76"/>
          <p:cNvSpPr/>
          <p:nvPr/>
        </p:nvSpPr>
        <p:spPr>
          <a:xfrm>
            <a:off x="683568" y="170765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lipse 77"/>
          <p:cNvSpPr/>
          <p:nvPr/>
        </p:nvSpPr>
        <p:spPr>
          <a:xfrm>
            <a:off x="395536" y="3651870"/>
            <a:ext cx="72008" cy="720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lipse 78"/>
          <p:cNvSpPr/>
          <p:nvPr/>
        </p:nvSpPr>
        <p:spPr>
          <a:xfrm>
            <a:off x="683568" y="3651870"/>
            <a:ext cx="72008" cy="720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lipse 79"/>
          <p:cNvSpPr/>
          <p:nvPr/>
        </p:nvSpPr>
        <p:spPr>
          <a:xfrm>
            <a:off x="395536" y="2715766"/>
            <a:ext cx="72008" cy="7200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lipse 80"/>
          <p:cNvSpPr/>
          <p:nvPr/>
        </p:nvSpPr>
        <p:spPr>
          <a:xfrm>
            <a:off x="683568" y="2715766"/>
            <a:ext cx="72008" cy="7200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152"/>
          <p:cNvSpPr txBox="1"/>
          <p:nvPr/>
        </p:nvSpPr>
        <p:spPr>
          <a:xfrm>
            <a:off x="1459257" y="1347614"/>
            <a:ext cx="348172" cy="707886"/>
          </a:xfrm>
          <a:prstGeom prst="rect">
            <a:avLst/>
          </a:prstGeom>
          <a:noFill/>
        </p:spPr>
        <p:txBody>
          <a:bodyPr wrap="none" rtlCol="0">
            <a:spAutoFit/>
          </a:bodyPr>
          <a:lstStyle/>
          <a:p>
            <a:r>
              <a:rPr lang="de-DE" sz="4000" dirty="0">
                <a:solidFill>
                  <a:schemeClr val="tx1">
                    <a:lumMod val="95000"/>
                  </a:schemeClr>
                </a:solidFill>
              </a:rPr>
              <a:t>*</a:t>
            </a:r>
            <a:endParaRPr lang="en-US" sz="4000" dirty="0">
              <a:solidFill>
                <a:schemeClr val="tx1">
                  <a:lumMod val="95000"/>
                </a:schemeClr>
              </a:solidFill>
            </a:endParaRPr>
          </a:p>
        </p:txBody>
      </p:sp>
      <p:sp>
        <p:nvSpPr>
          <p:cNvPr id="154" name="Textfeld 153"/>
          <p:cNvSpPr txBox="1"/>
          <p:nvPr/>
        </p:nvSpPr>
        <p:spPr>
          <a:xfrm>
            <a:off x="1459257" y="2367920"/>
            <a:ext cx="348172" cy="707886"/>
          </a:xfrm>
          <a:prstGeom prst="rect">
            <a:avLst/>
          </a:prstGeom>
          <a:noFill/>
        </p:spPr>
        <p:txBody>
          <a:bodyPr wrap="none" rtlCol="0">
            <a:spAutoFit/>
          </a:bodyPr>
          <a:lstStyle/>
          <a:p>
            <a:r>
              <a:rPr lang="de-DE" sz="4000" dirty="0"/>
              <a:t>*</a:t>
            </a:r>
            <a:endParaRPr lang="en-US" sz="4000" dirty="0"/>
          </a:p>
        </p:txBody>
      </p:sp>
      <p:sp>
        <p:nvSpPr>
          <p:cNvPr id="155" name="Textfeld 154"/>
          <p:cNvSpPr txBox="1"/>
          <p:nvPr/>
        </p:nvSpPr>
        <p:spPr>
          <a:xfrm>
            <a:off x="1459257" y="3507854"/>
            <a:ext cx="348172" cy="707886"/>
          </a:xfrm>
          <a:prstGeom prst="rect">
            <a:avLst/>
          </a:prstGeom>
          <a:noFill/>
        </p:spPr>
        <p:txBody>
          <a:bodyPr wrap="none" rtlCol="0">
            <a:spAutoFit/>
          </a:bodyPr>
          <a:lstStyle/>
          <a:p>
            <a:r>
              <a:rPr lang="de-DE" sz="4000" dirty="0">
                <a:solidFill>
                  <a:srgbClr val="FFC000"/>
                </a:solidFill>
              </a:rPr>
              <a:t>*</a:t>
            </a:r>
            <a:endParaRPr lang="en-US" sz="4000" dirty="0">
              <a:solidFill>
                <a:srgbClr val="FFC000"/>
              </a:solidFill>
            </a:endParaRPr>
          </a:p>
        </p:txBody>
      </p:sp>
      <p:sp>
        <p:nvSpPr>
          <p:cNvPr id="156" name="Textfeld 155"/>
          <p:cNvSpPr txBox="1"/>
          <p:nvPr/>
        </p:nvSpPr>
        <p:spPr>
          <a:xfrm>
            <a:off x="4511860" y="1500014"/>
            <a:ext cx="348172" cy="707886"/>
          </a:xfrm>
          <a:prstGeom prst="rect">
            <a:avLst/>
          </a:prstGeom>
          <a:noFill/>
        </p:spPr>
        <p:txBody>
          <a:bodyPr wrap="none" rtlCol="0">
            <a:spAutoFit/>
          </a:bodyPr>
          <a:lstStyle/>
          <a:p>
            <a:r>
              <a:rPr lang="de-DE" sz="4000" dirty="0">
                <a:solidFill>
                  <a:srgbClr val="336600"/>
                </a:solidFill>
              </a:rPr>
              <a:t>*</a:t>
            </a:r>
            <a:endParaRPr lang="en-US" sz="4000" dirty="0">
              <a:solidFill>
                <a:srgbClr val="336600"/>
              </a:solidFill>
            </a:endParaRPr>
          </a:p>
        </p:txBody>
      </p:sp>
      <p:sp>
        <p:nvSpPr>
          <p:cNvPr id="157" name="Textfeld 156"/>
          <p:cNvSpPr txBox="1"/>
          <p:nvPr/>
        </p:nvSpPr>
        <p:spPr>
          <a:xfrm>
            <a:off x="4511860" y="2520320"/>
            <a:ext cx="348172" cy="707886"/>
          </a:xfrm>
          <a:prstGeom prst="rect">
            <a:avLst/>
          </a:prstGeom>
          <a:noFill/>
        </p:spPr>
        <p:txBody>
          <a:bodyPr wrap="none" rtlCol="0">
            <a:spAutoFit/>
          </a:bodyPr>
          <a:lstStyle/>
          <a:p>
            <a:r>
              <a:rPr lang="de-DE" sz="4000" dirty="0">
                <a:solidFill>
                  <a:schemeClr val="accent5">
                    <a:lumMod val="60000"/>
                    <a:lumOff val="40000"/>
                  </a:schemeClr>
                </a:solidFill>
              </a:rPr>
              <a:t>*</a:t>
            </a:r>
            <a:endParaRPr lang="en-US" sz="4000" dirty="0">
              <a:solidFill>
                <a:schemeClr val="accent5">
                  <a:lumMod val="60000"/>
                  <a:lumOff val="40000"/>
                </a:schemeClr>
              </a:solidFill>
            </a:endParaRPr>
          </a:p>
        </p:txBody>
      </p:sp>
      <p:sp>
        <p:nvSpPr>
          <p:cNvPr id="158" name="Textfeld 157"/>
          <p:cNvSpPr txBox="1"/>
          <p:nvPr/>
        </p:nvSpPr>
        <p:spPr>
          <a:xfrm>
            <a:off x="4511860" y="3660254"/>
            <a:ext cx="348172" cy="707886"/>
          </a:xfrm>
          <a:prstGeom prst="rect">
            <a:avLst/>
          </a:prstGeom>
          <a:noFill/>
        </p:spPr>
        <p:txBody>
          <a:bodyPr wrap="none" rtlCol="0">
            <a:spAutoFit/>
          </a:bodyPr>
          <a:lstStyle/>
          <a:p>
            <a:r>
              <a:rPr lang="de-DE" sz="4000" dirty="0">
                <a:solidFill>
                  <a:srgbClr val="FF99FF"/>
                </a:solidFill>
              </a:rPr>
              <a:t>*</a:t>
            </a:r>
            <a:endParaRPr lang="en-US" sz="4000" dirty="0">
              <a:solidFill>
                <a:srgbClr val="FF99FF"/>
              </a:solidFill>
            </a:endParaRPr>
          </a:p>
        </p:txBody>
      </p:sp>
      <p:sp>
        <p:nvSpPr>
          <p:cNvPr id="159" name="Textfeld 158"/>
          <p:cNvSpPr txBox="1"/>
          <p:nvPr/>
        </p:nvSpPr>
        <p:spPr>
          <a:xfrm>
            <a:off x="3707904" y="1431816"/>
            <a:ext cx="348172" cy="707886"/>
          </a:xfrm>
          <a:prstGeom prst="rect">
            <a:avLst/>
          </a:prstGeom>
          <a:noFill/>
        </p:spPr>
        <p:txBody>
          <a:bodyPr wrap="none" rtlCol="0">
            <a:spAutoFit/>
          </a:bodyPr>
          <a:lstStyle/>
          <a:p>
            <a:r>
              <a:rPr lang="de-DE" sz="4000" dirty="0">
                <a:solidFill>
                  <a:srgbClr val="FFFF66"/>
                </a:solidFill>
              </a:rPr>
              <a:t>*</a:t>
            </a:r>
            <a:endParaRPr lang="en-US" sz="4000" dirty="0">
              <a:solidFill>
                <a:srgbClr val="FFFF66"/>
              </a:solidFill>
            </a:endParaRPr>
          </a:p>
        </p:txBody>
      </p:sp>
      <p:sp>
        <p:nvSpPr>
          <p:cNvPr id="160" name="Textfeld 159"/>
          <p:cNvSpPr txBox="1"/>
          <p:nvPr/>
        </p:nvSpPr>
        <p:spPr>
          <a:xfrm>
            <a:off x="3707904" y="2452122"/>
            <a:ext cx="348172" cy="707886"/>
          </a:xfrm>
          <a:prstGeom prst="rect">
            <a:avLst/>
          </a:prstGeom>
          <a:noFill/>
        </p:spPr>
        <p:txBody>
          <a:bodyPr wrap="none" rtlCol="0">
            <a:spAutoFit/>
          </a:bodyPr>
          <a:lstStyle/>
          <a:p>
            <a:r>
              <a:rPr lang="de-DE" sz="4000" dirty="0">
                <a:solidFill>
                  <a:schemeClr val="tx2"/>
                </a:solidFill>
              </a:rPr>
              <a:t>*</a:t>
            </a:r>
            <a:endParaRPr lang="en-US" sz="4000" dirty="0">
              <a:solidFill>
                <a:schemeClr val="tx2"/>
              </a:solidFill>
            </a:endParaRPr>
          </a:p>
        </p:txBody>
      </p:sp>
      <p:sp>
        <p:nvSpPr>
          <p:cNvPr id="161" name="Textfeld 160"/>
          <p:cNvSpPr txBox="1"/>
          <p:nvPr/>
        </p:nvSpPr>
        <p:spPr>
          <a:xfrm>
            <a:off x="3707904" y="3592056"/>
            <a:ext cx="348172" cy="707886"/>
          </a:xfrm>
          <a:prstGeom prst="rect">
            <a:avLst/>
          </a:prstGeom>
          <a:noFill/>
        </p:spPr>
        <p:txBody>
          <a:bodyPr wrap="none" rtlCol="0">
            <a:spAutoFit/>
          </a:bodyPr>
          <a:lstStyle/>
          <a:p>
            <a:r>
              <a:rPr lang="de-DE" sz="4000" dirty="0">
                <a:solidFill>
                  <a:srgbClr val="FF0000"/>
                </a:solidFill>
              </a:rPr>
              <a:t>*</a:t>
            </a:r>
            <a:endParaRPr lang="en-US" sz="4000" dirty="0">
              <a:solidFill>
                <a:srgbClr val="FF0000"/>
              </a:solidFill>
            </a:endParaRPr>
          </a:p>
        </p:txBody>
      </p:sp>
      <p:sp>
        <p:nvSpPr>
          <p:cNvPr id="162" name="Textfeld 161"/>
          <p:cNvSpPr txBox="1"/>
          <p:nvPr/>
        </p:nvSpPr>
        <p:spPr>
          <a:xfrm>
            <a:off x="5868144" y="1419622"/>
            <a:ext cx="348172" cy="707886"/>
          </a:xfrm>
          <a:prstGeom prst="rect">
            <a:avLst/>
          </a:prstGeom>
          <a:noFill/>
        </p:spPr>
        <p:txBody>
          <a:bodyPr wrap="none" rtlCol="0">
            <a:spAutoFit/>
          </a:bodyPr>
          <a:lstStyle/>
          <a:p>
            <a:r>
              <a:rPr lang="de-DE" sz="4000" dirty="0">
                <a:solidFill>
                  <a:srgbClr val="66FFFF"/>
                </a:solidFill>
              </a:rPr>
              <a:t>*</a:t>
            </a:r>
            <a:endParaRPr lang="en-US" sz="4000" dirty="0">
              <a:solidFill>
                <a:srgbClr val="66FFFF"/>
              </a:solidFill>
            </a:endParaRPr>
          </a:p>
        </p:txBody>
      </p:sp>
      <p:sp>
        <p:nvSpPr>
          <p:cNvPr id="163" name="Textfeld 162"/>
          <p:cNvSpPr txBox="1"/>
          <p:nvPr/>
        </p:nvSpPr>
        <p:spPr>
          <a:xfrm>
            <a:off x="5868144" y="2439928"/>
            <a:ext cx="348172" cy="707886"/>
          </a:xfrm>
          <a:prstGeom prst="rect">
            <a:avLst/>
          </a:prstGeom>
          <a:noFill/>
        </p:spPr>
        <p:txBody>
          <a:bodyPr wrap="none" rtlCol="0">
            <a:spAutoFit/>
          </a:bodyPr>
          <a:lstStyle/>
          <a:p>
            <a:r>
              <a:rPr lang="de-DE" sz="4000" dirty="0">
                <a:solidFill>
                  <a:srgbClr val="884B0E"/>
                </a:solidFill>
              </a:rPr>
              <a:t>*</a:t>
            </a:r>
            <a:endParaRPr lang="en-US" sz="4000" dirty="0">
              <a:solidFill>
                <a:srgbClr val="884B0E"/>
              </a:solidFill>
            </a:endParaRPr>
          </a:p>
        </p:txBody>
      </p:sp>
      <p:sp>
        <p:nvSpPr>
          <p:cNvPr id="164" name="Textfeld 163"/>
          <p:cNvSpPr txBox="1"/>
          <p:nvPr/>
        </p:nvSpPr>
        <p:spPr>
          <a:xfrm>
            <a:off x="5868144" y="3579862"/>
            <a:ext cx="348172" cy="707886"/>
          </a:xfrm>
          <a:prstGeom prst="rect">
            <a:avLst/>
          </a:prstGeom>
          <a:noFill/>
        </p:spPr>
        <p:txBody>
          <a:bodyPr wrap="none" rtlCol="0">
            <a:spAutoFit/>
          </a:bodyPr>
          <a:lstStyle/>
          <a:p>
            <a:r>
              <a:rPr lang="de-DE" sz="4000" dirty="0">
                <a:solidFill>
                  <a:srgbClr val="92D050"/>
                </a:solidFill>
              </a:rPr>
              <a:t>*</a:t>
            </a:r>
            <a:endParaRPr lang="en-US" sz="4000" dirty="0">
              <a:solidFill>
                <a:srgbClr val="92D050"/>
              </a:solidFill>
            </a:endParaRPr>
          </a:p>
        </p:txBody>
      </p:sp>
      <p:sp>
        <p:nvSpPr>
          <p:cNvPr id="165" name="Textfeld 164"/>
          <p:cNvSpPr txBox="1"/>
          <p:nvPr/>
        </p:nvSpPr>
        <p:spPr>
          <a:xfrm>
            <a:off x="8400292" y="1419622"/>
            <a:ext cx="348172" cy="707886"/>
          </a:xfrm>
          <a:prstGeom prst="rect">
            <a:avLst/>
          </a:prstGeom>
          <a:noFill/>
        </p:spPr>
        <p:txBody>
          <a:bodyPr wrap="none" rtlCol="0">
            <a:spAutoFit/>
          </a:bodyPr>
          <a:lstStyle/>
          <a:p>
            <a:r>
              <a:rPr lang="de-DE" sz="4000" dirty="0">
                <a:solidFill>
                  <a:srgbClr val="FFC000"/>
                </a:solidFill>
              </a:rPr>
              <a:t>*</a:t>
            </a:r>
            <a:endParaRPr lang="en-US" sz="4000" dirty="0">
              <a:solidFill>
                <a:srgbClr val="FFC000"/>
              </a:solidFill>
            </a:endParaRPr>
          </a:p>
        </p:txBody>
      </p:sp>
      <p:sp>
        <p:nvSpPr>
          <p:cNvPr id="166" name="Textfeld 165"/>
          <p:cNvSpPr txBox="1"/>
          <p:nvPr/>
        </p:nvSpPr>
        <p:spPr>
          <a:xfrm>
            <a:off x="8400292" y="2439928"/>
            <a:ext cx="348172" cy="707886"/>
          </a:xfrm>
          <a:prstGeom prst="rect">
            <a:avLst/>
          </a:prstGeom>
          <a:noFill/>
        </p:spPr>
        <p:txBody>
          <a:bodyPr wrap="none" rtlCol="0">
            <a:spAutoFit/>
          </a:bodyPr>
          <a:lstStyle/>
          <a:p>
            <a:r>
              <a:rPr lang="de-DE" sz="4000" dirty="0">
                <a:solidFill>
                  <a:srgbClr val="FFC000"/>
                </a:solidFill>
              </a:rPr>
              <a:t>*</a:t>
            </a:r>
            <a:endParaRPr lang="en-US" sz="4000" dirty="0">
              <a:solidFill>
                <a:srgbClr val="FFC000"/>
              </a:solidFill>
            </a:endParaRPr>
          </a:p>
        </p:txBody>
      </p:sp>
      <p:sp>
        <p:nvSpPr>
          <p:cNvPr id="167" name="Textfeld 166"/>
          <p:cNvSpPr txBox="1"/>
          <p:nvPr/>
        </p:nvSpPr>
        <p:spPr>
          <a:xfrm>
            <a:off x="8400292" y="3579862"/>
            <a:ext cx="348172" cy="707886"/>
          </a:xfrm>
          <a:prstGeom prst="rect">
            <a:avLst/>
          </a:prstGeom>
          <a:noFill/>
        </p:spPr>
        <p:txBody>
          <a:bodyPr wrap="none" rtlCol="0">
            <a:spAutoFit/>
          </a:bodyPr>
          <a:lstStyle/>
          <a:p>
            <a:r>
              <a:rPr lang="de-DE" sz="4000" dirty="0">
                <a:solidFill>
                  <a:srgbClr val="FFC000"/>
                </a:solidFill>
              </a:rPr>
              <a:t>*</a:t>
            </a:r>
            <a:endParaRPr lang="en-US" sz="4000" dirty="0">
              <a:solidFill>
                <a:srgbClr val="FFC000"/>
              </a:solidFill>
            </a:endParaRPr>
          </a:p>
        </p:txBody>
      </p:sp>
    </p:spTree>
    <p:extLst>
      <p:ext uri="{BB962C8B-B14F-4D97-AF65-F5344CB8AC3E}">
        <p14:creationId xmlns:p14="http://schemas.microsoft.com/office/powerpoint/2010/main" val="16268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nhaltsplatzhalter 2"/>
          <p:cNvSpPr>
            <a:spLocks noGrp="1"/>
          </p:cNvSpPr>
          <p:nvPr>
            <p:ph sz="quarter" idx="13"/>
          </p:nvPr>
        </p:nvSpPr>
        <p:spPr>
          <a:xfrm>
            <a:off x="609600" y="1200150"/>
            <a:ext cx="7924800" cy="3086100"/>
          </a:xfrm>
        </p:spPr>
        <p:txBody>
          <a:bodyPr/>
          <a:lstStyle/>
          <a:p>
            <a:endParaRPr lang="en-US" dirty="0"/>
          </a:p>
          <a:p>
            <a:endParaRPr lang="en-US" dirty="0"/>
          </a:p>
          <a:p>
            <a:endParaRPr lang="en-US" dirty="0"/>
          </a:p>
          <a:p>
            <a:pPr marL="0" indent="0">
              <a:buNone/>
            </a:pPr>
            <a:endParaRPr lang="en-US" dirty="0"/>
          </a:p>
          <a:p>
            <a:r>
              <a:rPr lang="en-US" dirty="0"/>
              <a:t>Next Generation Sequencing</a:t>
            </a:r>
          </a:p>
          <a:p>
            <a:pPr lvl="1"/>
            <a:r>
              <a:rPr lang="en-US" dirty="0"/>
              <a:t>Multiple SNP Analysis</a:t>
            </a:r>
          </a:p>
          <a:p>
            <a:pPr lvl="1"/>
            <a:r>
              <a:rPr lang="de-DE" dirty="0"/>
              <a:t>Statistical </a:t>
            </a:r>
            <a:r>
              <a:rPr lang="de-DE" dirty="0" err="1"/>
              <a:t>Correlation</a:t>
            </a:r>
            <a:endParaRPr lang="en-US" dirty="0"/>
          </a:p>
          <a:p>
            <a:r>
              <a:rPr lang="en-US" dirty="0"/>
              <a:t>Soon, maybe, Whole Genome Sequencing</a:t>
            </a:r>
          </a:p>
        </p:txBody>
      </p:sp>
      <p:sp>
        <p:nvSpPr>
          <p:cNvPr id="2" name="Titel 1"/>
          <p:cNvSpPr>
            <a:spLocks noGrp="1"/>
          </p:cNvSpPr>
          <p:nvPr>
            <p:ph type="title"/>
          </p:nvPr>
        </p:nvSpPr>
        <p:spPr/>
        <p:txBody>
          <a:bodyPr/>
          <a:lstStyle/>
          <a:p>
            <a:r>
              <a:rPr lang="de-DE" dirty="0"/>
              <a:t>SNP Analysis</a:t>
            </a:r>
          </a:p>
        </p:txBody>
      </p:sp>
      <p:sp>
        <p:nvSpPr>
          <p:cNvPr id="6" name="Textfeld 5"/>
          <p:cNvSpPr txBox="1"/>
          <p:nvPr/>
        </p:nvSpPr>
        <p:spPr>
          <a:xfrm>
            <a:off x="1475656" y="2283718"/>
            <a:ext cx="5147563" cy="369332"/>
          </a:xfrm>
          <a:prstGeom prst="rect">
            <a:avLst/>
          </a:prstGeom>
          <a:noFill/>
        </p:spPr>
        <p:txBody>
          <a:bodyPr wrap="none" rtlCol="0">
            <a:spAutoFit/>
          </a:bodyPr>
          <a:lstStyle/>
          <a:p>
            <a:r>
              <a:rPr lang="de-DE" dirty="0">
                <a:latin typeface="Courier New" panose="02070309020205020404" pitchFamily="49" charset="0"/>
                <a:cs typeface="Courier New" panose="02070309020205020404" pitchFamily="49" charset="0"/>
              </a:rPr>
              <a:t>GTACTAGACTAATTGCAGACATTAT</a:t>
            </a:r>
            <a:r>
              <a:rPr lang="de-DE" dirty="0">
                <a:solidFill>
                  <a:srgbClr val="FF99FF"/>
                </a:solidFill>
                <a:latin typeface="Courier New" panose="02070309020205020404" pitchFamily="49" charset="0"/>
                <a:cs typeface="Courier New" panose="02070309020205020404" pitchFamily="49" charset="0"/>
              </a:rPr>
              <a:t>A</a:t>
            </a:r>
            <a:r>
              <a:rPr lang="de-DE" dirty="0">
                <a:latin typeface="Courier New" panose="02070309020205020404" pitchFamily="49" charset="0"/>
                <a:cs typeface="Courier New" panose="02070309020205020404" pitchFamily="49" charset="0"/>
              </a:rPr>
              <a:t>TCAACGGTCC</a:t>
            </a:r>
            <a:endParaRPr lang="en-US" dirty="0">
              <a:latin typeface="Courier New" panose="02070309020205020404" pitchFamily="49" charset="0"/>
              <a:cs typeface="Courier New" panose="02070309020205020404" pitchFamily="49" charset="0"/>
            </a:endParaRPr>
          </a:p>
        </p:txBody>
      </p:sp>
      <p:grpSp>
        <p:nvGrpSpPr>
          <p:cNvPr id="4" name="Gruppieren 3">
            <a:extLst>
              <a:ext uri="{FF2B5EF4-FFF2-40B4-BE49-F238E27FC236}">
                <a16:creationId xmlns:a16="http://schemas.microsoft.com/office/drawing/2014/main" id="{78FC8DCD-FA79-4492-94ED-974F65617EEE}"/>
              </a:ext>
            </a:extLst>
          </p:cNvPr>
          <p:cNvGrpSpPr/>
          <p:nvPr/>
        </p:nvGrpSpPr>
        <p:grpSpPr>
          <a:xfrm>
            <a:off x="2555776" y="1995686"/>
            <a:ext cx="2528256" cy="369332"/>
            <a:chOff x="2555776" y="1995686"/>
            <a:chExt cx="2528256" cy="369332"/>
          </a:xfrm>
        </p:grpSpPr>
        <p:sp>
          <p:nvSpPr>
            <p:cNvPr id="12" name="Textfeld 11"/>
            <p:cNvSpPr txBox="1"/>
            <p:nvPr/>
          </p:nvSpPr>
          <p:spPr>
            <a:xfrm>
              <a:off x="2555776" y="1995686"/>
              <a:ext cx="2528256" cy="369332"/>
            </a:xfrm>
            <a:prstGeom prst="rect">
              <a:avLst/>
            </a:prstGeom>
            <a:noFill/>
          </p:spPr>
          <p:txBody>
            <a:bodyPr wrap="none" rtlCol="0">
              <a:spAutoFit/>
            </a:bodyPr>
            <a:lstStyle/>
            <a:p>
              <a:r>
                <a:rPr lang="de-DE" dirty="0">
                  <a:latin typeface="Courier New" panose="02070309020205020404" pitchFamily="49" charset="0"/>
                  <a:cs typeface="Courier New" panose="02070309020205020404" pitchFamily="49" charset="0"/>
                </a:rPr>
                <a:t>GATTAACGTCTGTAATA</a:t>
              </a:r>
              <a:endParaRPr lang="en-US" dirty="0">
                <a:latin typeface="Courier New" panose="02070309020205020404" pitchFamily="49" charset="0"/>
                <a:cs typeface="Courier New" panose="02070309020205020404" pitchFamily="49" charset="0"/>
              </a:endParaRPr>
            </a:p>
          </p:txBody>
        </p:sp>
        <p:cxnSp>
          <p:nvCxnSpPr>
            <p:cNvPr id="13" name="Gerade Verbindung 12"/>
            <p:cNvCxnSpPr/>
            <p:nvPr/>
          </p:nvCxnSpPr>
          <p:spPr>
            <a:xfrm>
              <a:off x="2718000" y="227266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28552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29925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31297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2670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34042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35415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40905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2277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43650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45022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46395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47767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38160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491400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3678750" y="2272662"/>
              <a:ext cx="0"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3953250" y="2272662"/>
              <a:ext cx="0" cy="813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a:off x="4115280" y="1491630"/>
            <a:ext cx="322524" cy="369332"/>
          </a:xfrm>
          <a:prstGeom prst="rect">
            <a:avLst/>
          </a:prstGeom>
          <a:noFill/>
        </p:spPr>
        <p:txBody>
          <a:bodyPr wrap="none" rtlCol="0">
            <a:spAutoFit/>
          </a:bodyPr>
          <a:lstStyle/>
          <a:p>
            <a:r>
              <a:rPr lang="de-DE" b="1" dirty="0">
                <a:latin typeface="Courier New" panose="02070309020205020404" pitchFamily="49" charset="0"/>
                <a:cs typeface="Courier New" panose="02070309020205020404" pitchFamily="49" charset="0"/>
              </a:rPr>
              <a:t>C</a:t>
            </a:r>
            <a:endParaRPr lang="en-US" b="1" dirty="0">
              <a:latin typeface="Courier New" panose="02070309020205020404" pitchFamily="49" charset="0"/>
              <a:cs typeface="Courier New" panose="02070309020205020404" pitchFamily="49" charset="0"/>
            </a:endParaRPr>
          </a:p>
        </p:txBody>
      </p:sp>
      <p:sp>
        <p:nvSpPr>
          <p:cNvPr id="40" name="Textfeld 39"/>
          <p:cNvSpPr txBox="1"/>
          <p:nvPr/>
        </p:nvSpPr>
        <p:spPr>
          <a:xfrm>
            <a:off x="5242158" y="1459364"/>
            <a:ext cx="322524" cy="369332"/>
          </a:xfrm>
          <a:prstGeom prst="rect">
            <a:avLst/>
          </a:prstGeom>
          <a:noFill/>
        </p:spPr>
        <p:txBody>
          <a:bodyPr wrap="none" rtlCol="0">
            <a:spAutoFit/>
          </a:bodyPr>
          <a:lstStyle/>
          <a:p>
            <a:r>
              <a:rPr lang="de-DE" b="1" dirty="0">
                <a:solidFill>
                  <a:srgbClr val="0070C0"/>
                </a:solidFill>
                <a:latin typeface="Courier New" panose="02070309020205020404" pitchFamily="49" charset="0"/>
                <a:cs typeface="Courier New" panose="02070309020205020404" pitchFamily="49" charset="0"/>
              </a:rPr>
              <a:t>G</a:t>
            </a:r>
            <a:endParaRPr lang="en-US" b="1" dirty="0">
              <a:solidFill>
                <a:srgbClr val="0070C0"/>
              </a:solidFill>
              <a:latin typeface="Courier New" panose="02070309020205020404" pitchFamily="49" charset="0"/>
              <a:cs typeface="Courier New" panose="02070309020205020404" pitchFamily="49" charset="0"/>
            </a:endParaRPr>
          </a:p>
        </p:txBody>
      </p:sp>
      <p:sp>
        <p:nvSpPr>
          <p:cNvPr id="41" name="Textfeld 40"/>
          <p:cNvSpPr txBox="1"/>
          <p:nvPr/>
        </p:nvSpPr>
        <p:spPr>
          <a:xfrm>
            <a:off x="5799928" y="1491630"/>
            <a:ext cx="322524" cy="369332"/>
          </a:xfrm>
          <a:prstGeom prst="rect">
            <a:avLst/>
          </a:prstGeom>
          <a:noFill/>
        </p:spPr>
        <p:txBody>
          <a:bodyPr wrap="none" rtlCol="0">
            <a:spAutoFit/>
          </a:bodyPr>
          <a:lstStyle/>
          <a:p>
            <a:r>
              <a:rPr lang="de-DE" b="1" dirty="0">
                <a:solidFill>
                  <a:srgbClr val="FF0000"/>
                </a:solidFill>
                <a:latin typeface="Courier New" panose="02070309020205020404" pitchFamily="49" charset="0"/>
                <a:cs typeface="Courier New" panose="02070309020205020404" pitchFamily="49" charset="0"/>
              </a:rPr>
              <a:t>T</a:t>
            </a:r>
            <a:endParaRPr lang="en-US" b="1" dirty="0">
              <a:solidFill>
                <a:srgbClr val="FF0000"/>
              </a:solidFill>
              <a:latin typeface="Courier New" panose="02070309020205020404" pitchFamily="49" charset="0"/>
              <a:cs typeface="Courier New" panose="02070309020205020404" pitchFamily="49" charset="0"/>
            </a:endParaRPr>
          </a:p>
        </p:txBody>
      </p:sp>
      <p:sp>
        <p:nvSpPr>
          <p:cNvPr id="42" name="Textfeld 41"/>
          <p:cNvSpPr txBox="1"/>
          <p:nvPr/>
        </p:nvSpPr>
        <p:spPr>
          <a:xfrm>
            <a:off x="6385262" y="1459364"/>
            <a:ext cx="322524" cy="369332"/>
          </a:xfrm>
          <a:prstGeom prst="rect">
            <a:avLst/>
          </a:prstGeom>
          <a:noFill/>
        </p:spPr>
        <p:txBody>
          <a:bodyPr wrap="none" rtlCol="0">
            <a:spAutoFit/>
          </a:bodyPr>
          <a:lstStyle/>
          <a:p>
            <a:r>
              <a:rPr lang="de-DE" b="1" dirty="0">
                <a:solidFill>
                  <a:srgbClr val="92D050"/>
                </a:solidFill>
                <a:latin typeface="Courier New" panose="02070309020205020404" pitchFamily="49" charset="0"/>
                <a:cs typeface="Courier New" panose="02070309020205020404" pitchFamily="49" charset="0"/>
              </a:rPr>
              <a:t>A</a:t>
            </a:r>
            <a:endParaRPr lang="en-US" b="1" dirty="0">
              <a:solidFill>
                <a:srgbClr val="92D050"/>
              </a:solidFill>
              <a:latin typeface="Courier New" panose="02070309020205020404" pitchFamily="49" charset="0"/>
              <a:cs typeface="Courier New" panose="02070309020205020404" pitchFamily="49" charset="0"/>
            </a:endParaRPr>
          </a:p>
        </p:txBody>
      </p:sp>
      <p:sp>
        <p:nvSpPr>
          <p:cNvPr id="43" name="Textfeld 42"/>
          <p:cNvSpPr txBox="1"/>
          <p:nvPr/>
        </p:nvSpPr>
        <p:spPr>
          <a:xfrm>
            <a:off x="4897548" y="1995686"/>
            <a:ext cx="322524" cy="369332"/>
          </a:xfrm>
          <a:prstGeom prst="rect">
            <a:avLst/>
          </a:prstGeom>
          <a:noFill/>
        </p:spPr>
        <p:txBody>
          <a:bodyPr wrap="none" rtlCol="0">
            <a:spAutoFit/>
          </a:bodyPr>
          <a:lstStyle/>
          <a:p>
            <a:r>
              <a:rPr lang="de-DE" b="1" dirty="0">
                <a:solidFill>
                  <a:srgbClr val="FF0000"/>
                </a:solidFill>
                <a:latin typeface="Courier New" panose="02070309020205020404" pitchFamily="49" charset="0"/>
                <a:cs typeface="Courier New" panose="02070309020205020404" pitchFamily="49" charset="0"/>
              </a:rPr>
              <a:t>T</a:t>
            </a:r>
            <a:endParaRPr lang="en-US" b="1" dirty="0">
              <a:solidFill>
                <a:srgbClr val="FF0000"/>
              </a:solidFill>
              <a:latin typeface="Courier New" panose="02070309020205020404" pitchFamily="49" charset="0"/>
              <a:cs typeface="Courier New" panose="02070309020205020404" pitchFamily="49" charset="0"/>
            </a:endParaRPr>
          </a:p>
        </p:txBody>
      </p:sp>
      <p:cxnSp>
        <p:nvCxnSpPr>
          <p:cNvPr id="44" name="Gerade Verbindung 43"/>
          <p:cNvCxnSpPr/>
          <p:nvPr/>
        </p:nvCxnSpPr>
        <p:spPr>
          <a:xfrm>
            <a:off x="5058810" y="2274426"/>
            <a:ext cx="0" cy="81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3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P spid="39" grpId="0"/>
      <p:bldP spid="40" grpId="0"/>
      <p:bldP spid="41" grpId="0"/>
      <p:bldP spid="41" grpId="1"/>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Accuracy</a:t>
            </a:r>
            <a:endParaRPr lang="en-US" dirty="0"/>
          </a:p>
        </p:txBody>
      </p:sp>
      <p:sp>
        <p:nvSpPr>
          <p:cNvPr id="3" name="Inhaltsplatzhalter 2"/>
          <p:cNvSpPr>
            <a:spLocks noGrp="1"/>
          </p:cNvSpPr>
          <p:nvPr>
            <p:ph sz="quarter" idx="13"/>
          </p:nvPr>
        </p:nvSpPr>
        <p:spPr/>
        <p:txBody>
          <a:bodyPr/>
          <a:lstStyle/>
          <a:p>
            <a:r>
              <a:rPr lang="de-DE" dirty="0" err="1"/>
              <a:t>Biogeographic</a:t>
            </a:r>
            <a:r>
              <a:rPr lang="de-DE" dirty="0"/>
              <a:t> </a:t>
            </a:r>
            <a:r>
              <a:rPr lang="de-DE" dirty="0" err="1"/>
              <a:t>Ancestry</a:t>
            </a:r>
            <a:r>
              <a:rPr lang="de-DE" dirty="0"/>
              <a:t> </a:t>
            </a:r>
          </a:p>
          <a:p>
            <a:pPr lvl="1"/>
            <a:r>
              <a:rPr lang="de-DE" dirty="0"/>
              <a:t>Continental: </a:t>
            </a:r>
            <a:r>
              <a:rPr lang="de-DE" dirty="0" err="1"/>
              <a:t>Up</a:t>
            </a:r>
            <a:r>
              <a:rPr lang="de-DE" dirty="0"/>
              <a:t> </a:t>
            </a:r>
            <a:r>
              <a:rPr lang="de-DE" dirty="0" err="1"/>
              <a:t>to</a:t>
            </a:r>
            <a:r>
              <a:rPr lang="de-DE" dirty="0"/>
              <a:t> 99%</a:t>
            </a:r>
          </a:p>
          <a:p>
            <a:r>
              <a:rPr lang="de-DE" dirty="0"/>
              <a:t>Hair Color</a:t>
            </a:r>
          </a:p>
          <a:p>
            <a:pPr lvl="1"/>
            <a:r>
              <a:rPr lang="de-DE" dirty="0" err="1"/>
              <a:t>About</a:t>
            </a:r>
            <a:r>
              <a:rPr lang="de-DE" dirty="0"/>
              <a:t> 70 - 90 %</a:t>
            </a:r>
          </a:p>
          <a:p>
            <a:r>
              <a:rPr lang="de-DE" dirty="0"/>
              <a:t>Eye Color</a:t>
            </a:r>
          </a:p>
          <a:p>
            <a:pPr lvl="1"/>
            <a:r>
              <a:rPr lang="de-DE" dirty="0"/>
              <a:t>Blue </a:t>
            </a:r>
            <a:r>
              <a:rPr lang="de-DE" dirty="0" err="1"/>
              <a:t>or</a:t>
            </a:r>
            <a:r>
              <a:rPr lang="de-DE" dirty="0"/>
              <a:t> Brown &gt;90 %, </a:t>
            </a:r>
            <a:r>
              <a:rPr lang="de-DE" dirty="0" err="1"/>
              <a:t>other</a:t>
            </a:r>
            <a:r>
              <a:rPr lang="de-DE" dirty="0"/>
              <a:t> ~70 %</a:t>
            </a:r>
          </a:p>
          <a:p>
            <a:r>
              <a:rPr lang="de-DE" dirty="0"/>
              <a:t>Skin Color</a:t>
            </a:r>
          </a:p>
          <a:p>
            <a:pPr lvl="1"/>
            <a:r>
              <a:rPr lang="de-DE" dirty="0"/>
              <a:t>~80 – ~90 %</a:t>
            </a: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7" t="3297" r="2656" b="1688"/>
          <a:stretch/>
        </p:blipFill>
        <p:spPr bwMode="auto">
          <a:xfrm>
            <a:off x="5052061" y="555526"/>
            <a:ext cx="3649980" cy="321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B3BAE061-1ECF-4DA7-B6BA-C1E82BA22A1B}"/>
              </a:ext>
            </a:extLst>
          </p:cNvPr>
          <p:cNvSpPr txBox="1"/>
          <p:nvPr/>
        </p:nvSpPr>
        <p:spPr>
          <a:xfrm>
            <a:off x="8370215" y="4897279"/>
            <a:ext cx="800219" cy="246221"/>
          </a:xfrm>
          <a:prstGeom prst="rect">
            <a:avLst/>
          </a:prstGeom>
          <a:noFill/>
        </p:spPr>
        <p:txBody>
          <a:bodyPr wrap="none" rtlCol="0">
            <a:spAutoFit/>
          </a:bodyPr>
          <a:lstStyle/>
          <a:p>
            <a:r>
              <a:rPr lang="de-DE" sz="1000" dirty="0"/>
              <a:t>Kayser, 2015</a:t>
            </a:r>
            <a:endParaRPr lang="en-US" sz="1000" dirty="0"/>
          </a:p>
        </p:txBody>
      </p:sp>
    </p:spTree>
    <p:extLst>
      <p:ext uri="{BB962C8B-B14F-4D97-AF65-F5344CB8AC3E}">
        <p14:creationId xmlns:p14="http://schemas.microsoft.com/office/powerpoint/2010/main" val="41832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797066"/>
            <a:ext cx="4608792"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336" y="989605"/>
            <a:ext cx="4629008"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en-US" dirty="0"/>
          </a:p>
        </p:txBody>
      </p:sp>
      <p:sp>
        <p:nvSpPr>
          <p:cNvPr id="4" name="Textfeld 3"/>
          <p:cNvSpPr txBox="1"/>
          <p:nvPr/>
        </p:nvSpPr>
        <p:spPr>
          <a:xfrm>
            <a:off x="8308285" y="4803998"/>
            <a:ext cx="800219" cy="246221"/>
          </a:xfrm>
          <a:prstGeom prst="rect">
            <a:avLst/>
          </a:prstGeom>
          <a:noFill/>
        </p:spPr>
        <p:txBody>
          <a:bodyPr wrap="none" rtlCol="0">
            <a:spAutoFit/>
          </a:bodyPr>
          <a:lstStyle/>
          <a:p>
            <a:r>
              <a:rPr lang="de-DE" sz="1000" dirty="0"/>
              <a:t>Kayser, 2015</a:t>
            </a:r>
            <a:endParaRPr lang="en-US" sz="10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23478"/>
            <a:ext cx="4622016"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363838"/>
            <a:ext cx="4608792"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D9F6F02B-0E83-4A39-B192-F3FAAE5DFB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824" r="199"/>
          <a:stretch/>
        </p:blipFill>
        <p:spPr bwMode="auto">
          <a:xfrm>
            <a:off x="5450477" y="54264"/>
            <a:ext cx="1066615" cy="2635849"/>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a:extLst>
              <a:ext uri="{FF2B5EF4-FFF2-40B4-BE49-F238E27FC236}">
                <a16:creationId xmlns:a16="http://schemas.microsoft.com/office/drawing/2014/main" id="{3CFA4987-D96B-4A2E-8474-5EFE977C18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068"/>
          <a:stretch/>
        </p:blipFill>
        <p:spPr bwMode="auto">
          <a:xfrm>
            <a:off x="1176948" y="64689"/>
            <a:ext cx="1152128" cy="2853578"/>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4">
            <a:extLst>
              <a:ext uri="{FF2B5EF4-FFF2-40B4-BE49-F238E27FC236}">
                <a16:creationId xmlns:a16="http://schemas.microsoft.com/office/drawing/2014/main" id="{8DB0F138-8E8B-435D-883D-E31D294F8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313"/>
          <a:stretch/>
        </p:blipFill>
        <p:spPr bwMode="auto">
          <a:xfrm>
            <a:off x="2746038" y="1664263"/>
            <a:ext cx="1152128" cy="2695461"/>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a:extLst>
              <a:ext uri="{FF2B5EF4-FFF2-40B4-BE49-F238E27FC236}">
                <a16:creationId xmlns:a16="http://schemas.microsoft.com/office/drawing/2014/main" id="{9ED85F55-30AB-4864-AFDC-289812A547B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959"/>
          <a:stretch/>
        </p:blipFill>
        <p:spPr bwMode="auto">
          <a:xfrm>
            <a:off x="4674656" y="1806644"/>
            <a:ext cx="1241861" cy="3061315"/>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60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Biological Age</a:t>
            </a:r>
            <a:endParaRPr lang="en-US" dirty="0"/>
          </a:p>
        </p:txBody>
      </p:sp>
      <p:sp>
        <p:nvSpPr>
          <p:cNvPr id="3" name="Inhaltsplatzhalter 2"/>
          <p:cNvSpPr>
            <a:spLocks noGrp="1"/>
          </p:cNvSpPr>
          <p:nvPr>
            <p:ph sz="quarter" idx="13"/>
          </p:nvPr>
        </p:nvSpPr>
        <p:spPr/>
        <p:txBody>
          <a:bodyPr/>
          <a:lstStyle/>
          <a:p>
            <a:r>
              <a:rPr lang="de-DE" dirty="0"/>
              <a:t>DNA </a:t>
            </a:r>
            <a:r>
              <a:rPr lang="de-DE" dirty="0" err="1"/>
              <a:t>methylation</a:t>
            </a:r>
            <a:r>
              <a:rPr lang="de-DE" dirty="0"/>
              <a:t> </a:t>
            </a:r>
            <a:r>
              <a:rPr lang="de-DE" dirty="0" err="1"/>
              <a:t>pattern</a:t>
            </a:r>
            <a:endParaRPr lang="de-DE" dirty="0"/>
          </a:p>
          <a:p>
            <a:r>
              <a:rPr lang="de-DE" dirty="0"/>
              <a:t>Age </a:t>
            </a:r>
            <a:r>
              <a:rPr lang="de-DE" dirty="0" err="1"/>
              <a:t>specific-CpG</a:t>
            </a:r>
            <a:r>
              <a:rPr lang="de-DE" dirty="0"/>
              <a:t> </a:t>
            </a:r>
            <a:r>
              <a:rPr lang="de-DE" dirty="0" err="1"/>
              <a:t>islands</a:t>
            </a:r>
            <a:endParaRPr lang="de-DE" dirty="0"/>
          </a:p>
          <a:p>
            <a:pPr lvl="1"/>
            <a:r>
              <a:rPr lang="de-DE" dirty="0"/>
              <a:t>Repetition </a:t>
            </a:r>
            <a:r>
              <a:rPr lang="de-DE" dirty="0" err="1"/>
              <a:t>of</a:t>
            </a:r>
            <a:r>
              <a:rPr lang="de-DE" dirty="0"/>
              <a:t> </a:t>
            </a:r>
            <a:r>
              <a:rPr lang="de-DE" dirty="0" err="1"/>
              <a:t>bases</a:t>
            </a:r>
            <a:br>
              <a:rPr lang="de-DE" dirty="0"/>
            </a:br>
            <a:r>
              <a:rPr lang="de-DE" dirty="0"/>
              <a:t>C </a:t>
            </a:r>
            <a:r>
              <a:rPr lang="de-DE" dirty="0" err="1"/>
              <a:t>and</a:t>
            </a:r>
            <a:r>
              <a:rPr lang="de-DE" dirty="0"/>
              <a:t> G </a:t>
            </a:r>
            <a:r>
              <a:rPr lang="de-DE" dirty="0" err="1"/>
              <a:t>before</a:t>
            </a:r>
            <a:r>
              <a:rPr lang="de-DE" dirty="0"/>
              <a:t> a </a:t>
            </a:r>
            <a:r>
              <a:rPr lang="de-DE" dirty="0" err="1"/>
              <a:t>gene</a:t>
            </a:r>
            <a:endParaRPr lang="de-DE" dirty="0"/>
          </a:p>
          <a:p>
            <a:r>
              <a:rPr lang="de-DE" dirty="0" err="1"/>
              <a:t>Regulates</a:t>
            </a:r>
            <a:r>
              <a:rPr lang="de-DE" dirty="0"/>
              <a:t> Gene Expression</a:t>
            </a:r>
            <a:endParaRPr lang="en-US" dirty="0"/>
          </a:p>
        </p:txBody>
      </p:sp>
      <p:pic>
        <p:nvPicPr>
          <p:cNvPr id="1026" name="Picture 2" descr="http://missinglink.ucsf.edu/lm/genes_and_genomes/images/methyl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059582"/>
            <a:ext cx="529590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4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Biological Age</a:t>
            </a:r>
            <a:endParaRPr lang="en-US" dirty="0"/>
          </a:p>
        </p:txBody>
      </p:sp>
      <p:grpSp>
        <p:nvGrpSpPr>
          <p:cNvPr id="4" name="Group 2"/>
          <p:cNvGrpSpPr>
            <a:grpSpLocks/>
          </p:cNvGrpSpPr>
          <p:nvPr/>
        </p:nvGrpSpPr>
        <p:grpSpPr bwMode="auto">
          <a:xfrm>
            <a:off x="1043608" y="1570314"/>
            <a:ext cx="2105025" cy="304800"/>
            <a:chOff x="1838" y="3350"/>
            <a:chExt cx="1326" cy="192"/>
          </a:xfrm>
        </p:grpSpPr>
        <p:sp>
          <p:nvSpPr>
            <p:cNvPr id="5"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 name="Group 2"/>
          <p:cNvGrpSpPr>
            <a:grpSpLocks/>
          </p:cNvGrpSpPr>
          <p:nvPr/>
        </p:nvGrpSpPr>
        <p:grpSpPr bwMode="auto">
          <a:xfrm>
            <a:off x="3863975" y="1570314"/>
            <a:ext cx="2105025" cy="304800"/>
            <a:chOff x="1838" y="3350"/>
            <a:chExt cx="1326" cy="192"/>
          </a:xfrm>
        </p:grpSpPr>
        <p:sp>
          <p:nvSpPr>
            <p:cNvPr id="8"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0" name="Group 2"/>
          <p:cNvGrpSpPr>
            <a:grpSpLocks/>
          </p:cNvGrpSpPr>
          <p:nvPr/>
        </p:nvGrpSpPr>
        <p:grpSpPr bwMode="auto">
          <a:xfrm>
            <a:off x="7147495" y="1570314"/>
            <a:ext cx="2105025" cy="304800"/>
            <a:chOff x="1838" y="3350"/>
            <a:chExt cx="1326" cy="192"/>
          </a:xfrm>
        </p:grpSpPr>
        <p:sp>
          <p:nvSpPr>
            <p:cNvPr id="11"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3" name="Group 2"/>
          <p:cNvGrpSpPr>
            <a:grpSpLocks/>
          </p:cNvGrpSpPr>
          <p:nvPr/>
        </p:nvGrpSpPr>
        <p:grpSpPr bwMode="auto">
          <a:xfrm>
            <a:off x="1045642" y="2626990"/>
            <a:ext cx="2105025" cy="304800"/>
            <a:chOff x="1838" y="3350"/>
            <a:chExt cx="1326" cy="192"/>
          </a:xfrm>
        </p:grpSpPr>
        <p:sp>
          <p:nvSpPr>
            <p:cNvPr id="14"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 name="Group 2"/>
          <p:cNvGrpSpPr>
            <a:grpSpLocks/>
          </p:cNvGrpSpPr>
          <p:nvPr/>
        </p:nvGrpSpPr>
        <p:grpSpPr bwMode="auto">
          <a:xfrm>
            <a:off x="3866009" y="2626990"/>
            <a:ext cx="2105025" cy="304800"/>
            <a:chOff x="1838" y="3350"/>
            <a:chExt cx="1326" cy="192"/>
          </a:xfrm>
        </p:grpSpPr>
        <p:sp>
          <p:nvSpPr>
            <p:cNvPr id="17"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9" name="Group 2"/>
          <p:cNvGrpSpPr>
            <a:grpSpLocks/>
          </p:cNvGrpSpPr>
          <p:nvPr/>
        </p:nvGrpSpPr>
        <p:grpSpPr bwMode="auto">
          <a:xfrm>
            <a:off x="7147495" y="2626990"/>
            <a:ext cx="2105025" cy="304800"/>
            <a:chOff x="1838" y="3350"/>
            <a:chExt cx="1326" cy="192"/>
          </a:xfrm>
        </p:grpSpPr>
        <p:sp>
          <p:nvSpPr>
            <p:cNvPr id="20"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2" name="Group 2"/>
          <p:cNvGrpSpPr>
            <a:grpSpLocks/>
          </p:cNvGrpSpPr>
          <p:nvPr/>
        </p:nvGrpSpPr>
        <p:grpSpPr bwMode="auto">
          <a:xfrm>
            <a:off x="1045642" y="3707110"/>
            <a:ext cx="2105025" cy="304800"/>
            <a:chOff x="1838" y="3350"/>
            <a:chExt cx="1326" cy="192"/>
          </a:xfrm>
        </p:grpSpPr>
        <p:sp>
          <p:nvSpPr>
            <p:cNvPr id="23"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 name="Group 2"/>
          <p:cNvGrpSpPr>
            <a:grpSpLocks/>
          </p:cNvGrpSpPr>
          <p:nvPr/>
        </p:nvGrpSpPr>
        <p:grpSpPr bwMode="auto">
          <a:xfrm>
            <a:off x="3866009" y="3707110"/>
            <a:ext cx="2105025" cy="304800"/>
            <a:chOff x="1838" y="3350"/>
            <a:chExt cx="1326" cy="192"/>
          </a:xfrm>
        </p:grpSpPr>
        <p:sp>
          <p:nvSpPr>
            <p:cNvPr id="26"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8" name="Group 2"/>
          <p:cNvGrpSpPr>
            <a:grpSpLocks/>
          </p:cNvGrpSpPr>
          <p:nvPr/>
        </p:nvGrpSpPr>
        <p:grpSpPr bwMode="auto">
          <a:xfrm>
            <a:off x="7147495" y="3707110"/>
            <a:ext cx="2105025" cy="304800"/>
            <a:chOff x="1838" y="3350"/>
            <a:chExt cx="1326" cy="192"/>
          </a:xfrm>
        </p:grpSpPr>
        <p:sp>
          <p:nvSpPr>
            <p:cNvPr id="29"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1" name="Rechteck 30"/>
          <p:cNvSpPr/>
          <p:nvPr/>
        </p:nvSpPr>
        <p:spPr>
          <a:xfrm>
            <a:off x="3044306" y="1589690"/>
            <a:ext cx="87962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2" name="Rechteck 31"/>
          <p:cNvSpPr/>
          <p:nvPr/>
        </p:nvSpPr>
        <p:spPr>
          <a:xfrm>
            <a:off x="3030216" y="2646366"/>
            <a:ext cx="89371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3" name="Rechteck 32"/>
          <p:cNvSpPr/>
          <p:nvPr/>
        </p:nvSpPr>
        <p:spPr>
          <a:xfrm>
            <a:off x="3044306" y="3726486"/>
            <a:ext cx="87962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4" name="Rechteck 33"/>
          <p:cNvSpPr/>
          <p:nvPr/>
        </p:nvSpPr>
        <p:spPr>
          <a:xfrm>
            <a:off x="5868143" y="1589690"/>
            <a:ext cx="1368153"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35" name="Rechteck 34"/>
          <p:cNvSpPr/>
          <p:nvPr/>
        </p:nvSpPr>
        <p:spPr>
          <a:xfrm>
            <a:off x="5868143" y="2646366"/>
            <a:ext cx="1368153"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36" name="Rechteck 35"/>
          <p:cNvSpPr/>
          <p:nvPr/>
        </p:nvSpPr>
        <p:spPr>
          <a:xfrm>
            <a:off x="5862638" y="3726486"/>
            <a:ext cx="136815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40" name="Ellipse 39"/>
          <p:cNvSpPr/>
          <p:nvPr/>
        </p:nvSpPr>
        <p:spPr>
          <a:xfrm>
            <a:off x="251520" y="1491630"/>
            <a:ext cx="648072" cy="576064"/>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Ellipse 40"/>
          <p:cNvSpPr/>
          <p:nvPr/>
        </p:nvSpPr>
        <p:spPr>
          <a:xfrm>
            <a:off x="251520" y="2501046"/>
            <a:ext cx="648072" cy="576064"/>
          </a:xfrm>
          <a:prstGeom prst="ellipse">
            <a:avLst/>
          </a:prstGeom>
          <a:solidFill>
            <a:srgbClr val="4C320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Ellipse 42"/>
          <p:cNvSpPr/>
          <p:nvPr/>
        </p:nvSpPr>
        <p:spPr>
          <a:xfrm>
            <a:off x="251520" y="3467217"/>
            <a:ext cx="648072" cy="576064"/>
          </a:xfrm>
          <a:prstGeom prst="ellipse">
            <a:avLst/>
          </a:prstGeom>
          <a:solidFill>
            <a:srgbClr val="EFD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0" name="Gruppieren 49"/>
          <p:cNvGrpSpPr/>
          <p:nvPr/>
        </p:nvGrpSpPr>
        <p:grpSpPr>
          <a:xfrm>
            <a:off x="539552" y="1491574"/>
            <a:ext cx="432048" cy="288088"/>
            <a:chOff x="539552" y="1491574"/>
            <a:chExt cx="432048" cy="288088"/>
          </a:xfrm>
        </p:grpSpPr>
        <p:sp>
          <p:nvSpPr>
            <p:cNvPr id="46" name="Freihandform 45"/>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ihandform 46"/>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ihandform 47"/>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ihandform 48"/>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uppieren 50"/>
          <p:cNvGrpSpPr/>
          <p:nvPr/>
        </p:nvGrpSpPr>
        <p:grpSpPr>
          <a:xfrm flipH="1">
            <a:off x="169855" y="1485588"/>
            <a:ext cx="432048" cy="288088"/>
            <a:chOff x="539552" y="1491574"/>
            <a:chExt cx="432048" cy="288088"/>
          </a:xfrm>
        </p:grpSpPr>
        <p:sp>
          <p:nvSpPr>
            <p:cNvPr id="52" name="Freihandform 5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ihandform 5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ihandform 5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ihandform 5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uppieren 55"/>
          <p:cNvGrpSpPr/>
          <p:nvPr/>
        </p:nvGrpSpPr>
        <p:grpSpPr>
          <a:xfrm>
            <a:off x="557772" y="2482946"/>
            <a:ext cx="432048" cy="288088"/>
            <a:chOff x="539552" y="1491574"/>
            <a:chExt cx="432048" cy="288088"/>
          </a:xfrm>
        </p:grpSpPr>
        <p:sp>
          <p:nvSpPr>
            <p:cNvPr id="57" name="Freihandform 56"/>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ihandform 57"/>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ihandform 58"/>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ihandform 59"/>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uppieren 60"/>
          <p:cNvGrpSpPr/>
          <p:nvPr/>
        </p:nvGrpSpPr>
        <p:grpSpPr>
          <a:xfrm flipH="1">
            <a:off x="188075" y="2476960"/>
            <a:ext cx="432048" cy="288088"/>
            <a:chOff x="539552" y="1491574"/>
            <a:chExt cx="432048" cy="288088"/>
          </a:xfrm>
        </p:grpSpPr>
        <p:sp>
          <p:nvSpPr>
            <p:cNvPr id="62" name="Freihandform 6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ihandform 6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ihandform 6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ihandform 6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uppieren 65"/>
          <p:cNvGrpSpPr/>
          <p:nvPr/>
        </p:nvGrpSpPr>
        <p:grpSpPr>
          <a:xfrm>
            <a:off x="538278" y="3467161"/>
            <a:ext cx="432048" cy="288088"/>
            <a:chOff x="539552" y="1491574"/>
            <a:chExt cx="432048" cy="288088"/>
          </a:xfrm>
        </p:grpSpPr>
        <p:sp>
          <p:nvSpPr>
            <p:cNvPr id="67" name="Freihandform 66"/>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ihandform 67"/>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ihandform 68"/>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ihandform 69"/>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p:cNvGrpSpPr/>
          <p:nvPr/>
        </p:nvGrpSpPr>
        <p:grpSpPr>
          <a:xfrm flipH="1">
            <a:off x="168581" y="3461175"/>
            <a:ext cx="432048" cy="288088"/>
            <a:chOff x="539552" y="1491574"/>
            <a:chExt cx="432048" cy="288088"/>
          </a:xfrm>
        </p:grpSpPr>
        <p:sp>
          <p:nvSpPr>
            <p:cNvPr id="72" name="Freihandform 7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ihandform 7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ihandform 7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ihandform 7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Ellipse 75"/>
          <p:cNvSpPr/>
          <p:nvPr/>
        </p:nvSpPr>
        <p:spPr>
          <a:xfrm>
            <a:off x="395536" y="170765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lipse 76"/>
          <p:cNvSpPr/>
          <p:nvPr/>
        </p:nvSpPr>
        <p:spPr>
          <a:xfrm>
            <a:off x="683568" y="170765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lipse 77"/>
          <p:cNvSpPr/>
          <p:nvPr/>
        </p:nvSpPr>
        <p:spPr>
          <a:xfrm>
            <a:off x="395536" y="3651870"/>
            <a:ext cx="72008" cy="720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lipse 78"/>
          <p:cNvSpPr/>
          <p:nvPr/>
        </p:nvSpPr>
        <p:spPr>
          <a:xfrm>
            <a:off x="683568" y="3651870"/>
            <a:ext cx="72008" cy="720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lipse 79"/>
          <p:cNvSpPr/>
          <p:nvPr/>
        </p:nvSpPr>
        <p:spPr>
          <a:xfrm>
            <a:off x="395536" y="2715766"/>
            <a:ext cx="72008" cy="7200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lipse 80"/>
          <p:cNvSpPr/>
          <p:nvPr/>
        </p:nvSpPr>
        <p:spPr>
          <a:xfrm>
            <a:off x="683568" y="2715766"/>
            <a:ext cx="72008" cy="7200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ern mit 4 Zacken 2"/>
          <p:cNvSpPr/>
          <p:nvPr/>
        </p:nvSpPr>
        <p:spPr>
          <a:xfrm>
            <a:off x="1763688" y="1419622"/>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Stern mit 4 Zacken 90"/>
          <p:cNvSpPr/>
          <p:nvPr/>
        </p:nvSpPr>
        <p:spPr>
          <a:xfrm>
            <a:off x="1907704" y="1419622"/>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tern mit 4 Zacken 91"/>
          <p:cNvSpPr/>
          <p:nvPr/>
        </p:nvSpPr>
        <p:spPr>
          <a:xfrm>
            <a:off x="2051720" y="1419622"/>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tern mit 4 Zacken 92"/>
          <p:cNvSpPr/>
          <p:nvPr/>
        </p:nvSpPr>
        <p:spPr>
          <a:xfrm>
            <a:off x="2195736" y="1419622"/>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Stern mit 4 Zacken 93"/>
          <p:cNvSpPr/>
          <p:nvPr/>
        </p:nvSpPr>
        <p:spPr>
          <a:xfrm>
            <a:off x="1754428" y="3548675"/>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tern mit 4 Zacken 94"/>
          <p:cNvSpPr/>
          <p:nvPr/>
        </p:nvSpPr>
        <p:spPr>
          <a:xfrm>
            <a:off x="1763688" y="1419622"/>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tern mit 4 Zacken 95"/>
          <p:cNvSpPr/>
          <p:nvPr/>
        </p:nvSpPr>
        <p:spPr>
          <a:xfrm>
            <a:off x="1907704" y="3540015"/>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ern mit 4 Zacken 96"/>
          <p:cNvSpPr/>
          <p:nvPr/>
        </p:nvSpPr>
        <p:spPr>
          <a:xfrm>
            <a:off x="2080294" y="3537116"/>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ern mit 4 Zacken 97"/>
          <p:cNvSpPr/>
          <p:nvPr/>
        </p:nvSpPr>
        <p:spPr>
          <a:xfrm>
            <a:off x="4283968" y="1382449"/>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tern mit 4 Zacken 98"/>
          <p:cNvSpPr/>
          <p:nvPr/>
        </p:nvSpPr>
        <p:spPr>
          <a:xfrm>
            <a:off x="1691680" y="1419622"/>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tern mit 4 Zacken 99"/>
          <p:cNvSpPr/>
          <p:nvPr/>
        </p:nvSpPr>
        <p:spPr>
          <a:xfrm>
            <a:off x="4436368" y="1388435"/>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Stern mit 4 Zacken 100"/>
          <p:cNvSpPr/>
          <p:nvPr/>
        </p:nvSpPr>
        <p:spPr>
          <a:xfrm>
            <a:off x="4572000" y="1388435"/>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Stern mit 4 Zacken 101"/>
          <p:cNvSpPr/>
          <p:nvPr/>
        </p:nvSpPr>
        <p:spPr>
          <a:xfrm>
            <a:off x="4716016" y="1388435"/>
            <a:ext cx="288032" cy="319219"/>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94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5EBBF-EE77-4781-BA2D-160299029C07}"/>
              </a:ext>
            </a:extLst>
          </p:cNvPr>
          <p:cNvSpPr>
            <a:spLocks noGrp="1"/>
          </p:cNvSpPr>
          <p:nvPr>
            <p:ph type="title"/>
          </p:nvPr>
        </p:nvSpPr>
        <p:spPr/>
        <p:txBody>
          <a:bodyPr/>
          <a:lstStyle/>
          <a:p>
            <a:r>
              <a:rPr lang="de-DE" dirty="0"/>
              <a:t>DNA </a:t>
            </a:r>
            <a:r>
              <a:rPr lang="de-DE" dirty="0" err="1"/>
              <a:t>Methylation</a:t>
            </a:r>
            <a:r>
              <a:rPr lang="de-DE" dirty="0"/>
              <a:t> Analysis</a:t>
            </a:r>
            <a:endParaRPr lang="en-US" dirty="0"/>
          </a:p>
        </p:txBody>
      </p:sp>
      <p:sp>
        <p:nvSpPr>
          <p:cNvPr id="3" name="Inhaltsplatzhalter 2">
            <a:extLst>
              <a:ext uri="{FF2B5EF4-FFF2-40B4-BE49-F238E27FC236}">
                <a16:creationId xmlns:a16="http://schemas.microsoft.com/office/drawing/2014/main" id="{255CD326-53B4-48B0-A8B3-A97EED9A4F2B}"/>
              </a:ext>
            </a:extLst>
          </p:cNvPr>
          <p:cNvSpPr>
            <a:spLocks noGrp="1"/>
          </p:cNvSpPr>
          <p:nvPr>
            <p:ph sz="quarter" idx="13"/>
          </p:nvPr>
        </p:nvSpPr>
        <p:spPr>
          <a:xfrm>
            <a:off x="609600" y="1200150"/>
            <a:ext cx="7274768" cy="3086100"/>
          </a:xfrm>
        </p:spPr>
        <p:txBody>
          <a:bodyPr/>
          <a:lstStyle/>
          <a:p>
            <a:r>
              <a:rPr lang="de-DE" dirty="0"/>
              <a:t>Chemical </a:t>
            </a:r>
            <a:r>
              <a:rPr lang="de-DE" dirty="0" err="1"/>
              <a:t>treatment</a:t>
            </a:r>
            <a:r>
              <a:rPr lang="de-DE" dirty="0"/>
              <a:t> </a:t>
            </a:r>
            <a:r>
              <a:rPr lang="de-DE" dirty="0" err="1"/>
              <a:t>leads</a:t>
            </a:r>
            <a:r>
              <a:rPr lang="de-DE" dirty="0"/>
              <a:t> </a:t>
            </a:r>
            <a:r>
              <a:rPr lang="de-DE" dirty="0" err="1"/>
              <a:t>to</a:t>
            </a:r>
            <a:r>
              <a:rPr lang="de-DE" dirty="0"/>
              <a:t> </a:t>
            </a:r>
            <a:r>
              <a:rPr lang="de-DE" dirty="0" err="1"/>
              <a:t>base</a:t>
            </a:r>
            <a:r>
              <a:rPr lang="de-DE" dirty="0"/>
              <a:t> </a:t>
            </a:r>
            <a:r>
              <a:rPr lang="de-DE" dirty="0" err="1"/>
              <a:t>change</a:t>
            </a:r>
            <a:r>
              <a:rPr lang="de-DE" dirty="0"/>
              <a:t> in </a:t>
            </a:r>
            <a:r>
              <a:rPr lang="de-DE" dirty="0" err="1"/>
              <a:t>unmethylated</a:t>
            </a:r>
            <a:r>
              <a:rPr lang="de-DE" dirty="0"/>
              <a:t> DNA</a:t>
            </a:r>
            <a:endParaRPr lang="en-US" dirty="0"/>
          </a:p>
        </p:txBody>
      </p:sp>
      <p:sp>
        <p:nvSpPr>
          <p:cNvPr id="5" name="Textfeld 4">
            <a:extLst>
              <a:ext uri="{FF2B5EF4-FFF2-40B4-BE49-F238E27FC236}">
                <a16:creationId xmlns:a16="http://schemas.microsoft.com/office/drawing/2014/main" id="{C2FA1F47-CE46-494F-B5D9-B80F19DE8ACF}"/>
              </a:ext>
            </a:extLst>
          </p:cNvPr>
          <p:cNvSpPr txBox="1"/>
          <p:nvPr/>
        </p:nvSpPr>
        <p:spPr>
          <a:xfrm>
            <a:off x="1835696" y="2355726"/>
            <a:ext cx="5147563" cy="369332"/>
          </a:xfrm>
          <a:prstGeom prst="rect">
            <a:avLst/>
          </a:prstGeom>
          <a:noFill/>
        </p:spPr>
        <p:txBody>
          <a:bodyPr wrap="none" rtlCol="0">
            <a:spAutoFit/>
          </a:bodyPr>
          <a:lstStyle/>
          <a:p>
            <a:r>
              <a:rPr lang="de-DE" dirty="0">
                <a:latin typeface="Courier New" panose="02070309020205020404" pitchFamily="49" charset="0"/>
                <a:cs typeface="Courier New" panose="02070309020205020404" pitchFamily="49" charset="0"/>
              </a:rPr>
              <a:t>GTACTAACTAATTGCAGACATTATT</a:t>
            </a:r>
            <a:r>
              <a:rPr lang="de-DE" dirty="0">
                <a:solidFill>
                  <a:srgbClr val="FF99FF"/>
                </a:solidFill>
                <a:latin typeface="Courier New" panose="02070309020205020404" pitchFamily="49" charset="0"/>
                <a:cs typeface="Courier New" panose="02070309020205020404" pitchFamily="49" charset="0"/>
              </a:rPr>
              <a:t>C</a:t>
            </a:r>
            <a:r>
              <a:rPr lang="de-DE" dirty="0">
                <a:latin typeface="Courier New" panose="02070309020205020404" pitchFamily="49" charset="0"/>
                <a:cs typeface="Courier New" panose="02070309020205020404" pitchFamily="49" charset="0"/>
              </a:rPr>
              <a:t>GCAACGGTCC</a:t>
            </a:r>
            <a:endParaRPr lang="en-US" dirty="0">
              <a:latin typeface="Courier New" panose="02070309020205020404" pitchFamily="49" charset="0"/>
              <a:cs typeface="Courier New" panose="02070309020205020404" pitchFamily="49" charset="0"/>
            </a:endParaRPr>
          </a:p>
        </p:txBody>
      </p:sp>
      <p:sp>
        <p:nvSpPr>
          <p:cNvPr id="25" name="Textfeld 24">
            <a:extLst>
              <a:ext uri="{FF2B5EF4-FFF2-40B4-BE49-F238E27FC236}">
                <a16:creationId xmlns:a16="http://schemas.microsoft.com/office/drawing/2014/main" id="{3657084E-4C36-4707-8903-87233F1547B9}"/>
              </a:ext>
            </a:extLst>
          </p:cNvPr>
          <p:cNvSpPr txBox="1"/>
          <p:nvPr/>
        </p:nvSpPr>
        <p:spPr>
          <a:xfrm>
            <a:off x="5257588" y="2643758"/>
            <a:ext cx="667134" cy="369332"/>
          </a:xfrm>
          <a:prstGeom prst="rect">
            <a:avLst/>
          </a:prstGeom>
          <a:noFill/>
        </p:spPr>
        <p:txBody>
          <a:bodyPr wrap="square" rtlCol="0">
            <a:spAutoFit/>
          </a:bodyPr>
          <a:lstStyle/>
          <a:p>
            <a:r>
              <a:rPr lang="de-DE" b="1" dirty="0">
                <a:latin typeface="Courier New" panose="02070309020205020404" pitchFamily="49" charset="0"/>
                <a:cs typeface="Courier New" panose="02070309020205020404" pitchFamily="49" charset="0"/>
              </a:rPr>
              <a:t>CH</a:t>
            </a:r>
            <a:r>
              <a:rPr lang="de-DE" b="1" baseline="-25000" dirty="0">
                <a:latin typeface="Courier New" panose="02070309020205020404" pitchFamily="49" charset="0"/>
                <a:cs typeface="Courier New" panose="02070309020205020404" pitchFamily="49" charset="0"/>
              </a:rPr>
              <a:t>3</a:t>
            </a:r>
            <a:endParaRPr lang="en-US" b="1" baseline="-25000" dirty="0">
              <a:latin typeface="Courier New" panose="02070309020205020404" pitchFamily="49" charset="0"/>
              <a:cs typeface="Courier New" panose="02070309020205020404" pitchFamily="49" charset="0"/>
            </a:endParaRPr>
          </a:p>
        </p:txBody>
      </p:sp>
      <p:cxnSp>
        <p:nvCxnSpPr>
          <p:cNvPr id="31" name="Gerade Verbindung 43">
            <a:extLst>
              <a:ext uri="{FF2B5EF4-FFF2-40B4-BE49-F238E27FC236}">
                <a16:creationId xmlns:a16="http://schemas.microsoft.com/office/drawing/2014/main" id="{E5936497-C4F5-4096-A27F-CB852980DF9D}"/>
              </a:ext>
            </a:extLst>
          </p:cNvPr>
          <p:cNvCxnSpPr/>
          <p:nvPr/>
        </p:nvCxnSpPr>
        <p:spPr>
          <a:xfrm>
            <a:off x="5418850" y="2611492"/>
            <a:ext cx="0" cy="813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B5B03616-30DA-4776-B1C1-BE208DBEEAE6}"/>
              </a:ext>
            </a:extLst>
          </p:cNvPr>
          <p:cNvSpPr txBox="1"/>
          <p:nvPr/>
        </p:nvSpPr>
        <p:spPr>
          <a:xfrm>
            <a:off x="1835696" y="3498562"/>
            <a:ext cx="5147563" cy="369332"/>
          </a:xfrm>
          <a:prstGeom prst="rect">
            <a:avLst/>
          </a:prstGeom>
          <a:noFill/>
        </p:spPr>
        <p:txBody>
          <a:bodyPr wrap="none" rtlCol="0">
            <a:spAutoFit/>
          </a:bodyPr>
          <a:lstStyle/>
          <a:p>
            <a:r>
              <a:rPr lang="de-DE" dirty="0">
                <a:latin typeface="Courier New" panose="02070309020205020404" pitchFamily="49" charset="0"/>
                <a:cs typeface="Courier New" panose="02070309020205020404" pitchFamily="49" charset="0"/>
              </a:rPr>
              <a:t>GTACTAACTAATTGCAGACATTATT</a:t>
            </a:r>
            <a:r>
              <a:rPr lang="de-DE" dirty="0">
                <a:solidFill>
                  <a:srgbClr val="FF99FF"/>
                </a:solidFill>
                <a:latin typeface="Courier New" panose="02070309020205020404" pitchFamily="49" charset="0"/>
                <a:cs typeface="Courier New" panose="02070309020205020404" pitchFamily="49" charset="0"/>
              </a:rPr>
              <a:t>C</a:t>
            </a:r>
            <a:r>
              <a:rPr lang="de-DE" dirty="0">
                <a:latin typeface="Courier New" panose="02070309020205020404" pitchFamily="49" charset="0"/>
                <a:cs typeface="Courier New" panose="02070309020205020404" pitchFamily="49" charset="0"/>
              </a:rPr>
              <a:t>GCAACGGTCC</a:t>
            </a:r>
            <a:endParaRPr lang="en-US" dirty="0">
              <a:latin typeface="Courier New" panose="02070309020205020404" pitchFamily="49" charset="0"/>
              <a:cs typeface="Courier New" panose="02070309020205020404" pitchFamily="49" charset="0"/>
            </a:endParaRPr>
          </a:p>
        </p:txBody>
      </p:sp>
      <p:sp>
        <p:nvSpPr>
          <p:cNvPr id="57" name="Rechteck 56">
            <a:extLst>
              <a:ext uri="{FF2B5EF4-FFF2-40B4-BE49-F238E27FC236}">
                <a16:creationId xmlns:a16="http://schemas.microsoft.com/office/drawing/2014/main" id="{B809F345-04CF-46B9-AFDF-384AE2B761C6}"/>
              </a:ext>
            </a:extLst>
          </p:cNvPr>
          <p:cNvSpPr/>
          <p:nvPr/>
        </p:nvSpPr>
        <p:spPr>
          <a:xfrm>
            <a:off x="5345034" y="3585820"/>
            <a:ext cx="136800" cy="200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6B993026-E6BB-45C5-AFB7-7A4363E3DAEC}"/>
              </a:ext>
            </a:extLst>
          </p:cNvPr>
          <p:cNvSpPr/>
          <p:nvPr/>
        </p:nvSpPr>
        <p:spPr>
          <a:xfrm>
            <a:off x="5257588" y="3498562"/>
            <a:ext cx="322524" cy="369332"/>
          </a:xfrm>
          <a:prstGeom prst="rect">
            <a:avLst/>
          </a:prstGeom>
        </p:spPr>
        <p:txBody>
          <a:bodyPr wrap="none">
            <a:spAutoFit/>
          </a:bodyPr>
          <a:lstStyle/>
          <a:p>
            <a:r>
              <a:rPr lang="de-DE" dirty="0">
                <a:solidFill>
                  <a:srgbClr val="FF99FF"/>
                </a:solidFill>
                <a:latin typeface="Courier New" panose="02070309020205020404" pitchFamily="49" charset="0"/>
                <a:cs typeface="Courier New" panose="02070309020205020404" pitchFamily="49" charset="0"/>
              </a:rPr>
              <a:t>U</a:t>
            </a:r>
            <a:endParaRPr lang="en-US" dirty="0"/>
          </a:p>
        </p:txBody>
      </p:sp>
      <p:sp>
        <p:nvSpPr>
          <p:cNvPr id="58" name="Rechteck 57">
            <a:extLst>
              <a:ext uri="{FF2B5EF4-FFF2-40B4-BE49-F238E27FC236}">
                <a16:creationId xmlns:a16="http://schemas.microsoft.com/office/drawing/2014/main" id="{9669A2E4-B42E-4B47-9889-8A92B194D8D8}"/>
              </a:ext>
            </a:extLst>
          </p:cNvPr>
          <p:cNvSpPr/>
          <p:nvPr/>
        </p:nvSpPr>
        <p:spPr>
          <a:xfrm>
            <a:off x="472675" y="3154178"/>
            <a:ext cx="1324402" cy="369332"/>
          </a:xfrm>
          <a:prstGeom prst="rect">
            <a:avLst/>
          </a:prstGeom>
        </p:spPr>
        <p:txBody>
          <a:bodyPr wrap="none">
            <a:spAutoFit/>
          </a:bodyPr>
          <a:lstStyle/>
          <a:p>
            <a:r>
              <a:rPr lang="de-DE" dirty="0" err="1"/>
              <a:t>unmethylated</a:t>
            </a:r>
            <a:endParaRPr lang="en-US" dirty="0"/>
          </a:p>
        </p:txBody>
      </p:sp>
      <p:sp>
        <p:nvSpPr>
          <p:cNvPr id="60" name="Rechteck 59">
            <a:extLst>
              <a:ext uri="{FF2B5EF4-FFF2-40B4-BE49-F238E27FC236}">
                <a16:creationId xmlns:a16="http://schemas.microsoft.com/office/drawing/2014/main" id="{7B984C95-A4D1-4E1A-95CF-899ACC6F82FB}"/>
              </a:ext>
            </a:extLst>
          </p:cNvPr>
          <p:cNvSpPr/>
          <p:nvPr/>
        </p:nvSpPr>
        <p:spPr>
          <a:xfrm>
            <a:off x="476708" y="1986394"/>
            <a:ext cx="1112805" cy="369332"/>
          </a:xfrm>
          <a:prstGeom prst="rect">
            <a:avLst/>
          </a:prstGeom>
        </p:spPr>
        <p:txBody>
          <a:bodyPr wrap="none">
            <a:spAutoFit/>
          </a:bodyPr>
          <a:lstStyle/>
          <a:p>
            <a:r>
              <a:rPr lang="de-DE" dirty="0" err="1"/>
              <a:t>methylated</a:t>
            </a:r>
            <a:endParaRPr lang="en-US" dirty="0"/>
          </a:p>
        </p:txBody>
      </p:sp>
    </p:spTree>
    <p:extLst>
      <p:ext uri="{BB962C8B-B14F-4D97-AF65-F5344CB8AC3E}">
        <p14:creationId xmlns:p14="http://schemas.microsoft.com/office/powerpoint/2010/main" val="12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7"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44E5E-65BF-4846-8BFC-90EDE440BBFC}"/>
              </a:ext>
            </a:extLst>
          </p:cNvPr>
          <p:cNvSpPr>
            <a:spLocks noGrp="1"/>
          </p:cNvSpPr>
          <p:nvPr>
            <p:ph type="title"/>
          </p:nvPr>
        </p:nvSpPr>
        <p:spPr/>
        <p:txBody>
          <a:bodyPr/>
          <a:lstStyle/>
          <a:p>
            <a:r>
              <a:rPr lang="de-DE" dirty="0"/>
              <a:t>Disclaimer</a:t>
            </a:r>
            <a:endParaRPr lang="en-US" dirty="0"/>
          </a:p>
        </p:txBody>
      </p:sp>
      <p:sp>
        <p:nvSpPr>
          <p:cNvPr id="4" name="Inhaltsplatzhalter 3"/>
          <p:cNvSpPr>
            <a:spLocks noGrp="1"/>
          </p:cNvSpPr>
          <p:nvPr>
            <p:ph sz="quarter" idx="13"/>
          </p:nvPr>
        </p:nvSpPr>
        <p:spPr/>
        <p:txBody>
          <a:bodyPr>
            <a:normAutofit/>
          </a:bodyPr>
          <a:lstStyle/>
          <a:p>
            <a:r>
              <a:rPr lang="de-DE" dirty="0"/>
              <a:t>Studies:</a:t>
            </a:r>
          </a:p>
          <a:p>
            <a:pPr lvl="1"/>
            <a:r>
              <a:rPr lang="de-DE" dirty="0" err="1"/>
              <a:t>B.Sc</a:t>
            </a:r>
            <a:r>
              <a:rPr lang="de-DE" dirty="0"/>
              <a:t>. </a:t>
            </a:r>
            <a:r>
              <a:rPr lang="de-DE" dirty="0" err="1"/>
              <a:t>Biology</a:t>
            </a:r>
            <a:endParaRPr lang="de-DE" dirty="0"/>
          </a:p>
          <a:p>
            <a:pPr lvl="1"/>
            <a:r>
              <a:rPr lang="de-DE" dirty="0" err="1"/>
              <a:t>B.Sc</a:t>
            </a:r>
            <a:r>
              <a:rPr lang="de-DE" dirty="0"/>
              <a:t>. Biomedical Science/</a:t>
            </a:r>
            <a:r>
              <a:rPr lang="de-DE" dirty="0" err="1"/>
              <a:t>Forensic</a:t>
            </a:r>
            <a:r>
              <a:rPr lang="de-DE" dirty="0"/>
              <a:t> Science</a:t>
            </a:r>
          </a:p>
          <a:p>
            <a:pPr lvl="1"/>
            <a:r>
              <a:rPr lang="de-DE" dirty="0" err="1"/>
              <a:t>M.Sc</a:t>
            </a:r>
            <a:r>
              <a:rPr lang="de-DE" dirty="0"/>
              <a:t>. </a:t>
            </a:r>
            <a:r>
              <a:rPr lang="de-DE" dirty="0" err="1"/>
              <a:t>Molecular</a:t>
            </a:r>
            <a:r>
              <a:rPr lang="de-DE" dirty="0"/>
              <a:t> Biotechnology</a:t>
            </a:r>
          </a:p>
          <a:p>
            <a:pPr lvl="1"/>
            <a:r>
              <a:rPr lang="de-DE" dirty="0" err="1"/>
              <a:t>PhD</a:t>
            </a:r>
            <a:r>
              <a:rPr lang="de-DE" dirty="0"/>
              <a:t> </a:t>
            </a:r>
            <a:r>
              <a:rPr lang="de-DE" dirty="0" err="1"/>
              <a:t>Cell</a:t>
            </a:r>
            <a:r>
              <a:rPr lang="de-DE" dirty="0"/>
              <a:t> </a:t>
            </a:r>
            <a:r>
              <a:rPr lang="de-DE" dirty="0" err="1"/>
              <a:t>Biology</a:t>
            </a:r>
            <a:r>
              <a:rPr lang="de-DE" dirty="0"/>
              <a:t>/Cancer Research</a:t>
            </a:r>
          </a:p>
          <a:p>
            <a:r>
              <a:rPr lang="de-DE" dirty="0"/>
              <a:t>Work:</a:t>
            </a:r>
          </a:p>
          <a:p>
            <a:pPr lvl="1"/>
            <a:r>
              <a:rPr lang="de-DE" dirty="0"/>
              <a:t>PR Consultant </a:t>
            </a:r>
            <a:r>
              <a:rPr lang="de-DE" dirty="0" err="1"/>
              <a:t>for</a:t>
            </a:r>
            <a:r>
              <a:rPr lang="de-DE" dirty="0"/>
              <a:t> </a:t>
            </a:r>
            <a:r>
              <a:rPr lang="de-DE" dirty="0" err="1"/>
              <a:t>Healthcare</a:t>
            </a:r>
            <a:endParaRPr lang="de-DE" dirty="0"/>
          </a:p>
          <a:p>
            <a:pPr lvl="1"/>
            <a:r>
              <a:rPr lang="de-DE" dirty="0"/>
              <a:t>Science Communication</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16370" y="771550"/>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8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4">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Accuracy</a:t>
            </a:r>
            <a:endParaRPr lang="en-US" dirty="0"/>
          </a:p>
        </p:txBody>
      </p:sp>
      <p:sp>
        <p:nvSpPr>
          <p:cNvPr id="3" name="Inhaltsplatzhalter 2"/>
          <p:cNvSpPr>
            <a:spLocks noGrp="1"/>
          </p:cNvSpPr>
          <p:nvPr>
            <p:ph sz="quarter" idx="13"/>
          </p:nvPr>
        </p:nvSpPr>
        <p:spPr/>
        <p:txBody>
          <a:bodyPr>
            <a:normAutofit/>
          </a:bodyPr>
          <a:lstStyle/>
          <a:p>
            <a:r>
              <a:rPr lang="de-DE" dirty="0" err="1"/>
              <a:t>Healthy</a:t>
            </a:r>
            <a:r>
              <a:rPr lang="de-DE" dirty="0"/>
              <a:t> </a:t>
            </a:r>
            <a:r>
              <a:rPr lang="de-DE" dirty="0" err="1"/>
              <a:t>samples</a:t>
            </a:r>
            <a:r>
              <a:rPr lang="de-DE" dirty="0"/>
              <a:t>: </a:t>
            </a:r>
          </a:p>
          <a:p>
            <a:r>
              <a:rPr lang="de-DE" dirty="0"/>
              <a:t>Mean </a:t>
            </a:r>
            <a:r>
              <a:rPr lang="de-DE" dirty="0" err="1"/>
              <a:t>error</a:t>
            </a:r>
            <a:r>
              <a:rPr lang="de-DE" dirty="0"/>
              <a:t>: 3-5 </a:t>
            </a:r>
            <a:r>
              <a:rPr lang="de-DE" dirty="0" err="1"/>
              <a:t>years</a:t>
            </a:r>
            <a:endParaRPr lang="de-DE" dirty="0"/>
          </a:p>
          <a:p>
            <a:r>
              <a:rPr lang="de-DE" dirty="0" err="1"/>
              <a:t>Some</a:t>
            </a:r>
            <a:r>
              <a:rPr lang="de-DE" dirty="0"/>
              <a:t> </a:t>
            </a:r>
            <a:r>
              <a:rPr lang="de-DE" dirty="0" err="1"/>
              <a:t>up</a:t>
            </a:r>
            <a:r>
              <a:rPr lang="de-DE" dirty="0"/>
              <a:t> </a:t>
            </a:r>
            <a:r>
              <a:rPr lang="de-DE" dirty="0" err="1"/>
              <a:t>to</a:t>
            </a:r>
            <a:r>
              <a:rPr lang="de-DE" dirty="0"/>
              <a:t> 20 </a:t>
            </a:r>
            <a:r>
              <a:rPr lang="de-DE" dirty="0" err="1"/>
              <a:t>years</a:t>
            </a:r>
            <a:endParaRPr lang="de-DE" dirty="0"/>
          </a:p>
          <a:p>
            <a:r>
              <a:rPr lang="de-DE" dirty="0" err="1"/>
              <a:t>Diseases</a:t>
            </a:r>
            <a:r>
              <a:rPr lang="de-DE" dirty="0"/>
              <a:t> such </a:t>
            </a:r>
            <a:r>
              <a:rPr lang="de-DE" dirty="0" err="1"/>
              <a:t>as</a:t>
            </a:r>
            <a:r>
              <a:rPr lang="de-DE" dirty="0"/>
              <a:t> </a:t>
            </a:r>
            <a:r>
              <a:rPr lang="de-DE" dirty="0" err="1"/>
              <a:t>cancer</a:t>
            </a:r>
            <a:r>
              <a:rPr lang="de-DE" dirty="0"/>
              <a:t> and </a:t>
            </a:r>
            <a:r>
              <a:rPr lang="de-DE" dirty="0" err="1"/>
              <a:t>anemia</a:t>
            </a:r>
            <a:r>
              <a:rPr lang="de-DE" dirty="0"/>
              <a:t> </a:t>
            </a:r>
            <a:br>
              <a:rPr lang="de-DE" dirty="0"/>
            </a:br>
            <a:r>
              <a:rPr lang="de-DE" dirty="0" err="1"/>
              <a:t>can</a:t>
            </a:r>
            <a:r>
              <a:rPr lang="de-DE" dirty="0"/>
              <a:t> </a:t>
            </a:r>
            <a:r>
              <a:rPr lang="de-DE" dirty="0" err="1"/>
              <a:t>confound</a:t>
            </a:r>
            <a:r>
              <a:rPr lang="de-DE" dirty="0"/>
              <a:t> </a:t>
            </a:r>
            <a:r>
              <a:rPr lang="de-DE" dirty="0" err="1"/>
              <a:t>the</a:t>
            </a:r>
            <a:r>
              <a:rPr lang="de-DE" dirty="0"/>
              <a:t> </a:t>
            </a:r>
            <a:r>
              <a:rPr lang="de-DE" dirty="0" err="1"/>
              <a:t>results</a:t>
            </a:r>
            <a:endParaRPr lang="en-US" dirty="0"/>
          </a:p>
          <a:p>
            <a:r>
              <a:rPr lang="de-DE" dirty="0"/>
              <a:t>Mixed </a:t>
            </a:r>
            <a:r>
              <a:rPr lang="de-DE" dirty="0" err="1"/>
              <a:t>tissues</a:t>
            </a:r>
            <a:r>
              <a:rPr lang="de-DE" dirty="0"/>
              <a:t> </a:t>
            </a:r>
            <a:r>
              <a:rPr lang="de-DE" dirty="0" err="1"/>
              <a:t>can</a:t>
            </a:r>
            <a:r>
              <a:rPr lang="de-DE" dirty="0"/>
              <a:t> also </a:t>
            </a:r>
            <a:r>
              <a:rPr lang="de-DE" dirty="0" err="1"/>
              <a:t>pose</a:t>
            </a:r>
            <a:r>
              <a:rPr lang="de-DE" dirty="0"/>
              <a:t> a </a:t>
            </a:r>
            <a:r>
              <a:rPr lang="de-DE" dirty="0" err="1"/>
              <a:t>problem</a:t>
            </a:r>
            <a:endParaRPr lang="de-DE" dirty="0"/>
          </a:p>
        </p:txBody>
      </p:sp>
      <p:pic>
        <p:nvPicPr>
          <p:cNvPr id="2050" name="Picture 2" descr="Fig. 2"/>
          <p:cNvPicPr>
            <a:picLocks noChangeAspect="1" noChangeArrowheads="1"/>
          </p:cNvPicPr>
          <p:nvPr/>
        </p:nvPicPr>
        <p:blipFill rotWithShape="1">
          <a:blip r:embed="rId3">
            <a:extLst>
              <a:ext uri="{28A0092B-C50C-407E-A947-70E740481C1C}">
                <a14:useLocalDpi xmlns:a14="http://schemas.microsoft.com/office/drawing/2010/main" val="0"/>
              </a:ext>
            </a:extLst>
          </a:blip>
          <a:srcRect r="51009"/>
          <a:stretch/>
        </p:blipFill>
        <p:spPr bwMode="auto">
          <a:xfrm>
            <a:off x="4860032" y="195486"/>
            <a:ext cx="3744415" cy="326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3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B80BCCA-6759-439B-AE9D-2E5907C04B34}"/>
              </a:ext>
            </a:extLst>
          </p:cNvPr>
          <p:cNvSpPr>
            <a:spLocks noGrp="1"/>
          </p:cNvSpPr>
          <p:nvPr>
            <p:ph sz="quarter" idx="13"/>
          </p:nvPr>
        </p:nvSpPr>
        <p:spPr/>
        <p:txBody>
          <a:bodyPr/>
          <a:lstStyle/>
          <a:p>
            <a:r>
              <a:rPr lang="de-DE" dirty="0" err="1"/>
              <a:t>What‘s</a:t>
            </a:r>
            <a:r>
              <a:rPr lang="de-DE" dirty="0"/>
              <a:t> </a:t>
            </a:r>
            <a:r>
              <a:rPr lang="de-DE" dirty="0" err="1"/>
              <a:t>advertised</a:t>
            </a:r>
            <a:r>
              <a:rPr lang="de-DE" dirty="0"/>
              <a:t>:</a:t>
            </a:r>
            <a:endParaRPr lang="en-US" dirty="0"/>
          </a:p>
        </p:txBody>
      </p:sp>
      <p:sp>
        <p:nvSpPr>
          <p:cNvPr id="8" name="Inhaltsplatzhalter 7">
            <a:extLst>
              <a:ext uri="{FF2B5EF4-FFF2-40B4-BE49-F238E27FC236}">
                <a16:creationId xmlns:a16="http://schemas.microsoft.com/office/drawing/2014/main" id="{F2260B58-40C9-43A8-88D5-E1BC1668FAFD}"/>
              </a:ext>
            </a:extLst>
          </p:cNvPr>
          <p:cNvSpPr>
            <a:spLocks noGrp="1"/>
          </p:cNvSpPr>
          <p:nvPr>
            <p:ph sz="quarter" idx="14"/>
          </p:nvPr>
        </p:nvSpPr>
        <p:spPr/>
        <p:txBody>
          <a:bodyPr/>
          <a:lstStyle/>
          <a:p>
            <a:r>
              <a:rPr lang="de-DE" dirty="0"/>
              <a:t>Reality:</a:t>
            </a:r>
            <a:endParaRPr lang="en-US" dirty="0"/>
          </a:p>
        </p:txBody>
      </p:sp>
      <p:sp>
        <p:nvSpPr>
          <p:cNvPr id="2" name="Titel 1"/>
          <p:cNvSpPr>
            <a:spLocks noGrp="1"/>
          </p:cNvSpPr>
          <p:nvPr>
            <p:ph type="title"/>
          </p:nvPr>
        </p:nvSpPr>
        <p:spPr/>
        <p:txBody>
          <a:bodyPr/>
          <a:lstStyle/>
          <a:p>
            <a:r>
              <a:rPr lang="de-DE" dirty="0"/>
              <a:t>DNA </a:t>
            </a:r>
            <a:r>
              <a:rPr lang="de-DE" dirty="0" err="1"/>
              <a:t>Facial</a:t>
            </a:r>
            <a:r>
              <a:rPr lang="de-DE" dirty="0"/>
              <a:t> Composite</a:t>
            </a:r>
            <a:endParaRPr lang="en-US" dirty="0"/>
          </a:p>
        </p:txBody>
      </p:sp>
      <p:pic>
        <p:nvPicPr>
          <p:cNvPr id="1026" name="Picture 2" descr="Phantombild des Gesuch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043" y="1789705"/>
            <a:ext cx="2073821" cy="1383917"/>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0" y="4905058"/>
            <a:ext cx="1720343" cy="246221"/>
          </a:xfrm>
          <a:prstGeom prst="rect">
            <a:avLst/>
          </a:prstGeom>
        </p:spPr>
        <p:txBody>
          <a:bodyPr wrap="none">
            <a:spAutoFit/>
          </a:bodyPr>
          <a:lstStyle/>
          <a:p>
            <a:r>
              <a:rPr lang="en-US" sz="1000" dirty="0"/>
              <a:t>Image: </a:t>
            </a:r>
            <a:r>
              <a:rPr lang="en-US" sz="1000" dirty="0" err="1"/>
              <a:t>Polizeidirektion</a:t>
            </a:r>
            <a:r>
              <a:rPr lang="en-US" sz="1000" dirty="0"/>
              <a:t> Dresden</a:t>
            </a:r>
          </a:p>
        </p:txBody>
      </p:sp>
      <p:grpSp>
        <p:nvGrpSpPr>
          <p:cNvPr id="7" name="Gruppieren 6"/>
          <p:cNvGrpSpPr/>
          <p:nvPr/>
        </p:nvGrpSpPr>
        <p:grpSpPr>
          <a:xfrm>
            <a:off x="5423520" y="1783376"/>
            <a:ext cx="2401416" cy="1641690"/>
            <a:chOff x="5423520" y="1783376"/>
            <a:chExt cx="2401416" cy="1641690"/>
          </a:xfrm>
        </p:grpSpPr>
        <p:cxnSp>
          <p:nvCxnSpPr>
            <p:cNvPr id="6" name="Gerade Verbindung 5"/>
            <p:cNvCxnSpPr/>
            <p:nvPr/>
          </p:nvCxnSpPr>
          <p:spPr>
            <a:xfrm>
              <a:off x="5868144" y="2139702"/>
              <a:ext cx="0" cy="792088"/>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H="1">
              <a:off x="5436096" y="2176886"/>
              <a:ext cx="432048" cy="394864"/>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5847202" y="2176886"/>
              <a:ext cx="308974" cy="365933"/>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5652120" y="2848336"/>
              <a:ext cx="216024" cy="569657"/>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H="1" flipV="1">
              <a:off x="5858362" y="2877707"/>
              <a:ext cx="369822" cy="540286"/>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7308304" y="2146775"/>
              <a:ext cx="0" cy="792088"/>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6876256" y="2183959"/>
              <a:ext cx="432048" cy="394864"/>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7287362" y="2183959"/>
              <a:ext cx="308974" cy="36593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7092280" y="2855409"/>
              <a:ext cx="216024" cy="569657"/>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H="1" flipV="1">
              <a:off x="7298522" y="2884780"/>
              <a:ext cx="369822" cy="540286"/>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5667046" y="1789704"/>
              <a:ext cx="402196" cy="387181"/>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Ellipse 30"/>
            <p:cNvSpPr/>
            <p:nvPr/>
          </p:nvSpPr>
          <p:spPr>
            <a:xfrm>
              <a:off x="7107206" y="1792024"/>
              <a:ext cx="402196" cy="387181"/>
            </a:xfrm>
            <a:prstGeom prst="ellipse">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Ellipse 29"/>
            <p:cNvSpPr/>
            <p:nvPr/>
          </p:nvSpPr>
          <p:spPr>
            <a:xfrm>
              <a:off x="5765213" y="1906073"/>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5911261" y="191128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e 33"/>
            <p:cNvSpPr/>
            <p:nvPr/>
          </p:nvSpPr>
          <p:spPr>
            <a:xfrm>
              <a:off x="7205373" y="1900860"/>
              <a:ext cx="72008" cy="72008"/>
            </a:xfrm>
            <a:prstGeom prst="ellipse">
              <a:avLst/>
            </a:prstGeom>
            <a:solidFill>
              <a:schemeClr val="accent4">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e 34"/>
            <p:cNvSpPr/>
            <p:nvPr/>
          </p:nvSpPr>
          <p:spPr>
            <a:xfrm>
              <a:off x="7351421" y="1906073"/>
              <a:ext cx="72008" cy="72008"/>
            </a:xfrm>
            <a:prstGeom prst="ellipse">
              <a:avLst/>
            </a:prstGeom>
            <a:solidFill>
              <a:schemeClr val="accent4">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krümmte Verbindung 36"/>
            <p:cNvCxnSpPr/>
            <p:nvPr/>
          </p:nvCxnSpPr>
          <p:spPr>
            <a:xfrm>
              <a:off x="5868144" y="1789704"/>
              <a:ext cx="457200" cy="277990"/>
            </a:xfrm>
            <a:prstGeom prst="curvedConnector3">
              <a:avLst>
                <a:gd name="adj1" fmla="val 47058"/>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Gekrümmte Verbindung 42"/>
            <p:cNvCxnSpPr/>
            <p:nvPr/>
          </p:nvCxnSpPr>
          <p:spPr>
            <a:xfrm>
              <a:off x="5868144" y="1808295"/>
              <a:ext cx="457200" cy="277990"/>
            </a:xfrm>
            <a:prstGeom prst="curvedConnector3">
              <a:avLst>
                <a:gd name="adj1" fmla="val 47058"/>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Gekrümmte Verbindung 43"/>
            <p:cNvCxnSpPr/>
            <p:nvPr/>
          </p:nvCxnSpPr>
          <p:spPr>
            <a:xfrm>
              <a:off x="5858362" y="1789704"/>
              <a:ext cx="457200" cy="277990"/>
            </a:xfrm>
            <a:prstGeom prst="curvedConnector3">
              <a:avLst>
                <a:gd name="adj1" fmla="val 47058"/>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Gekrümmte Verbindung 46"/>
            <p:cNvCxnSpPr/>
            <p:nvPr/>
          </p:nvCxnSpPr>
          <p:spPr>
            <a:xfrm flipV="1">
              <a:off x="5433302" y="1783376"/>
              <a:ext cx="457200" cy="277990"/>
            </a:xfrm>
            <a:prstGeom prst="curvedConnector3">
              <a:avLst>
                <a:gd name="adj1" fmla="val 47058"/>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Gekrümmte Verbindung 47"/>
            <p:cNvCxnSpPr/>
            <p:nvPr/>
          </p:nvCxnSpPr>
          <p:spPr>
            <a:xfrm flipV="1">
              <a:off x="5433302" y="1801967"/>
              <a:ext cx="457200" cy="277990"/>
            </a:xfrm>
            <a:prstGeom prst="curvedConnector3">
              <a:avLst>
                <a:gd name="adj1" fmla="val 47058"/>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Gekrümmte Verbindung 48"/>
            <p:cNvCxnSpPr/>
            <p:nvPr/>
          </p:nvCxnSpPr>
          <p:spPr>
            <a:xfrm flipV="1">
              <a:off x="5423520" y="1789704"/>
              <a:ext cx="457200" cy="277990"/>
            </a:xfrm>
            <a:prstGeom prst="curvedConnector3">
              <a:avLst>
                <a:gd name="adj1" fmla="val 47058"/>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Gekrümmte Verbindung 51"/>
            <p:cNvCxnSpPr/>
            <p:nvPr/>
          </p:nvCxnSpPr>
          <p:spPr>
            <a:xfrm>
              <a:off x="7321850" y="1803082"/>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3" name="Gekrümmte Verbindung 52"/>
            <p:cNvCxnSpPr/>
            <p:nvPr/>
          </p:nvCxnSpPr>
          <p:spPr>
            <a:xfrm flipV="1">
              <a:off x="6868035" y="1796754"/>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4" name="Gekrümmte Verbindung 53"/>
            <p:cNvCxnSpPr/>
            <p:nvPr/>
          </p:nvCxnSpPr>
          <p:spPr>
            <a:xfrm>
              <a:off x="7287362" y="1807480"/>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5" name="Gekrümmte Verbindung 54"/>
            <p:cNvCxnSpPr/>
            <p:nvPr/>
          </p:nvCxnSpPr>
          <p:spPr>
            <a:xfrm flipV="1">
              <a:off x="6844707" y="1787268"/>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6" name="Gekrümmte Verbindung 55"/>
            <p:cNvCxnSpPr/>
            <p:nvPr/>
          </p:nvCxnSpPr>
          <p:spPr>
            <a:xfrm>
              <a:off x="7304919" y="1804771"/>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7" name="Gekrümmte Verbindung 56"/>
            <p:cNvCxnSpPr/>
            <p:nvPr/>
          </p:nvCxnSpPr>
          <p:spPr>
            <a:xfrm flipV="1">
              <a:off x="6851104" y="1798443"/>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8" name="Gekrümmte Verbindung 57"/>
            <p:cNvCxnSpPr/>
            <p:nvPr/>
          </p:nvCxnSpPr>
          <p:spPr>
            <a:xfrm>
              <a:off x="7367736" y="1844299"/>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cxnSp>
          <p:nvCxnSpPr>
            <p:cNvPr id="59" name="Gekrümmte Verbindung 58"/>
            <p:cNvCxnSpPr/>
            <p:nvPr/>
          </p:nvCxnSpPr>
          <p:spPr>
            <a:xfrm flipV="1">
              <a:off x="6895174" y="1810159"/>
              <a:ext cx="457200" cy="277990"/>
            </a:xfrm>
            <a:prstGeom prst="curvedConnector3">
              <a:avLst>
                <a:gd name="adj1" fmla="val 47058"/>
              </a:avLst>
            </a:prstGeom>
            <a:ln w="19050">
              <a:solidFill>
                <a:srgbClr val="4C320C"/>
              </a:solidFill>
            </a:ln>
          </p:spPr>
          <p:style>
            <a:lnRef idx="1">
              <a:schemeClr val="accent1"/>
            </a:lnRef>
            <a:fillRef idx="0">
              <a:schemeClr val="accent1"/>
            </a:fillRef>
            <a:effectRef idx="0">
              <a:schemeClr val="accent1"/>
            </a:effectRef>
            <a:fontRef idx="minor">
              <a:schemeClr val="tx1"/>
            </a:fontRef>
          </p:style>
        </p:cxnSp>
      </p:grpSp>
      <p:sp>
        <p:nvSpPr>
          <p:cNvPr id="5" name="Textfeld 4"/>
          <p:cNvSpPr txBox="1"/>
          <p:nvPr/>
        </p:nvSpPr>
        <p:spPr>
          <a:xfrm>
            <a:off x="6290634" y="4006779"/>
            <a:ext cx="753732" cy="369332"/>
          </a:xfrm>
          <a:prstGeom prst="rect">
            <a:avLst/>
          </a:prstGeom>
          <a:noFill/>
        </p:spPr>
        <p:txBody>
          <a:bodyPr wrap="none" rtlCol="0">
            <a:spAutoFit/>
          </a:bodyPr>
          <a:lstStyle/>
          <a:p>
            <a:r>
              <a:rPr lang="de-DE" dirty="0" err="1"/>
              <a:t>Maybe</a:t>
            </a:r>
            <a:endParaRPr lang="en-US" dirty="0"/>
          </a:p>
        </p:txBody>
      </p:sp>
      <p:grpSp>
        <p:nvGrpSpPr>
          <p:cNvPr id="63" name="Gruppieren 62"/>
          <p:cNvGrpSpPr/>
          <p:nvPr/>
        </p:nvGrpSpPr>
        <p:grpSpPr>
          <a:xfrm>
            <a:off x="5404547" y="1781056"/>
            <a:ext cx="963914" cy="286638"/>
            <a:chOff x="5404547" y="1419622"/>
            <a:chExt cx="963914" cy="286638"/>
          </a:xfrm>
        </p:grpSpPr>
        <p:cxnSp>
          <p:nvCxnSpPr>
            <p:cNvPr id="64" name="Gekrümmte Verbindung 63"/>
            <p:cNvCxnSpPr/>
            <p:nvPr/>
          </p:nvCxnSpPr>
          <p:spPr>
            <a:xfrm>
              <a:off x="5911261" y="1425950"/>
              <a:ext cx="457200" cy="277990"/>
            </a:xfrm>
            <a:prstGeom prst="curvedConnector3">
              <a:avLst>
                <a:gd name="adj1" fmla="val 47058"/>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Gekrümmte Verbindung 64"/>
            <p:cNvCxnSpPr/>
            <p:nvPr/>
          </p:nvCxnSpPr>
          <p:spPr>
            <a:xfrm>
              <a:off x="5858362" y="1428270"/>
              <a:ext cx="457200" cy="277990"/>
            </a:xfrm>
            <a:prstGeom prst="curvedConnector3">
              <a:avLst>
                <a:gd name="adj1" fmla="val 47058"/>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Gekrümmte Verbindung 65"/>
            <p:cNvCxnSpPr/>
            <p:nvPr/>
          </p:nvCxnSpPr>
          <p:spPr>
            <a:xfrm flipV="1">
              <a:off x="5476419" y="1419622"/>
              <a:ext cx="457200" cy="277990"/>
            </a:xfrm>
            <a:prstGeom prst="curvedConnector3">
              <a:avLst>
                <a:gd name="adj1" fmla="val 47058"/>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Gekrümmte Verbindung 66"/>
            <p:cNvCxnSpPr/>
            <p:nvPr/>
          </p:nvCxnSpPr>
          <p:spPr>
            <a:xfrm flipV="1">
              <a:off x="5404547" y="1421942"/>
              <a:ext cx="457200" cy="277990"/>
            </a:xfrm>
            <a:prstGeom prst="curvedConnector3">
              <a:avLst>
                <a:gd name="adj1" fmla="val 47058"/>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Rechteck 41">
            <a:extLst>
              <a:ext uri="{FF2B5EF4-FFF2-40B4-BE49-F238E27FC236}">
                <a16:creationId xmlns:a16="http://schemas.microsoft.com/office/drawing/2014/main" id="{750FBED0-4539-4FC6-A4B1-F10EBC4059E5}"/>
              </a:ext>
            </a:extLst>
          </p:cNvPr>
          <p:cNvSpPr/>
          <p:nvPr/>
        </p:nvSpPr>
        <p:spPr>
          <a:xfrm>
            <a:off x="2513372" y="1869485"/>
            <a:ext cx="4415406" cy="1009945"/>
          </a:xfrm>
          <a:prstGeom prst="rect">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Approximation</a:t>
            </a:r>
          </a:p>
        </p:txBody>
      </p:sp>
      <p:sp>
        <p:nvSpPr>
          <p:cNvPr id="45" name="Textfeld 44">
            <a:extLst>
              <a:ext uri="{FF2B5EF4-FFF2-40B4-BE49-F238E27FC236}">
                <a16:creationId xmlns:a16="http://schemas.microsoft.com/office/drawing/2014/main" id="{81FBAE96-7109-4371-96C3-8D1D7D046B68}"/>
              </a:ext>
            </a:extLst>
          </p:cNvPr>
          <p:cNvSpPr txBox="1"/>
          <p:nvPr/>
        </p:nvSpPr>
        <p:spPr>
          <a:xfrm>
            <a:off x="5281838" y="3507854"/>
            <a:ext cx="1250663" cy="369332"/>
          </a:xfrm>
          <a:prstGeom prst="rect">
            <a:avLst/>
          </a:prstGeom>
          <a:noFill/>
        </p:spPr>
        <p:txBody>
          <a:bodyPr wrap="none" rtlCol="0">
            <a:spAutoFit/>
          </a:bodyPr>
          <a:lstStyle/>
          <a:p>
            <a:r>
              <a:rPr lang="de-DE" dirty="0"/>
              <a:t>37 ± 4 </a:t>
            </a:r>
            <a:r>
              <a:rPr lang="de-DE" dirty="0" err="1"/>
              <a:t>years</a:t>
            </a:r>
            <a:endParaRPr lang="en-US" dirty="0"/>
          </a:p>
        </p:txBody>
      </p:sp>
      <p:sp>
        <p:nvSpPr>
          <p:cNvPr id="46" name="Textfeld 45">
            <a:extLst>
              <a:ext uri="{FF2B5EF4-FFF2-40B4-BE49-F238E27FC236}">
                <a16:creationId xmlns:a16="http://schemas.microsoft.com/office/drawing/2014/main" id="{072B6A0C-3D2E-463F-9F85-7E9647154DE8}"/>
              </a:ext>
            </a:extLst>
          </p:cNvPr>
          <p:cNvSpPr txBox="1"/>
          <p:nvPr/>
        </p:nvSpPr>
        <p:spPr>
          <a:xfrm>
            <a:off x="6752539" y="3510717"/>
            <a:ext cx="1250663" cy="369332"/>
          </a:xfrm>
          <a:prstGeom prst="rect">
            <a:avLst/>
          </a:prstGeom>
          <a:noFill/>
        </p:spPr>
        <p:txBody>
          <a:bodyPr wrap="none" rtlCol="0">
            <a:spAutoFit/>
          </a:bodyPr>
          <a:lstStyle/>
          <a:p>
            <a:r>
              <a:rPr lang="de-DE" dirty="0"/>
              <a:t>23 ± 4 </a:t>
            </a:r>
            <a:r>
              <a:rPr lang="de-DE" dirty="0" err="1"/>
              <a:t>years</a:t>
            </a:r>
            <a:endParaRPr lang="en-US" dirty="0"/>
          </a:p>
        </p:txBody>
      </p:sp>
    </p:spTree>
    <p:extLst>
      <p:ext uri="{BB962C8B-B14F-4D97-AF65-F5344CB8AC3E}">
        <p14:creationId xmlns:p14="http://schemas.microsoft.com/office/powerpoint/2010/main" val="240272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P spid="42" grpId="0" animBg="1"/>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a:t>
            </a:r>
            <a:r>
              <a:rPr lang="de-DE" dirty="0" err="1"/>
              <a:t>does</a:t>
            </a:r>
            <a:r>
              <a:rPr lang="de-DE" dirty="0"/>
              <a:t> not </a:t>
            </a:r>
            <a:r>
              <a:rPr lang="de-DE" dirty="0" err="1"/>
              <a:t>equal</a:t>
            </a:r>
            <a:r>
              <a:rPr lang="de-DE" dirty="0"/>
              <a:t> </a:t>
            </a:r>
            <a:r>
              <a:rPr lang="de-DE" dirty="0" err="1"/>
              <a:t>phenotype</a:t>
            </a:r>
            <a:endParaRPr lang="en-US" dirty="0"/>
          </a:p>
        </p:txBody>
      </p:sp>
      <p:pic>
        <p:nvPicPr>
          <p:cNvPr id="2050" name="Picture 2" descr="Bildergebnis für michael jackson"/>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90" y="1491630"/>
            <a:ext cx="14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ergebnis für george clooney"/>
          <p:cNvPicPr>
            <a:picLocks noChangeAspect="1" noChangeArrowheads="1"/>
          </p:cNvPicPr>
          <p:nvPr/>
        </p:nvPicPr>
        <p:blipFill rotWithShape="1">
          <a:blip r:embed="rId4">
            <a:extLst>
              <a:ext uri="{28A0092B-C50C-407E-A947-70E740481C1C}">
                <a14:useLocalDpi xmlns:a14="http://schemas.microsoft.com/office/drawing/2010/main" val="0"/>
              </a:ext>
            </a:extLst>
          </a:blip>
          <a:srcRect l="5590" r="8779"/>
          <a:stretch/>
        </p:blipFill>
        <p:spPr bwMode="auto">
          <a:xfrm>
            <a:off x="1021080" y="1491630"/>
            <a:ext cx="1432560" cy="216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6377940" y="1491630"/>
            <a:ext cx="1545779" cy="2200213"/>
            <a:chOff x="6377940" y="1503340"/>
            <a:chExt cx="1545779" cy="2200213"/>
          </a:xfrm>
        </p:grpSpPr>
        <p:pic>
          <p:nvPicPr>
            <p:cNvPr id="2054" name="Picture 6" descr="File:Chelsea Manning on 18 May 20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2" b="9768"/>
            <a:stretch/>
          </p:blipFill>
          <p:spPr bwMode="auto">
            <a:xfrm>
              <a:off x="6377940" y="1503340"/>
              <a:ext cx="1443370" cy="21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660232" y="3518887"/>
              <a:ext cx="1263487" cy="184666"/>
            </a:xfrm>
            <a:prstGeom prst="rect">
              <a:avLst/>
            </a:prstGeom>
          </p:spPr>
          <p:txBody>
            <a:bodyPr wrap="none">
              <a:spAutoFit/>
            </a:bodyPr>
            <a:lstStyle/>
            <a:p>
              <a:r>
                <a:rPr lang="en-US" sz="600" dirty="0"/>
                <a:t>Tim Travers Hawkins </a:t>
              </a:r>
              <a:r>
                <a:rPr lang="en-US" sz="600" b="1" dirty="0">
                  <a:hlinkClick r:id="rId6"/>
                </a:rPr>
                <a:t>(CC BY-SA 4.0) </a:t>
              </a:r>
              <a:endParaRPr lang="en-US" sz="600" b="1" dirty="0"/>
            </a:p>
          </p:txBody>
        </p:sp>
      </p:grpSp>
    </p:spTree>
    <p:extLst>
      <p:ext uri="{BB962C8B-B14F-4D97-AF65-F5344CB8AC3E}">
        <p14:creationId xmlns:p14="http://schemas.microsoft.com/office/powerpoint/2010/main" val="37946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Other </a:t>
            </a:r>
            <a:r>
              <a:rPr lang="de-DE" dirty="0" err="1"/>
              <a:t>Factors</a:t>
            </a:r>
            <a:endParaRPr lang="en-US" dirty="0"/>
          </a:p>
        </p:txBody>
      </p:sp>
      <p:pic>
        <p:nvPicPr>
          <p:cNvPr id="5124" name="Picture 4" descr="https://cdn.pixabay.com/photo/2015/07/01/03/13/purple-827142_960_7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24"/>
          <a:stretch/>
        </p:blipFill>
        <p:spPr bwMode="auto">
          <a:xfrm>
            <a:off x="3131840" y="1419622"/>
            <a:ext cx="2659847" cy="16516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amily, hands, interracial famil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444208" y="1419622"/>
            <a:ext cx="2476226" cy="165169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Girl Holding White Rabbit during Dayti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419622"/>
            <a:ext cx="2632450" cy="167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Problems </a:t>
            </a:r>
            <a:r>
              <a:rPr lang="de-DE" dirty="0" err="1"/>
              <a:t>with</a:t>
            </a:r>
            <a:r>
              <a:rPr lang="de-DE" dirty="0"/>
              <a:t> FDP</a:t>
            </a:r>
            <a:endParaRPr lang="en-US" dirty="0"/>
          </a:p>
        </p:txBody>
      </p:sp>
      <p:sp>
        <p:nvSpPr>
          <p:cNvPr id="3" name="Inhaltsplatzhalter 2"/>
          <p:cNvSpPr>
            <a:spLocks noGrp="1"/>
          </p:cNvSpPr>
          <p:nvPr>
            <p:ph sz="quarter" idx="13"/>
          </p:nvPr>
        </p:nvSpPr>
        <p:spPr/>
        <p:txBody>
          <a:bodyPr>
            <a:normAutofit lnSpcReduction="10000"/>
          </a:bodyPr>
          <a:lstStyle/>
          <a:p>
            <a:r>
              <a:rPr lang="de-DE" dirty="0" err="1"/>
              <a:t>Suspicion</a:t>
            </a:r>
            <a:r>
              <a:rPr lang="de-DE" dirty="0"/>
              <a:t> </a:t>
            </a:r>
            <a:r>
              <a:rPr lang="de-DE" dirty="0" err="1"/>
              <a:t>Reversal</a:t>
            </a:r>
            <a:endParaRPr lang="en-US" dirty="0"/>
          </a:p>
          <a:p>
            <a:r>
              <a:rPr lang="en-US" dirty="0"/>
              <a:t>Police has to prove your guilt</a:t>
            </a:r>
          </a:p>
          <a:p>
            <a:r>
              <a:rPr lang="en-US" dirty="0"/>
              <a:t>With Extended DNA Analysis you will be a</a:t>
            </a:r>
          </a:p>
          <a:p>
            <a:pPr lvl="1"/>
            <a:r>
              <a:rPr lang="en-US" dirty="0"/>
              <a:t>Non-suspect person of interest</a:t>
            </a:r>
          </a:p>
          <a:p>
            <a:r>
              <a:rPr lang="en-US" dirty="0"/>
              <a:t>Presumption of innocence?</a:t>
            </a:r>
          </a:p>
          <a:p>
            <a:pPr marL="0" indent="0">
              <a:buNone/>
            </a:pPr>
            <a:endParaRPr lang="en-US" b="1" dirty="0"/>
          </a:p>
          <a:p>
            <a:pPr marL="0" indent="0">
              <a:buNone/>
            </a:pPr>
            <a:r>
              <a:rPr lang="en-US" b="1" dirty="0"/>
              <a:t>“Suspicion-less seizure of persons and then demanding proof of that person’s innocence inverts our structural arrangement of power between law enforcement and the individual”</a:t>
            </a:r>
            <a:endParaRPr lang="de-DE" dirty="0"/>
          </a:p>
          <a:p>
            <a:pPr lvl="1"/>
            <a:endParaRPr lang="en-US" dirty="0"/>
          </a:p>
        </p:txBody>
      </p:sp>
      <p:sp>
        <p:nvSpPr>
          <p:cNvPr id="4" name="Textfeld 3"/>
          <p:cNvSpPr txBox="1"/>
          <p:nvPr/>
        </p:nvSpPr>
        <p:spPr>
          <a:xfrm>
            <a:off x="7884368" y="4774168"/>
            <a:ext cx="1176797" cy="369332"/>
          </a:xfrm>
          <a:prstGeom prst="rect">
            <a:avLst/>
          </a:prstGeom>
          <a:noFill/>
        </p:spPr>
        <p:txBody>
          <a:bodyPr wrap="none" rtlCol="0">
            <a:spAutoFit/>
          </a:bodyPr>
          <a:lstStyle/>
          <a:p>
            <a:r>
              <a:rPr lang="de-DE" dirty="0"/>
              <a:t>Toom, 2015</a:t>
            </a:r>
          </a:p>
        </p:txBody>
      </p:sp>
      <p:pic>
        <p:nvPicPr>
          <p:cNvPr id="6146" name="Picture 2" descr="Festnahme, Polizei, Hamburg, 1 Mai, Kundgebung, Barmb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83518"/>
            <a:ext cx="3311353" cy="220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Is</a:t>
            </a:r>
            <a:r>
              <a:rPr lang="de-DE" dirty="0"/>
              <a:t> DNA </a:t>
            </a:r>
            <a:r>
              <a:rPr lang="de-DE" dirty="0" err="1"/>
              <a:t>Unbiased</a:t>
            </a:r>
            <a:r>
              <a:rPr lang="de-DE" dirty="0"/>
              <a:t>?</a:t>
            </a:r>
            <a:endParaRPr lang="en-US" dirty="0"/>
          </a:p>
        </p:txBody>
      </p:sp>
      <p:sp>
        <p:nvSpPr>
          <p:cNvPr id="3" name="Inhaltsplatzhalter 2"/>
          <p:cNvSpPr>
            <a:spLocks noGrp="1"/>
          </p:cNvSpPr>
          <p:nvPr>
            <p:ph sz="quarter" idx="13"/>
          </p:nvPr>
        </p:nvSpPr>
        <p:spPr>
          <a:xfrm>
            <a:off x="609600" y="1200150"/>
            <a:ext cx="6266656" cy="3086100"/>
          </a:xfrm>
        </p:spPr>
        <p:txBody>
          <a:bodyPr>
            <a:normAutofit/>
          </a:bodyPr>
          <a:lstStyle/>
          <a:p>
            <a:r>
              <a:rPr lang="de-DE" dirty="0"/>
              <a:t>Science = Facts</a:t>
            </a:r>
          </a:p>
          <a:p>
            <a:r>
              <a:rPr lang="de-DE" dirty="0"/>
              <a:t>FDP „</a:t>
            </a:r>
            <a:r>
              <a:rPr lang="de-DE" dirty="0" err="1"/>
              <a:t>unbiased</a:t>
            </a:r>
            <a:r>
              <a:rPr lang="de-DE" dirty="0"/>
              <a:t> </a:t>
            </a:r>
            <a:r>
              <a:rPr lang="de-DE" dirty="0" err="1"/>
              <a:t>witness</a:t>
            </a:r>
            <a:r>
              <a:rPr lang="de-DE" dirty="0"/>
              <a:t>“, infallible and </a:t>
            </a:r>
            <a:r>
              <a:rPr lang="de-DE" dirty="0" err="1"/>
              <a:t>factual</a:t>
            </a:r>
            <a:endParaRPr lang="de-DE" dirty="0"/>
          </a:p>
          <a:p>
            <a:r>
              <a:rPr lang="de-DE" dirty="0" err="1"/>
              <a:t>However</a:t>
            </a:r>
            <a:r>
              <a:rPr lang="de-DE" dirty="0"/>
              <a:t>:</a:t>
            </a:r>
            <a:br>
              <a:rPr lang="de-DE" dirty="0"/>
            </a:br>
            <a:r>
              <a:rPr lang="de-DE" dirty="0"/>
              <a:t>Extended DNA Analysis </a:t>
            </a:r>
            <a:r>
              <a:rPr lang="de-DE" dirty="0" err="1"/>
              <a:t>only</a:t>
            </a:r>
            <a:r>
              <a:rPr lang="de-DE" dirty="0"/>
              <a:t> </a:t>
            </a:r>
            <a:r>
              <a:rPr lang="de-DE" dirty="0" err="1"/>
              <a:t>gives</a:t>
            </a:r>
            <a:r>
              <a:rPr lang="de-DE" dirty="0"/>
              <a:t> an </a:t>
            </a:r>
            <a:r>
              <a:rPr lang="de-DE" dirty="0" err="1"/>
              <a:t>estimation</a:t>
            </a:r>
            <a:r>
              <a:rPr lang="de-DE" dirty="0"/>
              <a:t> </a:t>
            </a:r>
          </a:p>
          <a:p>
            <a:r>
              <a:rPr lang="de-DE" dirty="0"/>
              <a:t>DNA </a:t>
            </a:r>
            <a:r>
              <a:rPr lang="de-DE" dirty="0" err="1"/>
              <a:t>evidence</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interpreted</a:t>
            </a:r>
            <a:r>
              <a:rPr lang="de-DE" dirty="0"/>
              <a:t> </a:t>
            </a:r>
            <a:r>
              <a:rPr lang="de-DE" dirty="0" err="1"/>
              <a:t>and</a:t>
            </a:r>
            <a:r>
              <a:rPr lang="de-DE" dirty="0"/>
              <a:t> </a:t>
            </a:r>
            <a:r>
              <a:rPr lang="de-DE" dirty="0" err="1"/>
              <a:t>is</a:t>
            </a:r>
            <a:r>
              <a:rPr lang="de-DE" dirty="0"/>
              <a:t> </a:t>
            </a:r>
            <a:r>
              <a:rPr lang="de-DE" dirty="0" err="1"/>
              <a:t>prone</a:t>
            </a:r>
            <a:r>
              <a:rPr lang="de-DE" dirty="0"/>
              <a:t> </a:t>
            </a:r>
            <a:r>
              <a:rPr lang="de-DE" dirty="0" err="1"/>
              <a:t>to</a:t>
            </a:r>
            <a:r>
              <a:rPr lang="de-DE" dirty="0"/>
              <a:t> </a:t>
            </a:r>
            <a:r>
              <a:rPr lang="de-DE" dirty="0" err="1"/>
              <a:t>bias</a:t>
            </a:r>
            <a:endParaRPr lang="de-DE" dirty="0"/>
          </a:p>
          <a:p>
            <a:endParaRPr lang="en-US" dirty="0"/>
          </a:p>
          <a:p>
            <a:endParaRPr lang="de-DE" dirty="0"/>
          </a:p>
          <a:p>
            <a:endParaRPr lang="en-US" dirty="0"/>
          </a:p>
        </p:txBody>
      </p:sp>
      <p:sp>
        <p:nvSpPr>
          <p:cNvPr id="4" name="Rechteck 3"/>
          <p:cNvSpPr/>
          <p:nvPr/>
        </p:nvSpPr>
        <p:spPr>
          <a:xfrm>
            <a:off x="4860032" y="4659253"/>
            <a:ext cx="5382344" cy="246221"/>
          </a:xfrm>
          <a:prstGeom prst="rect">
            <a:avLst/>
          </a:prstGeom>
        </p:spPr>
        <p:txBody>
          <a:bodyPr wrap="square">
            <a:spAutoFit/>
          </a:bodyPr>
          <a:lstStyle/>
          <a:p>
            <a:r>
              <a:rPr lang="de-DE" sz="1000" dirty="0"/>
              <a:t>http://www.forensic-pathways.com/confirmation-bias-ethics-and-mistakes-in-forensics/</a:t>
            </a:r>
          </a:p>
        </p:txBody>
      </p:sp>
      <p:pic>
        <p:nvPicPr>
          <p:cNvPr id="1026" name="Picture 2" descr="C:\Users\muellner\Downloads\2696314448_a2a3794f72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39502"/>
            <a:ext cx="1922253" cy="2715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092280" y="4897279"/>
            <a:ext cx="1835759" cy="246221"/>
          </a:xfrm>
          <a:prstGeom prst="rect">
            <a:avLst/>
          </a:prstGeom>
          <a:noFill/>
        </p:spPr>
        <p:txBody>
          <a:bodyPr wrap="none" rtlCol="0">
            <a:spAutoFit/>
          </a:bodyPr>
          <a:lstStyle/>
          <a:p>
            <a:r>
              <a:rPr lang="de-DE" sz="1000" dirty="0"/>
              <a:t>Scott </a:t>
            </a:r>
            <a:r>
              <a:rPr lang="de-DE" sz="1000" dirty="0" err="1"/>
              <a:t>Vandehey</a:t>
            </a:r>
            <a:r>
              <a:rPr lang="de-DE" sz="1000" dirty="0"/>
              <a:t>, </a:t>
            </a:r>
            <a:r>
              <a:rPr lang="de-DE" sz="1000" dirty="0">
                <a:hlinkClick r:id="rId4"/>
              </a:rPr>
              <a:t>CC BY-NC-SA 2.0</a:t>
            </a:r>
            <a:endParaRPr lang="de-DE" sz="1000" dirty="0"/>
          </a:p>
        </p:txBody>
      </p:sp>
    </p:spTree>
    <p:extLst>
      <p:ext uri="{BB962C8B-B14F-4D97-AF65-F5344CB8AC3E}">
        <p14:creationId xmlns:p14="http://schemas.microsoft.com/office/powerpoint/2010/main" val="17631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Confirmation</a:t>
            </a:r>
            <a:r>
              <a:rPr lang="de-DE" dirty="0"/>
              <a:t> Bias</a:t>
            </a:r>
            <a:endParaRPr lang="en-US" dirty="0"/>
          </a:p>
        </p:txBody>
      </p:sp>
      <p:sp>
        <p:nvSpPr>
          <p:cNvPr id="3" name="Inhaltsplatzhalter 2"/>
          <p:cNvSpPr>
            <a:spLocks noGrp="1"/>
          </p:cNvSpPr>
          <p:nvPr>
            <p:ph sz="quarter" idx="13"/>
          </p:nvPr>
        </p:nvSpPr>
        <p:spPr>
          <a:xfrm>
            <a:off x="609600" y="1200150"/>
            <a:ext cx="6266656" cy="3086100"/>
          </a:xfrm>
        </p:spPr>
        <p:txBody>
          <a:bodyPr>
            <a:normAutofit/>
          </a:bodyPr>
          <a:lstStyle/>
          <a:p>
            <a:r>
              <a:rPr lang="en-US" dirty="0"/>
              <a:t>Bias to think about positive rather than negative information</a:t>
            </a:r>
            <a:endParaRPr lang="de-DE" dirty="0"/>
          </a:p>
          <a:p>
            <a:r>
              <a:rPr lang="de-DE" dirty="0" err="1"/>
              <a:t>Expectancy</a:t>
            </a:r>
            <a:r>
              <a:rPr lang="de-DE" dirty="0"/>
              <a:t> </a:t>
            </a:r>
            <a:r>
              <a:rPr lang="de-DE" dirty="0" err="1"/>
              <a:t>effect</a:t>
            </a:r>
            <a:r>
              <a:rPr lang="de-DE" dirty="0"/>
              <a:t>: </a:t>
            </a:r>
            <a:r>
              <a:rPr lang="de-DE" dirty="0" err="1"/>
              <a:t>Anticipation</a:t>
            </a:r>
            <a:r>
              <a:rPr lang="de-DE" dirty="0"/>
              <a:t> </a:t>
            </a:r>
            <a:r>
              <a:rPr lang="de-DE" dirty="0" err="1"/>
              <a:t>of</a:t>
            </a:r>
            <a:r>
              <a:rPr lang="de-DE" dirty="0"/>
              <a:t> </a:t>
            </a:r>
            <a:r>
              <a:rPr lang="de-DE" dirty="0" err="1"/>
              <a:t>outcome</a:t>
            </a:r>
            <a:r>
              <a:rPr lang="de-DE" dirty="0"/>
              <a:t> </a:t>
            </a:r>
          </a:p>
          <a:p>
            <a:r>
              <a:rPr lang="de-DE" dirty="0" err="1"/>
              <a:t>Selecttive</a:t>
            </a:r>
            <a:r>
              <a:rPr lang="de-DE" dirty="0"/>
              <a:t> Attention: </a:t>
            </a:r>
            <a:r>
              <a:rPr lang="en-US" dirty="0"/>
              <a:t>attention to items of interest and disregard contradictory information</a:t>
            </a:r>
            <a:endParaRPr lang="de-DE" dirty="0"/>
          </a:p>
          <a:p>
            <a:r>
              <a:rPr lang="de-DE" dirty="0" err="1"/>
              <a:t>Positivity</a:t>
            </a:r>
            <a:r>
              <a:rPr lang="de-DE" dirty="0"/>
              <a:t> </a:t>
            </a:r>
            <a:r>
              <a:rPr lang="de-DE" dirty="0" err="1"/>
              <a:t>bias</a:t>
            </a:r>
            <a:r>
              <a:rPr lang="de-DE" dirty="0"/>
              <a:t>: </a:t>
            </a:r>
            <a:r>
              <a:rPr lang="en-US" dirty="0"/>
              <a:t>We tend to affirm the things that we want to be true.</a:t>
            </a:r>
          </a:p>
          <a:p>
            <a:r>
              <a:rPr lang="de-DE" dirty="0" err="1"/>
              <a:t>Primacy</a:t>
            </a:r>
            <a:r>
              <a:rPr lang="de-DE" dirty="0"/>
              <a:t> </a:t>
            </a:r>
            <a:r>
              <a:rPr lang="de-DE" dirty="0" err="1"/>
              <a:t>effect</a:t>
            </a:r>
            <a:r>
              <a:rPr lang="de-DE" dirty="0"/>
              <a:t>: </a:t>
            </a:r>
            <a:r>
              <a:rPr lang="de-DE" dirty="0" err="1"/>
              <a:t>Earlier</a:t>
            </a:r>
            <a:r>
              <a:rPr lang="de-DE" dirty="0"/>
              <a:t> </a:t>
            </a:r>
            <a:r>
              <a:rPr lang="de-DE" dirty="0" err="1"/>
              <a:t>information</a:t>
            </a:r>
            <a:r>
              <a:rPr lang="de-DE" dirty="0"/>
              <a:t> </a:t>
            </a:r>
            <a:r>
              <a:rPr lang="de-DE" dirty="0" err="1"/>
              <a:t>is</a:t>
            </a:r>
            <a:r>
              <a:rPr lang="de-DE" dirty="0"/>
              <a:t> </a:t>
            </a:r>
            <a:r>
              <a:rPr lang="de-DE" dirty="0" err="1"/>
              <a:t>perceived</a:t>
            </a:r>
            <a:r>
              <a:rPr lang="de-DE" dirty="0"/>
              <a:t> </a:t>
            </a:r>
            <a:r>
              <a:rPr lang="de-DE" dirty="0" err="1"/>
              <a:t>as</a:t>
            </a:r>
            <a:r>
              <a:rPr lang="de-DE" dirty="0"/>
              <a:t> „</a:t>
            </a:r>
            <a:r>
              <a:rPr lang="de-DE" dirty="0" err="1"/>
              <a:t>more</a:t>
            </a:r>
            <a:r>
              <a:rPr lang="de-DE" dirty="0"/>
              <a:t> </a:t>
            </a:r>
            <a:r>
              <a:rPr lang="de-DE" dirty="0" err="1"/>
              <a:t>true</a:t>
            </a:r>
            <a:r>
              <a:rPr lang="de-DE" dirty="0"/>
              <a:t>“</a:t>
            </a:r>
          </a:p>
          <a:p>
            <a:endParaRPr lang="de-DE" dirty="0"/>
          </a:p>
          <a:p>
            <a:r>
              <a:rPr lang="de-DE" dirty="0" err="1">
                <a:solidFill>
                  <a:srgbClr val="FFC000"/>
                </a:solidFill>
              </a:rPr>
              <a:t>Therefore</a:t>
            </a:r>
            <a:r>
              <a:rPr lang="de-DE" dirty="0">
                <a:solidFill>
                  <a:srgbClr val="FFC000"/>
                </a:solidFill>
              </a:rPr>
              <a:t>, DNA </a:t>
            </a:r>
            <a:r>
              <a:rPr lang="de-DE" dirty="0" err="1">
                <a:solidFill>
                  <a:srgbClr val="FFC000"/>
                </a:solidFill>
              </a:rPr>
              <a:t>is</a:t>
            </a:r>
            <a:r>
              <a:rPr lang="de-DE" dirty="0">
                <a:solidFill>
                  <a:srgbClr val="FFC000"/>
                </a:solidFill>
              </a:rPr>
              <a:t> not an „</a:t>
            </a:r>
            <a:r>
              <a:rPr lang="de-DE" dirty="0" err="1">
                <a:solidFill>
                  <a:srgbClr val="FFC000"/>
                </a:solidFill>
              </a:rPr>
              <a:t>unbiased</a:t>
            </a:r>
            <a:r>
              <a:rPr lang="de-DE" dirty="0">
                <a:solidFill>
                  <a:srgbClr val="FFC000"/>
                </a:solidFill>
              </a:rPr>
              <a:t> </a:t>
            </a:r>
            <a:r>
              <a:rPr lang="de-DE" dirty="0" err="1">
                <a:solidFill>
                  <a:srgbClr val="FFC000"/>
                </a:solidFill>
              </a:rPr>
              <a:t>witness</a:t>
            </a:r>
            <a:r>
              <a:rPr lang="de-DE" dirty="0">
                <a:solidFill>
                  <a:srgbClr val="FFC000"/>
                </a:solidFill>
              </a:rPr>
              <a:t>“</a:t>
            </a:r>
          </a:p>
          <a:p>
            <a:endParaRPr lang="en-US" dirty="0"/>
          </a:p>
        </p:txBody>
      </p:sp>
      <p:sp>
        <p:nvSpPr>
          <p:cNvPr id="4" name="Rechteck 3"/>
          <p:cNvSpPr/>
          <p:nvPr/>
        </p:nvSpPr>
        <p:spPr>
          <a:xfrm>
            <a:off x="4960770" y="4917817"/>
            <a:ext cx="4363758" cy="246221"/>
          </a:xfrm>
          <a:prstGeom prst="rect">
            <a:avLst/>
          </a:prstGeom>
        </p:spPr>
        <p:txBody>
          <a:bodyPr wrap="square">
            <a:spAutoFit/>
          </a:bodyPr>
          <a:lstStyle/>
          <a:p>
            <a:r>
              <a:rPr lang="de-DE" sz="1000" dirty="0"/>
              <a:t>http://www.forensic-pathways.com/confirmation-bias-ethics-and-mistakes-in-forensics/</a:t>
            </a:r>
          </a:p>
        </p:txBody>
      </p:sp>
      <p:pic>
        <p:nvPicPr>
          <p:cNvPr id="1026" name="Picture 2" descr="C:\Users\muellner\Downloads\2696314448_a2a3794f72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39502"/>
            <a:ext cx="1922253" cy="2715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319427" y="4701793"/>
            <a:ext cx="2005101" cy="246221"/>
          </a:xfrm>
          <a:prstGeom prst="rect">
            <a:avLst/>
          </a:prstGeom>
          <a:noFill/>
        </p:spPr>
        <p:txBody>
          <a:bodyPr wrap="square" rtlCol="0">
            <a:spAutoFit/>
          </a:bodyPr>
          <a:lstStyle/>
          <a:p>
            <a:r>
              <a:rPr lang="de-DE" sz="1000" dirty="0"/>
              <a:t>Scott </a:t>
            </a:r>
            <a:r>
              <a:rPr lang="de-DE" sz="1000" dirty="0" err="1"/>
              <a:t>Vandehey</a:t>
            </a:r>
            <a:r>
              <a:rPr lang="de-DE" sz="1000" dirty="0"/>
              <a:t>, </a:t>
            </a:r>
            <a:r>
              <a:rPr lang="de-DE" sz="1000" dirty="0">
                <a:hlinkClick r:id="rId4"/>
              </a:rPr>
              <a:t>CC BY-NC-SA 2.0</a:t>
            </a:r>
            <a:endParaRPr lang="de-DE" sz="1000" dirty="0"/>
          </a:p>
        </p:txBody>
      </p:sp>
    </p:spTree>
    <p:extLst>
      <p:ext uri="{BB962C8B-B14F-4D97-AF65-F5344CB8AC3E}">
        <p14:creationId xmlns:p14="http://schemas.microsoft.com/office/powerpoint/2010/main" val="22531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Privacy</a:t>
            </a:r>
            <a:endParaRPr lang="en-US" dirty="0"/>
          </a:p>
        </p:txBody>
      </p:sp>
      <p:sp>
        <p:nvSpPr>
          <p:cNvPr id="3" name="Inhaltsplatzhalter 2"/>
          <p:cNvSpPr>
            <a:spLocks noGrp="1"/>
          </p:cNvSpPr>
          <p:nvPr>
            <p:ph sz="quarter" idx="13"/>
          </p:nvPr>
        </p:nvSpPr>
        <p:spPr/>
        <p:txBody>
          <a:bodyPr>
            <a:normAutofit fontScale="85000" lnSpcReduction="20000"/>
          </a:bodyPr>
          <a:lstStyle/>
          <a:p>
            <a:r>
              <a:rPr lang="de-DE" dirty="0" err="1"/>
              <a:t>Law‘s</a:t>
            </a:r>
            <a:r>
              <a:rPr lang="de-DE" dirty="0"/>
              <a:t> Hypothesis: </a:t>
            </a:r>
            <a:r>
              <a:rPr lang="de-DE" dirty="0" err="1"/>
              <a:t>Openly</a:t>
            </a:r>
            <a:r>
              <a:rPr lang="de-DE" dirty="0"/>
              <a:t> visible </a:t>
            </a:r>
            <a:r>
              <a:rPr lang="de-DE" dirty="0" err="1"/>
              <a:t>features</a:t>
            </a:r>
            <a:r>
              <a:rPr lang="de-DE" dirty="0"/>
              <a:t> </a:t>
            </a:r>
            <a:r>
              <a:rPr lang="de-DE" dirty="0" err="1"/>
              <a:t>determined</a:t>
            </a:r>
            <a:r>
              <a:rPr lang="de-DE" dirty="0"/>
              <a:t> </a:t>
            </a:r>
            <a:r>
              <a:rPr lang="de-DE" dirty="0" err="1"/>
              <a:t>from</a:t>
            </a:r>
            <a:r>
              <a:rPr lang="de-DE" dirty="0"/>
              <a:t> DNA </a:t>
            </a:r>
            <a:br>
              <a:rPr lang="de-DE" dirty="0"/>
            </a:br>
            <a:r>
              <a:rPr lang="de-DE" dirty="0" err="1"/>
              <a:t>are</a:t>
            </a:r>
            <a:r>
              <a:rPr lang="de-DE" dirty="0"/>
              <a:t> not private</a:t>
            </a:r>
          </a:p>
          <a:p>
            <a:pPr lvl="1"/>
            <a:r>
              <a:rPr lang="de-DE" dirty="0" err="1"/>
              <a:t>Appearance</a:t>
            </a:r>
            <a:r>
              <a:rPr lang="de-DE" dirty="0"/>
              <a:t> != Statistical </a:t>
            </a:r>
            <a:r>
              <a:rPr lang="de-DE" dirty="0" err="1"/>
              <a:t>correlation</a:t>
            </a:r>
            <a:endParaRPr lang="de-DE" dirty="0"/>
          </a:p>
          <a:p>
            <a:pPr lvl="1"/>
            <a:r>
              <a:rPr lang="de-DE" dirty="0" err="1"/>
              <a:t>Context</a:t>
            </a:r>
            <a:endParaRPr lang="de-DE" dirty="0"/>
          </a:p>
          <a:p>
            <a:endParaRPr lang="de-DE" dirty="0"/>
          </a:p>
          <a:p>
            <a:r>
              <a:rPr lang="de-DE" dirty="0"/>
              <a:t>Genes on </a:t>
            </a:r>
            <a:r>
              <a:rPr lang="de-DE" dirty="0" err="1"/>
              <a:t>looks</a:t>
            </a:r>
            <a:r>
              <a:rPr lang="de-DE" dirty="0"/>
              <a:t> </a:t>
            </a:r>
            <a:r>
              <a:rPr lang="de-DE" dirty="0" err="1"/>
              <a:t>and</a:t>
            </a:r>
            <a:r>
              <a:rPr lang="de-DE" dirty="0"/>
              <a:t> </a:t>
            </a:r>
            <a:r>
              <a:rPr lang="de-DE" dirty="0" err="1"/>
              <a:t>biogeographic</a:t>
            </a:r>
            <a:r>
              <a:rPr lang="de-DE" dirty="0"/>
              <a:t> </a:t>
            </a:r>
            <a:r>
              <a:rPr lang="de-DE" dirty="0" err="1"/>
              <a:t>background</a:t>
            </a:r>
            <a:r>
              <a:rPr lang="de-DE" dirty="0"/>
              <a:t> </a:t>
            </a:r>
            <a:r>
              <a:rPr lang="de-DE" dirty="0" err="1"/>
              <a:t>always</a:t>
            </a:r>
            <a:r>
              <a:rPr lang="de-DE" dirty="0"/>
              <a:t> </a:t>
            </a:r>
            <a:br>
              <a:rPr lang="de-DE" dirty="0"/>
            </a:br>
            <a:r>
              <a:rPr lang="de-DE" dirty="0" err="1"/>
              <a:t>tell</a:t>
            </a:r>
            <a:r>
              <a:rPr lang="de-DE" dirty="0"/>
              <a:t> </a:t>
            </a:r>
            <a:r>
              <a:rPr lang="de-DE" dirty="0" err="1"/>
              <a:t>us</a:t>
            </a:r>
            <a:r>
              <a:rPr lang="de-DE" dirty="0"/>
              <a:t> </a:t>
            </a:r>
            <a:r>
              <a:rPr lang="de-DE" dirty="0" err="1"/>
              <a:t>more</a:t>
            </a:r>
            <a:r>
              <a:rPr lang="de-DE" dirty="0"/>
              <a:t> </a:t>
            </a:r>
            <a:r>
              <a:rPr lang="de-DE" dirty="0" err="1"/>
              <a:t>than</a:t>
            </a:r>
            <a:r>
              <a:rPr lang="de-DE" dirty="0"/>
              <a:t> </a:t>
            </a:r>
            <a:r>
              <a:rPr lang="de-DE" dirty="0" err="1"/>
              <a:t>we</a:t>
            </a:r>
            <a:r>
              <a:rPr lang="de-DE" dirty="0"/>
              <a:t> </a:t>
            </a:r>
            <a:r>
              <a:rPr lang="de-DE" dirty="0" err="1"/>
              <a:t>ask</a:t>
            </a:r>
            <a:endParaRPr lang="de-DE" dirty="0"/>
          </a:p>
          <a:p>
            <a:pPr lvl="1"/>
            <a:r>
              <a:rPr lang="de-DE" dirty="0"/>
              <a:t>Skin </a:t>
            </a:r>
            <a:r>
              <a:rPr lang="de-DE" dirty="0" err="1"/>
              <a:t>color</a:t>
            </a:r>
            <a:r>
              <a:rPr lang="de-DE" dirty="0"/>
              <a:t>:</a:t>
            </a:r>
          </a:p>
          <a:p>
            <a:pPr lvl="2"/>
            <a:r>
              <a:rPr lang="de-DE" dirty="0" err="1"/>
              <a:t>Risk</a:t>
            </a:r>
            <a:r>
              <a:rPr lang="de-DE" dirty="0"/>
              <a:t> </a:t>
            </a:r>
            <a:r>
              <a:rPr lang="de-DE" dirty="0" err="1"/>
              <a:t>of</a:t>
            </a:r>
            <a:r>
              <a:rPr lang="de-DE" dirty="0"/>
              <a:t> </a:t>
            </a:r>
            <a:r>
              <a:rPr lang="de-DE" dirty="0" err="1"/>
              <a:t>skin</a:t>
            </a:r>
            <a:r>
              <a:rPr lang="de-DE" dirty="0"/>
              <a:t> </a:t>
            </a:r>
            <a:r>
              <a:rPr lang="de-DE" dirty="0" err="1"/>
              <a:t>cancer</a:t>
            </a:r>
            <a:endParaRPr lang="de-DE" dirty="0"/>
          </a:p>
          <a:p>
            <a:pPr lvl="2"/>
            <a:r>
              <a:rPr lang="de-DE" dirty="0"/>
              <a:t>Heart </a:t>
            </a:r>
            <a:r>
              <a:rPr lang="de-DE" dirty="0" err="1"/>
              <a:t>disease</a:t>
            </a:r>
            <a:endParaRPr lang="de-DE" dirty="0"/>
          </a:p>
          <a:p>
            <a:pPr lvl="1"/>
            <a:r>
              <a:rPr lang="de-DE" dirty="0"/>
              <a:t>Age </a:t>
            </a:r>
            <a:r>
              <a:rPr lang="de-DE" dirty="0" err="1"/>
              <a:t>is</a:t>
            </a:r>
            <a:r>
              <a:rPr lang="de-DE" dirty="0"/>
              <a:t> a </a:t>
            </a:r>
            <a:r>
              <a:rPr lang="de-DE" dirty="0" err="1"/>
              <a:t>risk</a:t>
            </a:r>
            <a:r>
              <a:rPr lang="de-DE" dirty="0"/>
              <a:t> </a:t>
            </a:r>
            <a:r>
              <a:rPr lang="de-DE" dirty="0" err="1"/>
              <a:t>factor</a:t>
            </a:r>
            <a:r>
              <a:rPr lang="de-DE" dirty="0"/>
              <a:t> </a:t>
            </a:r>
            <a:r>
              <a:rPr lang="de-DE" dirty="0" err="1"/>
              <a:t>for</a:t>
            </a:r>
            <a:r>
              <a:rPr lang="de-DE" dirty="0"/>
              <a:t> </a:t>
            </a:r>
            <a:r>
              <a:rPr lang="de-DE" dirty="0" err="1"/>
              <a:t>many</a:t>
            </a:r>
            <a:r>
              <a:rPr lang="de-DE" dirty="0"/>
              <a:t> </a:t>
            </a:r>
            <a:r>
              <a:rPr lang="de-DE" dirty="0" err="1"/>
              <a:t>diseases</a:t>
            </a:r>
            <a:endParaRPr lang="de-DE" dirty="0"/>
          </a:p>
          <a:p>
            <a:pPr lvl="1"/>
            <a:endParaRPr lang="de-DE" dirty="0"/>
          </a:p>
          <a:p>
            <a:endParaRPr lang="en-US" dirty="0"/>
          </a:p>
        </p:txBody>
      </p:sp>
      <p:pic>
        <p:nvPicPr>
          <p:cNvPr id="7170" name="Picture 2" descr="Frau, Gesicht, Kopf, Struktur, Netzwerke, Lu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67494"/>
            <a:ext cx="306374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9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Discrimination</a:t>
            </a:r>
            <a:endParaRPr lang="en-US"/>
          </a:p>
        </p:txBody>
      </p:sp>
      <p:sp>
        <p:nvSpPr>
          <p:cNvPr id="3" name="Inhaltsplatzhalter 2"/>
          <p:cNvSpPr>
            <a:spLocks noGrp="1"/>
          </p:cNvSpPr>
          <p:nvPr>
            <p:ph sz="quarter" idx="13"/>
          </p:nvPr>
        </p:nvSpPr>
        <p:spPr/>
        <p:txBody>
          <a:bodyPr/>
          <a:lstStyle/>
          <a:p>
            <a:r>
              <a:rPr lang="en-US" dirty="0"/>
              <a:t>By definition, FDP discriminates people with different ethnicities</a:t>
            </a:r>
          </a:p>
          <a:p>
            <a:r>
              <a:rPr lang="en-US" dirty="0"/>
              <a:t>Relevant suspect groups will always be minorities </a:t>
            </a:r>
          </a:p>
          <a:p>
            <a:pPr lvl="1"/>
            <a:r>
              <a:rPr lang="en-US" dirty="0"/>
              <a:t>Predominant population is too large</a:t>
            </a:r>
          </a:p>
          <a:p>
            <a:r>
              <a:rPr lang="en-US" dirty="0"/>
              <a:t>Openly discussed FDPs of DNA traces can lead or add to hate crimes</a:t>
            </a:r>
          </a:p>
          <a:p>
            <a:endParaRPr lang="en-US" dirty="0"/>
          </a:p>
          <a:p>
            <a:r>
              <a:rPr lang="en-US" dirty="0"/>
              <a:t>If deployed, FDP needs to be confidential, to avoid stigmatization of whole subpopulations</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68" y="300150"/>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6588224" y="4881890"/>
            <a:ext cx="2585988" cy="246221"/>
          </a:xfrm>
          <a:prstGeom prst="rect">
            <a:avLst/>
          </a:prstGeom>
        </p:spPr>
        <p:txBody>
          <a:bodyPr wrap="square">
            <a:spAutoFit/>
          </a:bodyPr>
          <a:lstStyle/>
          <a:p>
            <a:r>
              <a:rPr lang="de-DE" sz="1000" dirty="0">
                <a:latin typeface="Arial" panose="020B0604020202020204" pitchFamily="34" charset="0"/>
                <a:cs typeface="Arial" panose="020B0604020202020204" pitchFamily="34" charset="0"/>
              </a:rPr>
              <a:t>Image: Li </a:t>
            </a:r>
            <a:r>
              <a:rPr lang="de-DE" sz="1000" dirty="0" err="1">
                <a:latin typeface="Arial" panose="020B0604020202020204" pitchFamily="34" charset="0"/>
                <a:cs typeface="Arial" panose="020B0604020202020204" pitchFamily="34" charset="0"/>
              </a:rPr>
              <a:t>Tsin</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Soon</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3"/>
              </a:rPr>
              <a:t>CC-BY-NC-ND 2.0</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Emotional </a:t>
            </a:r>
            <a:r>
              <a:rPr lang="de-DE" dirty="0" err="1"/>
              <a:t>Debate</a:t>
            </a:r>
            <a:endParaRPr lang="en-US" dirty="0"/>
          </a:p>
        </p:txBody>
      </p:sp>
      <p:sp>
        <p:nvSpPr>
          <p:cNvPr id="3" name="Inhaltsplatzhalter 2"/>
          <p:cNvSpPr>
            <a:spLocks noGrp="1"/>
          </p:cNvSpPr>
          <p:nvPr>
            <p:ph sz="quarter" idx="13"/>
          </p:nvPr>
        </p:nvSpPr>
        <p:spPr/>
        <p:txBody>
          <a:bodyPr>
            <a:normAutofit/>
          </a:bodyPr>
          <a:lstStyle/>
          <a:p>
            <a:r>
              <a:rPr lang="en-US" dirty="0"/>
              <a:t>The law for FDP was proposed after a very brutal rape case</a:t>
            </a:r>
          </a:p>
          <a:p>
            <a:r>
              <a:rPr lang="de-DE" dirty="0"/>
              <a:t>FDP was </a:t>
            </a:r>
            <a:r>
              <a:rPr lang="de-DE" dirty="0" err="1"/>
              <a:t>demanded</a:t>
            </a:r>
            <a:r>
              <a:rPr lang="de-DE" dirty="0"/>
              <a:t> </a:t>
            </a:r>
            <a:r>
              <a:rPr lang="de-DE" dirty="0" err="1"/>
              <a:t>by</a:t>
            </a:r>
            <a:r>
              <a:rPr lang="de-DE" dirty="0"/>
              <a:t> </a:t>
            </a:r>
            <a:r>
              <a:rPr lang="de-DE" dirty="0" err="1"/>
              <a:t>right</a:t>
            </a:r>
            <a:r>
              <a:rPr lang="de-DE" dirty="0"/>
              <a:t> </a:t>
            </a:r>
            <a:r>
              <a:rPr lang="de-DE" dirty="0" err="1"/>
              <a:t>extremism</a:t>
            </a:r>
            <a:r>
              <a:rPr lang="de-DE" dirty="0"/>
              <a:t> </a:t>
            </a:r>
            <a:r>
              <a:rPr lang="de-DE" dirty="0" err="1"/>
              <a:t>groups</a:t>
            </a:r>
            <a:endParaRPr lang="en-US" dirty="0"/>
          </a:p>
          <a:p>
            <a:pPr marL="0" indent="0">
              <a:buNone/>
            </a:pPr>
            <a:endParaRPr lang="en-US" dirty="0"/>
          </a:p>
          <a:p>
            <a:pPr marL="0" indent="0">
              <a:buNone/>
            </a:pPr>
            <a:r>
              <a:rPr lang="en-US" dirty="0"/>
              <a:t>However:</a:t>
            </a:r>
          </a:p>
          <a:p>
            <a:r>
              <a:rPr lang="en-US" dirty="0"/>
              <a:t>The new law would not have helped the investigation</a:t>
            </a:r>
          </a:p>
          <a:p>
            <a:pPr lvl="1"/>
            <a:r>
              <a:rPr lang="en-US" dirty="0"/>
              <a:t>Perpetrator had strikingly dyed hair which was the reason he could be identified in a surveillance video</a:t>
            </a:r>
            <a:endParaRPr lang="de-DE" dirty="0"/>
          </a:p>
        </p:txBody>
      </p:sp>
      <p:pic>
        <p:nvPicPr>
          <p:cNvPr id="8194" name="Picture 2" descr="Gerechtigkeit, Definition, Statue, Dame Gerechtigke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39502"/>
            <a:ext cx="27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D2711F7-ED0A-4FEF-820C-3A8F1A04374C}"/>
              </a:ext>
            </a:extLst>
          </p:cNvPr>
          <p:cNvSpPr/>
          <p:nvPr/>
        </p:nvSpPr>
        <p:spPr>
          <a:xfrm>
            <a:off x="5077986" y="426579"/>
            <a:ext cx="3024336" cy="3802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909443-0180-479F-8D40-A249580EB960}"/>
              </a:ext>
            </a:extLst>
          </p:cNvPr>
          <p:cNvSpPr>
            <a:spLocks noGrp="1"/>
          </p:cNvSpPr>
          <p:nvPr>
            <p:ph type="title"/>
          </p:nvPr>
        </p:nvSpPr>
        <p:spPr/>
        <p:txBody>
          <a:bodyPr/>
          <a:lstStyle/>
          <a:p>
            <a:r>
              <a:rPr lang="de-DE" dirty="0"/>
              <a:t>DNA</a:t>
            </a:r>
            <a:endParaRPr lang="en-US" dirty="0"/>
          </a:p>
        </p:txBody>
      </p:sp>
      <p:sp>
        <p:nvSpPr>
          <p:cNvPr id="3" name="Inhaltsplatzhalter 2">
            <a:extLst>
              <a:ext uri="{FF2B5EF4-FFF2-40B4-BE49-F238E27FC236}">
                <a16:creationId xmlns:a16="http://schemas.microsoft.com/office/drawing/2014/main" id="{2C7CA15B-B408-4FF1-BDD8-8A383C0E61AB}"/>
              </a:ext>
            </a:extLst>
          </p:cNvPr>
          <p:cNvSpPr>
            <a:spLocks noGrp="1"/>
          </p:cNvSpPr>
          <p:nvPr>
            <p:ph sz="quarter" idx="13"/>
          </p:nvPr>
        </p:nvSpPr>
        <p:spPr/>
        <p:txBody>
          <a:bodyPr>
            <a:normAutofit fontScale="92500" lnSpcReduction="20000"/>
          </a:bodyPr>
          <a:lstStyle/>
          <a:p>
            <a:r>
              <a:rPr lang="de-DE" dirty="0"/>
              <a:t>DNA </a:t>
            </a:r>
            <a:r>
              <a:rPr lang="de-DE" dirty="0" err="1"/>
              <a:t>stores</a:t>
            </a:r>
            <a:r>
              <a:rPr lang="de-DE" dirty="0"/>
              <a:t> </a:t>
            </a:r>
            <a:r>
              <a:rPr lang="de-DE" dirty="0" err="1"/>
              <a:t>our</a:t>
            </a:r>
            <a:r>
              <a:rPr lang="de-DE" dirty="0"/>
              <a:t> </a:t>
            </a:r>
            <a:r>
              <a:rPr lang="de-DE" dirty="0" err="1"/>
              <a:t>genetic</a:t>
            </a:r>
            <a:r>
              <a:rPr lang="de-DE" dirty="0"/>
              <a:t> </a:t>
            </a:r>
            <a:r>
              <a:rPr lang="de-DE" dirty="0" err="1"/>
              <a:t>information</a:t>
            </a:r>
            <a:endParaRPr lang="en-US" dirty="0"/>
          </a:p>
          <a:p>
            <a:r>
              <a:rPr lang="en-US" dirty="0"/>
              <a:t>DNA is made up of 4 bases</a:t>
            </a:r>
          </a:p>
          <a:p>
            <a:pPr lvl="1"/>
            <a:r>
              <a:rPr lang="en-US" dirty="0"/>
              <a:t>Adenine - A</a:t>
            </a:r>
          </a:p>
          <a:p>
            <a:pPr lvl="1"/>
            <a:r>
              <a:rPr lang="en-US" dirty="0"/>
              <a:t>Thymine - T</a:t>
            </a:r>
          </a:p>
          <a:p>
            <a:pPr lvl="1"/>
            <a:r>
              <a:rPr lang="en-US" dirty="0"/>
              <a:t>Guanine - G</a:t>
            </a:r>
          </a:p>
          <a:p>
            <a:pPr lvl="1"/>
            <a:r>
              <a:rPr lang="en-US" dirty="0"/>
              <a:t>Cytosine – C</a:t>
            </a:r>
          </a:p>
          <a:p>
            <a:r>
              <a:rPr lang="de-DE" dirty="0">
                <a:sym typeface="Wingdings" panose="05000000000000000000" pitchFamily="2" charset="2"/>
              </a:rPr>
              <a:t>Coding and non-</a:t>
            </a:r>
            <a:r>
              <a:rPr lang="de-DE" dirty="0" err="1">
                <a:sym typeface="Wingdings" panose="05000000000000000000" pitchFamily="2" charset="2"/>
              </a:rPr>
              <a:t>coding</a:t>
            </a:r>
            <a:r>
              <a:rPr lang="de-DE" dirty="0">
                <a:sym typeface="Wingdings" panose="05000000000000000000" pitchFamily="2" charset="2"/>
              </a:rPr>
              <a:t> DNA</a:t>
            </a:r>
            <a:endParaRPr lang="en-US" dirty="0">
              <a:sym typeface="Wingdings" panose="05000000000000000000" pitchFamily="2" charset="2"/>
            </a:endParaRPr>
          </a:p>
          <a:p>
            <a:pPr lvl="1"/>
            <a:r>
              <a:rPr lang="de-DE" dirty="0"/>
              <a:t>Coding </a:t>
            </a:r>
            <a:r>
              <a:rPr lang="de-DE" dirty="0">
                <a:sym typeface="Wingdings" panose="05000000000000000000" pitchFamily="2" charset="2"/>
              </a:rPr>
              <a:t> Genes</a:t>
            </a:r>
          </a:p>
          <a:p>
            <a:pPr lvl="1"/>
            <a:r>
              <a:rPr lang="de-DE" dirty="0">
                <a:sym typeface="Wingdings" panose="05000000000000000000" pitchFamily="2" charset="2"/>
              </a:rPr>
              <a:t>Non-</a:t>
            </a:r>
            <a:r>
              <a:rPr lang="de-DE" dirty="0" err="1">
                <a:sym typeface="Wingdings" panose="05000000000000000000" pitchFamily="2" charset="2"/>
              </a:rPr>
              <a:t>coding</a:t>
            </a:r>
            <a:r>
              <a:rPr lang="de-DE" dirty="0">
                <a:sym typeface="Wingdings" panose="05000000000000000000" pitchFamily="2" charset="2"/>
              </a:rPr>
              <a:t>  Not Genes </a:t>
            </a:r>
            <a:endParaRPr lang="en-US" dirty="0"/>
          </a:p>
          <a:p>
            <a:endParaRPr lang="en-US" dirty="0"/>
          </a:p>
        </p:txBody>
      </p:sp>
      <p:sp>
        <p:nvSpPr>
          <p:cNvPr id="5" name="Textfeld 4">
            <a:extLst>
              <a:ext uri="{FF2B5EF4-FFF2-40B4-BE49-F238E27FC236}">
                <a16:creationId xmlns:a16="http://schemas.microsoft.com/office/drawing/2014/main" id="{D068FAE7-B098-49BC-85EA-1198CBBA81CA}"/>
              </a:ext>
            </a:extLst>
          </p:cNvPr>
          <p:cNvSpPr txBox="1"/>
          <p:nvPr/>
        </p:nvSpPr>
        <p:spPr>
          <a:xfrm>
            <a:off x="7446099" y="4914631"/>
            <a:ext cx="1697901" cy="246221"/>
          </a:xfrm>
          <a:prstGeom prst="rect">
            <a:avLst/>
          </a:prstGeom>
          <a:noFill/>
        </p:spPr>
        <p:txBody>
          <a:bodyPr wrap="none" rtlCol="0">
            <a:spAutoFit/>
          </a:bodyPr>
          <a:lstStyle/>
          <a:p>
            <a:r>
              <a:rPr lang="en-US" sz="1000" dirty="0"/>
              <a:t>Image: </a:t>
            </a:r>
            <a:r>
              <a:rPr lang="en-US" sz="1000" dirty="0" err="1"/>
              <a:t>Madprime</a:t>
            </a:r>
            <a:r>
              <a:rPr lang="en-US" sz="1000" dirty="0"/>
              <a:t> </a:t>
            </a:r>
            <a:r>
              <a:rPr lang="de-DE" sz="1000" dirty="0">
                <a:hlinkClick r:id="rId3"/>
              </a:rPr>
              <a:t>CC BY SA-3.0</a:t>
            </a:r>
            <a:endParaRPr lang="en-US" sz="1000" dirty="0"/>
          </a:p>
        </p:txBody>
      </p:sp>
      <p:pic>
        <p:nvPicPr>
          <p:cNvPr id="2052" name="Picture 4" descr="https://upload.wikimedia.org/wikipedia/commons/thumb/f/f0/Chemische_Struktur_der_DNA.svg/800px-Chemische_Struktur_der_DNA.svg.png">
            <a:extLst>
              <a:ext uri="{FF2B5EF4-FFF2-40B4-BE49-F238E27FC236}">
                <a16:creationId xmlns:a16="http://schemas.microsoft.com/office/drawing/2014/main" id="{554F3593-3353-4A01-97A6-121F74557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646026"/>
            <a:ext cx="2884180" cy="33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58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Outlook</a:t>
            </a:r>
            <a:endParaRPr lang="en-US" dirty="0"/>
          </a:p>
        </p:txBody>
      </p:sp>
      <p:sp>
        <p:nvSpPr>
          <p:cNvPr id="3" name="Inhaltsplatzhalter 2"/>
          <p:cNvSpPr>
            <a:spLocks noGrp="1"/>
          </p:cNvSpPr>
          <p:nvPr>
            <p:ph sz="quarter" idx="13"/>
          </p:nvPr>
        </p:nvSpPr>
        <p:spPr/>
        <p:txBody>
          <a:bodyPr/>
          <a:lstStyle/>
          <a:p>
            <a:r>
              <a:rPr lang="de-DE" dirty="0"/>
              <a:t>Body </a:t>
            </a:r>
            <a:r>
              <a:rPr lang="de-DE" dirty="0" err="1"/>
              <a:t>height</a:t>
            </a:r>
            <a:r>
              <a:rPr lang="de-DE" dirty="0"/>
              <a:t> </a:t>
            </a:r>
          </a:p>
          <a:p>
            <a:r>
              <a:rPr lang="de-DE" dirty="0"/>
              <a:t>Body </a:t>
            </a:r>
            <a:r>
              <a:rPr lang="de-DE" dirty="0" err="1"/>
              <a:t>stature</a:t>
            </a:r>
            <a:endParaRPr lang="de-DE" dirty="0"/>
          </a:p>
          <a:p>
            <a:r>
              <a:rPr lang="de-DE" dirty="0"/>
              <a:t>Hair </a:t>
            </a:r>
            <a:r>
              <a:rPr lang="de-DE" dirty="0" err="1"/>
              <a:t>loss</a:t>
            </a:r>
            <a:endParaRPr lang="de-DE" dirty="0"/>
          </a:p>
          <a:p>
            <a:r>
              <a:rPr lang="de-DE" dirty="0"/>
              <a:t>Hair </a:t>
            </a:r>
            <a:r>
              <a:rPr lang="de-DE" dirty="0" err="1"/>
              <a:t>structure</a:t>
            </a:r>
            <a:endParaRPr lang="de-DE" dirty="0"/>
          </a:p>
          <a:p>
            <a:r>
              <a:rPr lang="de-DE" dirty="0"/>
              <a:t>Face </a:t>
            </a:r>
            <a:r>
              <a:rPr lang="de-DE" dirty="0" err="1"/>
              <a:t>structure</a:t>
            </a:r>
            <a:endParaRPr lang="en-US" dirty="0"/>
          </a:p>
        </p:txBody>
      </p:sp>
      <p:pic>
        <p:nvPicPr>
          <p:cNvPr id="4099" name="Picture 3" descr="U:\Privat\Paper\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7379"/>
            <a:ext cx="2324100" cy="360045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7851006" y="4897279"/>
            <a:ext cx="1292994" cy="246221"/>
          </a:xfrm>
          <a:prstGeom prst="rect">
            <a:avLst/>
          </a:prstGeom>
        </p:spPr>
        <p:txBody>
          <a:bodyPr wrap="square">
            <a:spAutoFit/>
          </a:bodyPr>
          <a:lstStyle/>
          <a:p>
            <a:r>
              <a:rPr lang="de-DE" sz="1000" dirty="0">
                <a:latin typeface="Arial" panose="020B0604020202020204" pitchFamily="34" charset="0"/>
                <a:cs typeface="Arial" panose="020B0604020202020204" pitchFamily="34" charset="0"/>
              </a:rPr>
              <a:t>Image: Claes, 2015</a:t>
            </a:r>
          </a:p>
        </p:txBody>
      </p:sp>
    </p:spTree>
    <p:extLst>
      <p:ext uri="{BB962C8B-B14F-4D97-AF65-F5344CB8AC3E}">
        <p14:creationId xmlns:p14="http://schemas.microsoft.com/office/powerpoint/2010/main" val="3772066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it Verbundenen Augen, Ungerechtigkeit, Gerechtigk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02433"/>
            <a:ext cx="3888432" cy="414152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Extended DNA Analysis</a:t>
            </a:r>
            <a:endParaRPr lang="en-US" dirty="0"/>
          </a:p>
        </p:txBody>
      </p:sp>
      <p:sp>
        <p:nvSpPr>
          <p:cNvPr id="3" name="Inhaltsplatzhalter 2"/>
          <p:cNvSpPr>
            <a:spLocks noGrp="1"/>
          </p:cNvSpPr>
          <p:nvPr>
            <p:ph sz="quarter" idx="13"/>
          </p:nvPr>
        </p:nvSpPr>
        <p:spPr>
          <a:xfrm>
            <a:off x="609600" y="1200150"/>
            <a:ext cx="5114528" cy="3086100"/>
          </a:xfrm>
        </p:spPr>
        <p:txBody>
          <a:bodyPr>
            <a:normAutofit fontScale="85000" lnSpcReduction="20000"/>
          </a:bodyPr>
          <a:lstStyle/>
          <a:p>
            <a:r>
              <a:rPr lang="de-DE" dirty="0" err="1"/>
              <a:t>Uses</a:t>
            </a:r>
            <a:r>
              <a:rPr lang="de-DE" dirty="0"/>
              <a:t> Genome Wide </a:t>
            </a:r>
            <a:r>
              <a:rPr lang="de-DE" dirty="0" err="1"/>
              <a:t>Association</a:t>
            </a:r>
            <a:r>
              <a:rPr lang="de-DE" dirty="0"/>
              <a:t> Studies (GWAS) </a:t>
            </a:r>
            <a:r>
              <a:rPr lang="de-DE" dirty="0" err="1"/>
              <a:t>to</a:t>
            </a:r>
            <a:r>
              <a:rPr lang="de-DE" dirty="0"/>
              <a:t> </a:t>
            </a:r>
            <a:r>
              <a:rPr lang="de-DE" dirty="0" err="1"/>
              <a:t>approximate</a:t>
            </a:r>
            <a:r>
              <a:rPr lang="de-DE" dirty="0"/>
              <a:t> </a:t>
            </a:r>
          </a:p>
          <a:p>
            <a:pPr lvl="1"/>
            <a:r>
              <a:rPr lang="de-DE" dirty="0"/>
              <a:t>Looks</a:t>
            </a:r>
          </a:p>
          <a:p>
            <a:pPr lvl="1"/>
            <a:r>
              <a:rPr lang="de-DE" dirty="0"/>
              <a:t>Age</a:t>
            </a:r>
          </a:p>
          <a:p>
            <a:pPr lvl="1"/>
            <a:r>
              <a:rPr lang="de-DE" dirty="0" err="1"/>
              <a:t>Biogeographical</a:t>
            </a:r>
            <a:r>
              <a:rPr lang="de-DE" dirty="0"/>
              <a:t> </a:t>
            </a:r>
            <a:r>
              <a:rPr lang="de-DE" dirty="0" err="1"/>
              <a:t>ancestry</a:t>
            </a:r>
            <a:r>
              <a:rPr lang="de-DE" dirty="0"/>
              <a:t> </a:t>
            </a:r>
          </a:p>
          <a:p>
            <a:pPr lvl="1"/>
            <a:r>
              <a:rPr lang="de-DE" dirty="0"/>
              <a:t>Maybe </a:t>
            </a:r>
            <a:r>
              <a:rPr lang="de-DE" dirty="0" err="1"/>
              <a:t>much</a:t>
            </a:r>
            <a:r>
              <a:rPr lang="de-DE" dirty="0"/>
              <a:t> </a:t>
            </a:r>
            <a:r>
              <a:rPr lang="de-DE" dirty="0" err="1"/>
              <a:t>more</a:t>
            </a:r>
            <a:endParaRPr lang="de-DE" dirty="0"/>
          </a:p>
          <a:p>
            <a:r>
              <a:rPr lang="de-DE" dirty="0" err="1"/>
              <a:t>It</a:t>
            </a:r>
            <a:r>
              <a:rPr lang="de-DE" dirty="0"/>
              <a:t> </a:t>
            </a:r>
            <a:r>
              <a:rPr lang="de-DE" dirty="0" err="1"/>
              <a:t>is</a:t>
            </a:r>
            <a:r>
              <a:rPr lang="de-DE" dirty="0"/>
              <a:t> not a </a:t>
            </a:r>
            <a:r>
              <a:rPr lang="de-DE" dirty="0" err="1"/>
              <a:t>means</a:t>
            </a:r>
            <a:r>
              <a:rPr lang="de-DE" dirty="0"/>
              <a:t> </a:t>
            </a:r>
            <a:r>
              <a:rPr lang="de-DE" dirty="0" err="1"/>
              <a:t>of</a:t>
            </a:r>
            <a:r>
              <a:rPr lang="de-DE" dirty="0"/>
              <a:t> </a:t>
            </a:r>
            <a:r>
              <a:rPr lang="de-DE" dirty="0" err="1"/>
              <a:t>identification</a:t>
            </a:r>
            <a:r>
              <a:rPr lang="de-DE" dirty="0"/>
              <a:t> but </a:t>
            </a:r>
            <a:r>
              <a:rPr lang="de-DE" dirty="0" err="1"/>
              <a:t>approximation</a:t>
            </a:r>
            <a:endParaRPr lang="de-DE" dirty="0"/>
          </a:p>
          <a:p>
            <a:r>
              <a:rPr lang="de-DE" dirty="0" err="1"/>
              <a:t>By</a:t>
            </a:r>
            <a:r>
              <a:rPr lang="de-DE" dirty="0"/>
              <a:t> </a:t>
            </a:r>
            <a:r>
              <a:rPr lang="de-DE" dirty="0" err="1"/>
              <a:t>definition</a:t>
            </a:r>
            <a:endParaRPr lang="de-DE" dirty="0"/>
          </a:p>
          <a:p>
            <a:pPr lvl="1"/>
            <a:r>
              <a:rPr lang="de-DE" dirty="0" err="1"/>
              <a:t>It</a:t>
            </a:r>
            <a:r>
              <a:rPr lang="de-DE" dirty="0"/>
              <a:t> </a:t>
            </a:r>
            <a:r>
              <a:rPr lang="de-DE" dirty="0" err="1"/>
              <a:t>is</a:t>
            </a:r>
            <a:r>
              <a:rPr lang="de-DE" dirty="0"/>
              <a:t> </a:t>
            </a:r>
            <a:r>
              <a:rPr lang="de-DE" dirty="0" err="1"/>
              <a:t>discriminatory</a:t>
            </a:r>
            <a:endParaRPr lang="de-DE" dirty="0"/>
          </a:p>
          <a:p>
            <a:pPr lvl="1"/>
            <a:r>
              <a:rPr lang="de-DE" dirty="0" err="1"/>
              <a:t>It</a:t>
            </a:r>
            <a:r>
              <a:rPr lang="de-DE" dirty="0"/>
              <a:t> </a:t>
            </a:r>
            <a:r>
              <a:rPr lang="de-DE" dirty="0" err="1"/>
              <a:t>targets</a:t>
            </a:r>
            <a:r>
              <a:rPr lang="de-DE" dirty="0"/>
              <a:t> </a:t>
            </a:r>
            <a:r>
              <a:rPr lang="de-DE" dirty="0" err="1"/>
              <a:t>minorities</a:t>
            </a:r>
            <a:endParaRPr lang="de-DE" dirty="0"/>
          </a:p>
          <a:p>
            <a:r>
              <a:rPr lang="de-DE" dirty="0" err="1"/>
              <a:t>It</a:t>
            </a:r>
            <a:r>
              <a:rPr lang="de-DE" dirty="0"/>
              <a:t> </a:t>
            </a:r>
            <a:r>
              <a:rPr lang="de-DE" dirty="0" err="1"/>
              <a:t>is</a:t>
            </a:r>
            <a:r>
              <a:rPr lang="de-DE" dirty="0"/>
              <a:t> </a:t>
            </a:r>
            <a:r>
              <a:rPr lang="de-DE" dirty="0" err="1"/>
              <a:t>biased</a:t>
            </a:r>
            <a:r>
              <a:rPr lang="de-DE" dirty="0"/>
              <a:t> and </a:t>
            </a:r>
            <a:r>
              <a:rPr lang="de-DE" dirty="0" err="1"/>
              <a:t>therefore</a:t>
            </a:r>
            <a:r>
              <a:rPr lang="de-DE" dirty="0"/>
              <a:t> </a:t>
            </a:r>
            <a:r>
              <a:rPr lang="de-DE" dirty="0" err="1"/>
              <a:t>can</a:t>
            </a:r>
            <a:r>
              <a:rPr lang="de-DE" dirty="0"/>
              <a:t> </a:t>
            </a:r>
            <a:r>
              <a:rPr lang="de-DE" dirty="0" err="1"/>
              <a:t>lead</a:t>
            </a:r>
            <a:r>
              <a:rPr lang="de-DE" dirty="0"/>
              <a:t> </a:t>
            </a:r>
            <a:r>
              <a:rPr lang="de-DE" dirty="0" err="1"/>
              <a:t>into</a:t>
            </a:r>
            <a:r>
              <a:rPr lang="de-DE" dirty="0"/>
              <a:t> </a:t>
            </a:r>
            <a:r>
              <a:rPr lang="de-DE" dirty="0" err="1"/>
              <a:t>the</a:t>
            </a:r>
            <a:r>
              <a:rPr lang="de-DE" dirty="0"/>
              <a:t> </a:t>
            </a:r>
            <a:r>
              <a:rPr lang="de-DE" dirty="0" err="1"/>
              <a:t>wrong</a:t>
            </a:r>
            <a:r>
              <a:rPr lang="de-DE" dirty="0"/>
              <a:t> </a:t>
            </a:r>
            <a:r>
              <a:rPr lang="de-DE" dirty="0" err="1"/>
              <a:t>direction</a:t>
            </a:r>
            <a:endParaRPr lang="de-DE" dirty="0"/>
          </a:p>
          <a:p>
            <a:pPr marL="457200" lvl="1" indent="0">
              <a:buNone/>
            </a:pPr>
            <a:endParaRPr lang="de-DE" dirty="0"/>
          </a:p>
          <a:p>
            <a:pPr lvl="1"/>
            <a:endParaRPr lang="en-US" dirty="0"/>
          </a:p>
        </p:txBody>
      </p:sp>
    </p:spTree>
    <p:extLst>
      <p:ext uri="{BB962C8B-B14F-4D97-AF65-F5344CB8AC3E}">
        <p14:creationId xmlns:p14="http://schemas.microsoft.com/office/powerpoint/2010/main" val="37785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a:t>
            </a:r>
            <a:r>
              <a:rPr lang="de-DE" dirty="0" err="1"/>
              <a:t>to</a:t>
            </a:r>
            <a:r>
              <a:rPr lang="de-DE" dirty="0"/>
              <a:t> do?</a:t>
            </a:r>
          </a:p>
        </p:txBody>
      </p:sp>
      <p:sp>
        <p:nvSpPr>
          <p:cNvPr id="3" name="Inhaltsplatzhalter 2"/>
          <p:cNvSpPr>
            <a:spLocks noGrp="1"/>
          </p:cNvSpPr>
          <p:nvPr>
            <p:ph sz="quarter" idx="13"/>
          </p:nvPr>
        </p:nvSpPr>
        <p:spPr/>
        <p:txBody>
          <a:bodyPr/>
          <a:lstStyle/>
          <a:p>
            <a:r>
              <a:rPr lang="en-US" dirty="0"/>
              <a:t>If FDP is to come</a:t>
            </a:r>
          </a:p>
          <a:p>
            <a:pPr lvl="1"/>
            <a:r>
              <a:rPr lang="en-US" dirty="0"/>
              <a:t>Only as a method of last resort, when everything else has failed</a:t>
            </a:r>
          </a:p>
          <a:p>
            <a:pPr lvl="1"/>
            <a:r>
              <a:rPr lang="en-US" dirty="0"/>
              <a:t>Confidential</a:t>
            </a:r>
          </a:p>
          <a:p>
            <a:pPr lvl="1"/>
            <a:r>
              <a:rPr lang="en-US" dirty="0"/>
              <a:t>Precautions to avoid confirmation bias</a:t>
            </a:r>
          </a:p>
          <a:p>
            <a:r>
              <a:rPr lang="en-US" dirty="0"/>
              <a:t>No one and nothing is infallible</a:t>
            </a:r>
          </a:p>
          <a:p>
            <a:r>
              <a:rPr lang="en-US" dirty="0"/>
              <a:t>No one is unbiased</a:t>
            </a:r>
          </a:p>
          <a:p>
            <a:r>
              <a:rPr lang="en-US" dirty="0"/>
              <a:t>Every wrongful investigation of a suspect leaves the real perpetrator unprosecuted</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36094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66CE3-8077-4728-B2A4-CA677FF9FE23}"/>
              </a:ext>
            </a:extLst>
          </p:cNvPr>
          <p:cNvSpPr>
            <a:spLocks noGrp="1"/>
          </p:cNvSpPr>
          <p:nvPr>
            <p:ph type="title"/>
          </p:nvPr>
        </p:nvSpPr>
        <p:spPr/>
        <p:txBody>
          <a:bodyPr/>
          <a:lstStyle/>
          <a:p>
            <a:r>
              <a:rPr lang="de-DE" dirty="0"/>
              <a:t>The </a:t>
            </a:r>
            <a:r>
              <a:rPr lang="de-DE" dirty="0" err="1"/>
              <a:t>new</a:t>
            </a:r>
            <a:r>
              <a:rPr lang="de-DE" dirty="0"/>
              <a:t> Law:</a:t>
            </a:r>
            <a:endParaRPr lang="en-US" dirty="0"/>
          </a:p>
        </p:txBody>
      </p:sp>
      <p:sp>
        <p:nvSpPr>
          <p:cNvPr id="3" name="Inhaltsplatzhalter 2">
            <a:extLst>
              <a:ext uri="{FF2B5EF4-FFF2-40B4-BE49-F238E27FC236}">
                <a16:creationId xmlns:a16="http://schemas.microsoft.com/office/drawing/2014/main" id="{7066263F-072E-4021-89C7-6AEF4F9E09E6}"/>
              </a:ext>
            </a:extLst>
          </p:cNvPr>
          <p:cNvSpPr>
            <a:spLocks noGrp="1"/>
          </p:cNvSpPr>
          <p:nvPr>
            <p:ph sz="quarter" idx="13"/>
          </p:nvPr>
        </p:nvSpPr>
        <p:spPr/>
        <p:txBody>
          <a:bodyPr/>
          <a:lstStyle/>
          <a:p>
            <a:r>
              <a:rPr lang="de-DE" dirty="0"/>
              <a:t>Conference </a:t>
            </a:r>
            <a:r>
              <a:rPr lang="de-DE" dirty="0" err="1"/>
              <a:t>of</a:t>
            </a:r>
            <a:r>
              <a:rPr lang="de-DE" dirty="0"/>
              <a:t> </a:t>
            </a:r>
            <a:r>
              <a:rPr lang="de-DE" dirty="0" err="1"/>
              <a:t>ministers</a:t>
            </a:r>
            <a:r>
              <a:rPr lang="de-DE" dirty="0"/>
              <a:t> </a:t>
            </a:r>
            <a:r>
              <a:rPr lang="de-DE" dirty="0" err="1"/>
              <a:t>of</a:t>
            </a:r>
            <a:r>
              <a:rPr lang="de-DE" dirty="0"/>
              <a:t> internal </a:t>
            </a:r>
            <a:r>
              <a:rPr lang="de-DE" dirty="0" err="1"/>
              <a:t>affairs</a:t>
            </a:r>
            <a:r>
              <a:rPr lang="de-DE" dirty="0"/>
              <a:t> (</a:t>
            </a:r>
            <a:r>
              <a:rPr lang="de-DE" dirty="0" err="1"/>
              <a:t>Innenminsterkonferenz</a:t>
            </a:r>
            <a:r>
              <a:rPr lang="de-DE" dirty="0"/>
              <a:t>)</a:t>
            </a:r>
          </a:p>
          <a:p>
            <a:r>
              <a:rPr lang="de-DE" dirty="0"/>
              <a:t>Part </a:t>
            </a:r>
            <a:r>
              <a:rPr lang="de-DE" dirty="0" err="1"/>
              <a:t>of</a:t>
            </a:r>
            <a:r>
              <a:rPr lang="de-DE" dirty="0"/>
              <a:t> </a:t>
            </a:r>
            <a:r>
              <a:rPr lang="de-DE" dirty="0" err="1"/>
              <a:t>the</a:t>
            </a:r>
            <a:r>
              <a:rPr lang="de-DE" dirty="0"/>
              <a:t> „Security Package“</a:t>
            </a:r>
          </a:p>
          <a:p>
            <a:r>
              <a:rPr lang="de-DE" dirty="0"/>
              <a:t>Herbert Reul:</a:t>
            </a:r>
          </a:p>
          <a:p>
            <a:pPr marL="0" indent="0">
              <a:buNone/>
            </a:pPr>
            <a:r>
              <a:rPr lang="de-DE" dirty="0"/>
              <a:t>„Nobody </a:t>
            </a:r>
            <a:r>
              <a:rPr lang="de-DE" dirty="0" err="1"/>
              <a:t>understands</a:t>
            </a:r>
            <a:r>
              <a:rPr lang="de-DE" dirty="0"/>
              <a:t>, </a:t>
            </a:r>
            <a:r>
              <a:rPr lang="de-DE" dirty="0" err="1"/>
              <a:t>why</a:t>
            </a:r>
            <a:r>
              <a:rPr lang="de-DE" dirty="0"/>
              <a:t> </a:t>
            </a:r>
            <a:r>
              <a:rPr lang="de-DE" dirty="0" err="1"/>
              <a:t>forenic</a:t>
            </a:r>
            <a:r>
              <a:rPr lang="de-DE" dirty="0"/>
              <a:t> </a:t>
            </a:r>
            <a:r>
              <a:rPr lang="de-DE" dirty="0" err="1"/>
              <a:t>scientists</a:t>
            </a:r>
            <a:r>
              <a:rPr lang="de-DE" dirty="0"/>
              <a:t> </a:t>
            </a:r>
            <a:r>
              <a:rPr lang="de-DE" dirty="0" err="1"/>
              <a:t>can</a:t>
            </a:r>
            <a:r>
              <a:rPr lang="de-DE" dirty="0"/>
              <a:t> form </a:t>
            </a:r>
            <a:r>
              <a:rPr lang="de-DE" dirty="0" err="1"/>
              <a:t>very</a:t>
            </a:r>
            <a:r>
              <a:rPr lang="de-DE" dirty="0"/>
              <a:t> </a:t>
            </a:r>
            <a:r>
              <a:rPr lang="de-DE" dirty="0" err="1"/>
              <a:t>precise</a:t>
            </a:r>
            <a:r>
              <a:rPr lang="de-DE" dirty="0"/>
              <a:t> </a:t>
            </a:r>
            <a:r>
              <a:rPr lang="de-DE" dirty="0" err="1"/>
              <a:t>facial</a:t>
            </a:r>
            <a:r>
              <a:rPr lang="de-DE" dirty="0"/>
              <a:t> </a:t>
            </a:r>
            <a:r>
              <a:rPr lang="de-DE" dirty="0" err="1"/>
              <a:t>composites</a:t>
            </a:r>
            <a:r>
              <a:rPr lang="de-DE" dirty="0"/>
              <a:t> </a:t>
            </a:r>
            <a:r>
              <a:rPr lang="de-DE" dirty="0" err="1"/>
              <a:t>from</a:t>
            </a:r>
            <a:r>
              <a:rPr lang="de-DE" dirty="0"/>
              <a:t> </a:t>
            </a:r>
            <a:r>
              <a:rPr lang="de-DE" dirty="0" err="1"/>
              <a:t>very</a:t>
            </a:r>
            <a:r>
              <a:rPr lang="de-DE" dirty="0"/>
              <a:t> </a:t>
            </a:r>
            <a:r>
              <a:rPr lang="de-DE" dirty="0" err="1"/>
              <a:t>small</a:t>
            </a:r>
            <a:r>
              <a:rPr lang="de-DE" dirty="0"/>
              <a:t> </a:t>
            </a:r>
            <a:r>
              <a:rPr lang="de-DE" dirty="0" err="1"/>
              <a:t>traces</a:t>
            </a:r>
            <a:r>
              <a:rPr lang="de-DE" dirty="0"/>
              <a:t>, but </a:t>
            </a:r>
            <a:r>
              <a:rPr lang="de-DE" dirty="0" err="1"/>
              <a:t>our</a:t>
            </a:r>
            <a:r>
              <a:rPr lang="de-DE" dirty="0"/>
              <a:t> </a:t>
            </a:r>
            <a:r>
              <a:rPr lang="de-DE" dirty="0" err="1"/>
              <a:t>police</a:t>
            </a:r>
            <a:r>
              <a:rPr lang="de-DE" dirty="0"/>
              <a:t> </a:t>
            </a:r>
            <a:r>
              <a:rPr lang="de-DE" dirty="0" err="1"/>
              <a:t>cannot</a:t>
            </a:r>
            <a:r>
              <a:rPr lang="de-DE" dirty="0"/>
              <a:t> </a:t>
            </a:r>
            <a:r>
              <a:rPr lang="de-DE" dirty="0" err="1"/>
              <a:t>use</a:t>
            </a:r>
            <a:r>
              <a:rPr lang="de-DE" dirty="0"/>
              <a:t> </a:t>
            </a:r>
            <a:r>
              <a:rPr lang="de-DE" dirty="0" err="1"/>
              <a:t>them</a:t>
            </a:r>
            <a:r>
              <a:rPr lang="de-DE" dirty="0"/>
              <a:t>.</a:t>
            </a:r>
          </a:p>
          <a:p>
            <a:pPr marL="0" indent="0">
              <a:buNone/>
            </a:pPr>
            <a:endParaRPr lang="de-DE" dirty="0"/>
          </a:p>
          <a:p>
            <a:pPr marL="0" indent="0">
              <a:buNone/>
            </a:pPr>
            <a:r>
              <a:rPr lang="de-DE" dirty="0"/>
              <a:t>Well, </a:t>
            </a:r>
            <a:r>
              <a:rPr lang="de-DE" dirty="0" err="1"/>
              <a:t>now</a:t>
            </a:r>
            <a:r>
              <a:rPr lang="de-DE" dirty="0"/>
              <a:t> </a:t>
            </a:r>
            <a:r>
              <a:rPr lang="de-DE" dirty="0" err="1"/>
              <a:t>you</a:t>
            </a:r>
            <a:r>
              <a:rPr lang="de-DE" dirty="0"/>
              <a:t> </a:t>
            </a:r>
            <a:r>
              <a:rPr lang="de-DE" dirty="0" err="1"/>
              <a:t>understand</a:t>
            </a:r>
            <a:r>
              <a:rPr lang="de-DE" dirty="0"/>
              <a:t>…</a:t>
            </a:r>
          </a:p>
          <a:p>
            <a:pPr marL="0" indent="0">
              <a:buNone/>
            </a:pPr>
            <a:endParaRPr lang="en-US" dirty="0"/>
          </a:p>
        </p:txBody>
      </p:sp>
    </p:spTree>
    <p:extLst>
      <p:ext uri="{BB962C8B-B14F-4D97-AF65-F5344CB8AC3E}">
        <p14:creationId xmlns:p14="http://schemas.microsoft.com/office/powerpoint/2010/main" val="42149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
        <p:nvSpPr>
          <p:cNvPr id="3" name="Inhaltsplatzhalter 2"/>
          <p:cNvSpPr>
            <a:spLocks noGrp="1"/>
          </p:cNvSpPr>
          <p:nvPr>
            <p:ph sz="quarter" idx="13"/>
          </p:nvPr>
        </p:nvSpPr>
        <p:spPr/>
        <p:txBody>
          <a:bodyPr/>
          <a:lstStyle/>
          <a:p>
            <a:r>
              <a:rPr lang="de-DE" dirty="0"/>
              <a:t>Zellmedien.com // @_</a:t>
            </a:r>
            <a:r>
              <a:rPr lang="de-DE" dirty="0" err="1"/>
              <a:t>adora_belle</a:t>
            </a:r>
            <a:r>
              <a:rPr lang="de-DE" dirty="0"/>
              <a:t>_</a:t>
            </a:r>
          </a:p>
          <a:p>
            <a:r>
              <a:rPr lang="en-US" dirty="0" err="1"/>
              <a:t>STS@Freiburg</a:t>
            </a:r>
            <a:br>
              <a:rPr lang="en-US" dirty="0"/>
            </a:br>
            <a:r>
              <a:rPr lang="en-US" dirty="0"/>
              <a:t>Prof. Veronika und Prof. Anna </a:t>
            </a:r>
            <a:r>
              <a:rPr lang="en-US" dirty="0" err="1"/>
              <a:t>Lipphardt</a:t>
            </a:r>
            <a:r>
              <a:rPr lang="en-US" dirty="0"/>
              <a:t>: </a:t>
            </a:r>
            <a:r>
              <a:rPr lang="en-US" dirty="0">
                <a:hlinkClick r:id="rId2"/>
              </a:rPr>
              <a:t>https://stsfreiburg.wordpress.com/</a:t>
            </a:r>
            <a:endParaRPr lang="en-US" dirty="0"/>
          </a:p>
        </p:txBody>
      </p:sp>
      <p:pic>
        <p:nvPicPr>
          <p:cNvPr id="4" name="Picture 2" descr="Bildergebnis für dna heart"/>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491880" y="2571750"/>
            <a:ext cx="2005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4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a:t>
            </a:r>
            <a:r>
              <a:rPr lang="de-DE" dirty="0" err="1"/>
              <a:t>evidence</a:t>
            </a:r>
            <a:endParaRPr lang="en-US" dirty="0"/>
          </a:p>
        </p:txBody>
      </p:sp>
      <p:pic>
        <p:nvPicPr>
          <p:cNvPr id="1026" name="Picture 2" descr="Bildergebnis für dna evidence pc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1" r="45283" b="58735"/>
          <a:stretch/>
        </p:blipFill>
        <p:spPr bwMode="auto">
          <a:xfrm>
            <a:off x="480216" y="1434579"/>
            <a:ext cx="2304256" cy="2166937"/>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30838" y="4886592"/>
            <a:ext cx="3045018" cy="230832"/>
          </a:xfrm>
          <a:prstGeom prst="rect">
            <a:avLst/>
          </a:prstGeom>
        </p:spPr>
        <p:txBody>
          <a:bodyPr wrap="square">
            <a:spAutoFit/>
          </a:bodyPr>
          <a:lstStyle/>
          <a:p>
            <a:r>
              <a:rPr lang="en-US" sz="900" dirty="0"/>
              <a:t>Image: http://learn.genetics.utah.edu/content/science/forensics/</a:t>
            </a:r>
          </a:p>
        </p:txBody>
      </p:sp>
      <p:sp>
        <p:nvSpPr>
          <p:cNvPr id="8" name="Inhaltsplatzhalter 3"/>
          <p:cNvSpPr txBox="1">
            <a:spLocks/>
          </p:cNvSpPr>
          <p:nvPr/>
        </p:nvSpPr>
        <p:spPr>
          <a:xfrm>
            <a:off x="3382960" y="1616404"/>
            <a:ext cx="5184576" cy="26289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a:t>99,9 % of DNA in humans is the same</a:t>
            </a:r>
          </a:p>
          <a:p>
            <a:r>
              <a:rPr lang="en-US" dirty="0"/>
              <a:t>1984: Alec Jeffrey‘s discovered DNA profiling</a:t>
            </a:r>
          </a:p>
          <a:p>
            <a:r>
              <a:rPr lang="en-US" dirty="0"/>
              <a:t>Comparison with known profiles</a:t>
            </a:r>
          </a:p>
          <a:p>
            <a:endParaRPr lang="en-US" dirty="0"/>
          </a:p>
          <a:p>
            <a:pPr lvl="1"/>
            <a:endParaRPr lang="en-US" dirty="0"/>
          </a:p>
        </p:txBody>
      </p:sp>
      <p:pic>
        <p:nvPicPr>
          <p:cNvPr id="9" name="Picture 2" descr="Bildergebnis für dna evidence pcr"/>
          <p:cNvPicPr>
            <a:picLocks noChangeAspect="1" noChangeArrowheads="1"/>
          </p:cNvPicPr>
          <p:nvPr/>
        </p:nvPicPr>
        <p:blipFill rotWithShape="1">
          <a:blip r:embed="rId3">
            <a:extLst>
              <a:ext uri="{28A0092B-C50C-407E-A947-70E740481C1C}">
                <a14:useLocalDpi xmlns:a14="http://schemas.microsoft.com/office/drawing/2010/main" val="0"/>
              </a:ext>
            </a:extLst>
          </a:blip>
          <a:srcRect l="47833" r="45283" b="96290"/>
          <a:stretch/>
        </p:blipFill>
        <p:spPr bwMode="auto">
          <a:xfrm>
            <a:off x="1171034" y="3147814"/>
            <a:ext cx="289903"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ildergebnis für dna evidence pcr"/>
          <p:cNvPicPr>
            <a:picLocks noChangeAspect="1" noChangeArrowheads="1"/>
          </p:cNvPicPr>
          <p:nvPr/>
        </p:nvPicPr>
        <p:blipFill rotWithShape="1">
          <a:blip r:embed="rId3">
            <a:extLst>
              <a:ext uri="{28A0092B-C50C-407E-A947-70E740481C1C}">
                <a14:useLocalDpi xmlns:a14="http://schemas.microsoft.com/office/drawing/2010/main" val="0"/>
              </a:ext>
            </a:extLst>
          </a:blip>
          <a:srcRect l="47833" r="45283" b="96290"/>
          <a:stretch/>
        </p:blipFill>
        <p:spPr bwMode="auto">
          <a:xfrm>
            <a:off x="1473785" y="3147814"/>
            <a:ext cx="289903" cy="1440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ildergebnis für dna evidence pcr"/>
          <p:cNvPicPr>
            <a:picLocks noChangeAspect="1" noChangeArrowheads="1"/>
          </p:cNvPicPr>
          <p:nvPr/>
        </p:nvPicPr>
        <p:blipFill rotWithShape="1">
          <a:blip r:embed="rId3">
            <a:extLst>
              <a:ext uri="{28A0092B-C50C-407E-A947-70E740481C1C}">
                <a14:useLocalDpi xmlns:a14="http://schemas.microsoft.com/office/drawing/2010/main" val="0"/>
              </a:ext>
            </a:extLst>
          </a:blip>
          <a:srcRect l="47833" r="45283" b="96290"/>
          <a:stretch/>
        </p:blipFill>
        <p:spPr bwMode="auto">
          <a:xfrm rot="16200000">
            <a:off x="1415384" y="3003798"/>
            <a:ext cx="289903" cy="1440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3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Fingerprints</a:t>
            </a:r>
            <a:endParaRPr lang="en-US" dirty="0"/>
          </a:p>
        </p:txBody>
      </p:sp>
      <p:sp>
        <p:nvSpPr>
          <p:cNvPr id="3" name="Inhaltsplatzhalter 2"/>
          <p:cNvSpPr>
            <a:spLocks noGrp="1"/>
          </p:cNvSpPr>
          <p:nvPr>
            <p:ph sz="quarter" idx="13"/>
          </p:nvPr>
        </p:nvSpPr>
        <p:spPr>
          <a:xfrm>
            <a:off x="609600" y="1200150"/>
            <a:ext cx="7924800" cy="3086100"/>
          </a:xfrm>
        </p:spPr>
        <p:txBody>
          <a:bodyPr>
            <a:normAutofit/>
          </a:bodyPr>
          <a:lstStyle/>
          <a:p>
            <a:r>
              <a:rPr lang="de-DE" dirty="0">
                <a:sym typeface="Wingdings" panose="05000000000000000000" pitchFamily="2" charset="2"/>
              </a:rPr>
              <a:t>Short Tandem </a:t>
            </a:r>
            <a:r>
              <a:rPr lang="de-DE" dirty="0" err="1">
                <a:sym typeface="Wingdings" panose="05000000000000000000" pitchFamily="2" charset="2"/>
              </a:rPr>
              <a:t>Repeats</a:t>
            </a:r>
            <a:r>
              <a:rPr lang="de-DE" dirty="0">
                <a:sym typeface="Wingdings" panose="05000000000000000000" pitchFamily="2" charset="2"/>
              </a:rPr>
              <a:t>  STR</a:t>
            </a:r>
            <a:endParaRPr lang="en-US" dirty="0">
              <a:sym typeface="Wingdings" panose="05000000000000000000" pitchFamily="2" charset="2"/>
            </a:endParaRPr>
          </a:p>
          <a:p>
            <a:r>
              <a:rPr lang="en-US" dirty="0">
                <a:sym typeface="Wingdings" panose="05000000000000000000" pitchFamily="2" charset="2"/>
              </a:rPr>
              <a:t>STRs are repetitive sequences outside genes</a:t>
            </a:r>
          </a:p>
          <a:p>
            <a:pPr lvl="1"/>
            <a:r>
              <a:rPr lang="en-US" dirty="0">
                <a:sym typeface="Wingdings" panose="05000000000000000000" pitchFamily="2" charset="2"/>
              </a:rPr>
              <a:t>There are many STRs with different lengths</a:t>
            </a:r>
          </a:p>
          <a:p>
            <a:pPr lvl="1"/>
            <a:r>
              <a:rPr lang="en-US" dirty="0">
                <a:sym typeface="Wingdings" panose="05000000000000000000" pitchFamily="2" charset="2"/>
              </a:rPr>
              <a:t>Inherited, pattern differs from person to person</a:t>
            </a:r>
            <a:endParaRPr lang="de-DE" dirty="0"/>
          </a:p>
          <a:p>
            <a:endParaRPr lang="en-US" dirty="0"/>
          </a:p>
        </p:txBody>
      </p:sp>
      <p:grpSp>
        <p:nvGrpSpPr>
          <p:cNvPr id="10" name="Gruppieren 9"/>
          <p:cNvGrpSpPr/>
          <p:nvPr/>
        </p:nvGrpSpPr>
        <p:grpSpPr>
          <a:xfrm>
            <a:off x="1475656" y="2760999"/>
            <a:ext cx="6048672" cy="1112962"/>
            <a:chOff x="1762126" y="2571750"/>
            <a:chExt cx="6048672" cy="1112962"/>
          </a:xfrm>
        </p:grpSpPr>
        <p:sp>
          <p:nvSpPr>
            <p:cNvPr id="4" name="Textfeld 3"/>
            <p:cNvSpPr txBox="1"/>
            <p:nvPr/>
          </p:nvSpPr>
          <p:spPr>
            <a:xfrm>
              <a:off x="1762126" y="2571750"/>
              <a:ext cx="4215000" cy="369332"/>
            </a:xfrm>
            <a:prstGeom prst="rect">
              <a:avLst/>
            </a:prstGeom>
            <a:noFill/>
          </p:spPr>
          <p:txBody>
            <a:bodyPr wrap="none" rtlCol="0">
              <a:spAutoFit/>
            </a:bodyPr>
            <a:lstStyle/>
            <a:p>
              <a:r>
                <a:rPr lang="de-DE" dirty="0"/>
                <a:t>GTACTAGA</a:t>
              </a:r>
              <a:r>
                <a:rPr lang="de-DE" dirty="0">
                  <a:solidFill>
                    <a:srgbClr val="009999"/>
                  </a:solidFill>
                </a:rPr>
                <a:t>CTACTACTACTACTA</a:t>
              </a:r>
              <a:r>
                <a:rPr lang="de-DE" dirty="0"/>
                <a:t>GGTTATGG…</a:t>
              </a:r>
              <a:endParaRPr lang="en-US" dirty="0">
                <a:solidFill>
                  <a:srgbClr val="009999"/>
                </a:solidFill>
              </a:endParaRPr>
            </a:p>
          </p:txBody>
        </p:sp>
        <p:sp>
          <p:nvSpPr>
            <p:cNvPr id="5" name="Textfeld 4"/>
            <p:cNvSpPr txBox="1"/>
            <p:nvPr/>
          </p:nvSpPr>
          <p:spPr>
            <a:xfrm>
              <a:off x="1766812" y="2946048"/>
              <a:ext cx="4579459" cy="369332"/>
            </a:xfrm>
            <a:prstGeom prst="rect">
              <a:avLst/>
            </a:prstGeom>
            <a:noFill/>
          </p:spPr>
          <p:txBody>
            <a:bodyPr wrap="none" rtlCol="0">
              <a:spAutoFit/>
            </a:bodyPr>
            <a:lstStyle/>
            <a:p>
              <a:r>
                <a:rPr lang="de-DE" dirty="0"/>
                <a:t>GTACTAGA</a:t>
              </a:r>
              <a:r>
                <a:rPr lang="de-DE" dirty="0">
                  <a:solidFill>
                    <a:srgbClr val="009999"/>
                  </a:solidFill>
                </a:rPr>
                <a:t>CTACTACTACTACTACTA</a:t>
              </a:r>
              <a:r>
                <a:rPr lang="de-DE" dirty="0"/>
                <a:t>GGTTATGG…</a:t>
              </a:r>
              <a:endParaRPr lang="en-US" dirty="0">
                <a:solidFill>
                  <a:srgbClr val="009999"/>
                </a:solidFill>
              </a:endParaRPr>
            </a:p>
          </p:txBody>
        </p:sp>
        <p:sp>
          <p:nvSpPr>
            <p:cNvPr id="6" name="Textfeld 5"/>
            <p:cNvSpPr txBox="1"/>
            <p:nvPr/>
          </p:nvSpPr>
          <p:spPr>
            <a:xfrm>
              <a:off x="1766812" y="3315380"/>
              <a:ext cx="5078570" cy="369332"/>
            </a:xfrm>
            <a:prstGeom prst="rect">
              <a:avLst/>
            </a:prstGeom>
            <a:noFill/>
          </p:spPr>
          <p:txBody>
            <a:bodyPr wrap="none" rtlCol="0">
              <a:spAutoFit/>
            </a:bodyPr>
            <a:lstStyle/>
            <a:p>
              <a:r>
                <a:rPr lang="de-DE" dirty="0"/>
                <a:t>GTACTAGA</a:t>
              </a:r>
              <a:r>
                <a:rPr lang="de-DE" dirty="0">
                  <a:solidFill>
                    <a:srgbClr val="009999"/>
                  </a:solidFill>
                </a:rPr>
                <a:t>CTACTACTACTACTACTACTACTACTA</a:t>
              </a:r>
              <a:r>
                <a:rPr lang="de-DE" dirty="0"/>
                <a:t>GGT…</a:t>
              </a:r>
              <a:endParaRPr lang="en-US" dirty="0">
                <a:solidFill>
                  <a:srgbClr val="009999"/>
                </a:solidFill>
              </a:endParaRPr>
            </a:p>
          </p:txBody>
        </p:sp>
        <p:sp>
          <p:nvSpPr>
            <p:cNvPr id="7" name="Textfeld 6"/>
            <p:cNvSpPr txBox="1"/>
            <p:nvPr/>
          </p:nvSpPr>
          <p:spPr>
            <a:xfrm>
              <a:off x="6738877" y="2571750"/>
              <a:ext cx="1050288" cy="369332"/>
            </a:xfrm>
            <a:prstGeom prst="rect">
              <a:avLst/>
            </a:prstGeom>
            <a:noFill/>
          </p:spPr>
          <p:txBody>
            <a:bodyPr wrap="none" rtlCol="0">
              <a:spAutoFit/>
            </a:bodyPr>
            <a:lstStyle/>
            <a:p>
              <a:r>
                <a:rPr lang="de-DE" dirty="0"/>
                <a:t>5 </a:t>
              </a:r>
              <a:r>
                <a:rPr lang="de-DE" dirty="0" err="1"/>
                <a:t>Repeats</a:t>
              </a:r>
              <a:endParaRPr lang="en-US" dirty="0"/>
            </a:p>
          </p:txBody>
        </p:sp>
        <p:sp>
          <p:nvSpPr>
            <p:cNvPr id="8" name="Textfeld 7"/>
            <p:cNvSpPr txBox="1"/>
            <p:nvPr/>
          </p:nvSpPr>
          <p:spPr>
            <a:xfrm>
              <a:off x="6738877" y="2946048"/>
              <a:ext cx="1050288" cy="369332"/>
            </a:xfrm>
            <a:prstGeom prst="rect">
              <a:avLst/>
            </a:prstGeom>
            <a:noFill/>
          </p:spPr>
          <p:txBody>
            <a:bodyPr wrap="none" rtlCol="0">
              <a:spAutoFit/>
            </a:bodyPr>
            <a:lstStyle/>
            <a:p>
              <a:r>
                <a:rPr lang="de-DE" dirty="0"/>
                <a:t>6 </a:t>
              </a:r>
              <a:r>
                <a:rPr lang="de-DE" dirty="0" err="1"/>
                <a:t>Repeats</a:t>
              </a:r>
              <a:endParaRPr lang="en-US" dirty="0"/>
            </a:p>
          </p:txBody>
        </p:sp>
        <p:sp>
          <p:nvSpPr>
            <p:cNvPr id="9" name="Textfeld 8"/>
            <p:cNvSpPr txBox="1"/>
            <p:nvPr/>
          </p:nvSpPr>
          <p:spPr>
            <a:xfrm>
              <a:off x="6654712" y="3315380"/>
              <a:ext cx="1156086" cy="369332"/>
            </a:xfrm>
            <a:prstGeom prst="rect">
              <a:avLst/>
            </a:prstGeom>
            <a:noFill/>
          </p:spPr>
          <p:txBody>
            <a:bodyPr wrap="none" rtlCol="0">
              <a:spAutoFit/>
            </a:bodyPr>
            <a:lstStyle/>
            <a:p>
              <a:r>
                <a:rPr lang="de-DE" dirty="0"/>
                <a:t>  9 </a:t>
              </a:r>
              <a:r>
                <a:rPr lang="de-DE" dirty="0" err="1"/>
                <a:t>Repeats</a:t>
              </a:r>
              <a:endParaRPr lang="en-US" dirty="0"/>
            </a:p>
          </p:txBody>
        </p:sp>
      </p:grpSp>
      <p:sp>
        <p:nvSpPr>
          <p:cNvPr id="11" name="Rechteck 10">
            <a:extLst>
              <a:ext uri="{FF2B5EF4-FFF2-40B4-BE49-F238E27FC236}">
                <a16:creationId xmlns:a16="http://schemas.microsoft.com/office/drawing/2014/main" id="{0C061860-1F9F-4EF7-969D-03315E65ED4B}"/>
              </a:ext>
            </a:extLst>
          </p:cNvPr>
          <p:cNvSpPr/>
          <p:nvPr/>
        </p:nvSpPr>
        <p:spPr>
          <a:xfrm>
            <a:off x="1479079" y="2774716"/>
            <a:ext cx="6048672" cy="11129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9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Fingerprint</a:t>
            </a:r>
            <a:endParaRPr lang="en-US" dirty="0"/>
          </a:p>
        </p:txBody>
      </p:sp>
      <p:grpSp>
        <p:nvGrpSpPr>
          <p:cNvPr id="4" name="Group 2"/>
          <p:cNvGrpSpPr>
            <a:grpSpLocks/>
          </p:cNvGrpSpPr>
          <p:nvPr/>
        </p:nvGrpSpPr>
        <p:grpSpPr bwMode="auto">
          <a:xfrm>
            <a:off x="1043608" y="1570314"/>
            <a:ext cx="2105025" cy="304800"/>
            <a:chOff x="1838" y="3350"/>
            <a:chExt cx="1326" cy="192"/>
          </a:xfrm>
        </p:grpSpPr>
        <p:sp>
          <p:nvSpPr>
            <p:cNvPr id="5"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 name="Group 2"/>
          <p:cNvGrpSpPr>
            <a:grpSpLocks/>
          </p:cNvGrpSpPr>
          <p:nvPr/>
        </p:nvGrpSpPr>
        <p:grpSpPr bwMode="auto">
          <a:xfrm>
            <a:off x="3863975" y="1570314"/>
            <a:ext cx="2105025" cy="304800"/>
            <a:chOff x="1838" y="3350"/>
            <a:chExt cx="1326" cy="192"/>
          </a:xfrm>
        </p:grpSpPr>
        <p:sp>
          <p:nvSpPr>
            <p:cNvPr id="8"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0" name="Group 2"/>
          <p:cNvGrpSpPr>
            <a:grpSpLocks/>
          </p:cNvGrpSpPr>
          <p:nvPr/>
        </p:nvGrpSpPr>
        <p:grpSpPr bwMode="auto">
          <a:xfrm>
            <a:off x="7147495" y="1570314"/>
            <a:ext cx="2105025" cy="304800"/>
            <a:chOff x="1838" y="3350"/>
            <a:chExt cx="1326" cy="192"/>
          </a:xfrm>
        </p:grpSpPr>
        <p:sp>
          <p:nvSpPr>
            <p:cNvPr id="11"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3" name="Group 2"/>
          <p:cNvGrpSpPr>
            <a:grpSpLocks/>
          </p:cNvGrpSpPr>
          <p:nvPr/>
        </p:nvGrpSpPr>
        <p:grpSpPr bwMode="auto">
          <a:xfrm>
            <a:off x="1045642" y="2626990"/>
            <a:ext cx="2105025" cy="304800"/>
            <a:chOff x="1838" y="3350"/>
            <a:chExt cx="1326" cy="192"/>
          </a:xfrm>
        </p:grpSpPr>
        <p:sp>
          <p:nvSpPr>
            <p:cNvPr id="14"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6" name="Group 2"/>
          <p:cNvGrpSpPr>
            <a:grpSpLocks/>
          </p:cNvGrpSpPr>
          <p:nvPr/>
        </p:nvGrpSpPr>
        <p:grpSpPr bwMode="auto">
          <a:xfrm>
            <a:off x="3866009" y="2626990"/>
            <a:ext cx="2105025" cy="304800"/>
            <a:chOff x="1838" y="3350"/>
            <a:chExt cx="1326" cy="192"/>
          </a:xfrm>
        </p:grpSpPr>
        <p:sp>
          <p:nvSpPr>
            <p:cNvPr id="17"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9" name="Group 2"/>
          <p:cNvGrpSpPr>
            <a:grpSpLocks/>
          </p:cNvGrpSpPr>
          <p:nvPr/>
        </p:nvGrpSpPr>
        <p:grpSpPr bwMode="auto">
          <a:xfrm>
            <a:off x="7147495" y="2626990"/>
            <a:ext cx="2105025" cy="304800"/>
            <a:chOff x="1838" y="3350"/>
            <a:chExt cx="1326" cy="192"/>
          </a:xfrm>
        </p:grpSpPr>
        <p:sp>
          <p:nvSpPr>
            <p:cNvPr id="20"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2" name="Group 2"/>
          <p:cNvGrpSpPr>
            <a:grpSpLocks/>
          </p:cNvGrpSpPr>
          <p:nvPr/>
        </p:nvGrpSpPr>
        <p:grpSpPr bwMode="auto">
          <a:xfrm>
            <a:off x="1045642" y="3707110"/>
            <a:ext cx="2105025" cy="304800"/>
            <a:chOff x="1838" y="3350"/>
            <a:chExt cx="1326" cy="192"/>
          </a:xfrm>
        </p:grpSpPr>
        <p:sp>
          <p:nvSpPr>
            <p:cNvPr id="23"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 name="Group 2"/>
          <p:cNvGrpSpPr>
            <a:grpSpLocks/>
          </p:cNvGrpSpPr>
          <p:nvPr/>
        </p:nvGrpSpPr>
        <p:grpSpPr bwMode="auto">
          <a:xfrm>
            <a:off x="3866009" y="3707110"/>
            <a:ext cx="2105025" cy="304800"/>
            <a:chOff x="1838" y="3350"/>
            <a:chExt cx="1326" cy="192"/>
          </a:xfrm>
        </p:grpSpPr>
        <p:sp>
          <p:nvSpPr>
            <p:cNvPr id="26"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8" name="Group 2"/>
          <p:cNvGrpSpPr>
            <a:grpSpLocks/>
          </p:cNvGrpSpPr>
          <p:nvPr/>
        </p:nvGrpSpPr>
        <p:grpSpPr bwMode="auto">
          <a:xfrm>
            <a:off x="7147495" y="3707110"/>
            <a:ext cx="2105025" cy="304800"/>
            <a:chOff x="1838" y="3350"/>
            <a:chExt cx="1326" cy="192"/>
          </a:xfrm>
        </p:grpSpPr>
        <p:sp>
          <p:nvSpPr>
            <p:cNvPr id="29"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1" name="Rechteck 30"/>
          <p:cNvSpPr/>
          <p:nvPr/>
        </p:nvSpPr>
        <p:spPr>
          <a:xfrm>
            <a:off x="3044306" y="1589690"/>
            <a:ext cx="87962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2" name="Rechteck 31"/>
          <p:cNvSpPr/>
          <p:nvPr/>
        </p:nvSpPr>
        <p:spPr>
          <a:xfrm>
            <a:off x="3030216" y="2646366"/>
            <a:ext cx="89371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3" name="Rechteck 32"/>
          <p:cNvSpPr/>
          <p:nvPr/>
        </p:nvSpPr>
        <p:spPr>
          <a:xfrm>
            <a:off x="3044306" y="3726486"/>
            <a:ext cx="87962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A</a:t>
            </a:r>
            <a:endParaRPr lang="en-US" dirty="0"/>
          </a:p>
        </p:txBody>
      </p:sp>
      <p:sp>
        <p:nvSpPr>
          <p:cNvPr id="34" name="Rechteck 33"/>
          <p:cNvSpPr/>
          <p:nvPr/>
        </p:nvSpPr>
        <p:spPr>
          <a:xfrm>
            <a:off x="5868143" y="1589690"/>
            <a:ext cx="1368153"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35" name="Rechteck 34"/>
          <p:cNvSpPr/>
          <p:nvPr/>
        </p:nvSpPr>
        <p:spPr>
          <a:xfrm>
            <a:off x="5868143" y="2646366"/>
            <a:ext cx="1368153"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36" name="Rechteck 35"/>
          <p:cNvSpPr/>
          <p:nvPr/>
        </p:nvSpPr>
        <p:spPr>
          <a:xfrm>
            <a:off x="5862638" y="3726486"/>
            <a:ext cx="1368152" cy="2854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Gene B</a:t>
            </a:r>
            <a:endParaRPr lang="en-US" dirty="0"/>
          </a:p>
        </p:txBody>
      </p:sp>
      <p:sp>
        <p:nvSpPr>
          <p:cNvPr id="40" name="Ellipse 39"/>
          <p:cNvSpPr/>
          <p:nvPr/>
        </p:nvSpPr>
        <p:spPr>
          <a:xfrm>
            <a:off x="251520" y="1491630"/>
            <a:ext cx="648072" cy="576064"/>
          </a:xfrm>
          <a:prstGeom prst="ellipse">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Ellipse 40"/>
          <p:cNvSpPr/>
          <p:nvPr/>
        </p:nvSpPr>
        <p:spPr>
          <a:xfrm>
            <a:off x="251520" y="2501046"/>
            <a:ext cx="648072" cy="576064"/>
          </a:xfrm>
          <a:prstGeom prst="ellipse">
            <a:avLst/>
          </a:prstGeom>
          <a:solidFill>
            <a:srgbClr val="4C320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Ellipse 42"/>
          <p:cNvSpPr/>
          <p:nvPr/>
        </p:nvSpPr>
        <p:spPr>
          <a:xfrm>
            <a:off x="251520" y="3467217"/>
            <a:ext cx="648072" cy="576064"/>
          </a:xfrm>
          <a:prstGeom prst="ellipse">
            <a:avLst/>
          </a:prstGeom>
          <a:solidFill>
            <a:srgbClr val="EFD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0" name="Gruppieren 49"/>
          <p:cNvGrpSpPr/>
          <p:nvPr/>
        </p:nvGrpSpPr>
        <p:grpSpPr>
          <a:xfrm>
            <a:off x="539552" y="1491574"/>
            <a:ext cx="432048" cy="288088"/>
            <a:chOff x="539552" y="1491574"/>
            <a:chExt cx="432048" cy="288088"/>
          </a:xfrm>
        </p:grpSpPr>
        <p:sp>
          <p:nvSpPr>
            <p:cNvPr id="46" name="Freihandform 45"/>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ihandform 46"/>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ihandform 47"/>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ihandform 48"/>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uppieren 50"/>
          <p:cNvGrpSpPr/>
          <p:nvPr/>
        </p:nvGrpSpPr>
        <p:grpSpPr>
          <a:xfrm flipH="1">
            <a:off x="169855" y="1485588"/>
            <a:ext cx="432048" cy="288088"/>
            <a:chOff x="539552" y="1491574"/>
            <a:chExt cx="432048" cy="288088"/>
          </a:xfrm>
        </p:grpSpPr>
        <p:sp>
          <p:nvSpPr>
            <p:cNvPr id="52" name="Freihandform 5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ihandform 5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ihandform 5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ihandform 5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uppieren 55"/>
          <p:cNvGrpSpPr/>
          <p:nvPr/>
        </p:nvGrpSpPr>
        <p:grpSpPr>
          <a:xfrm>
            <a:off x="557772" y="2482946"/>
            <a:ext cx="432048" cy="288088"/>
            <a:chOff x="539552" y="1491574"/>
            <a:chExt cx="432048" cy="288088"/>
          </a:xfrm>
        </p:grpSpPr>
        <p:sp>
          <p:nvSpPr>
            <p:cNvPr id="57" name="Freihandform 56"/>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ihandform 57"/>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ihandform 58"/>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ihandform 59"/>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uppieren 60"/>
          <p:cNvGrpSpPr/>
          <p:nvPr/>
        </p:nvGrpSpPr>
        <p:grpSpPr>
          <a:xfrm flipH="1">
            <a:off x="188075" y="2476960"/>
            <a:ext cx="432048" cy="288088"/>
            <a:chOff x="539552" y="1491574"/>
            <a:chExt cx="432048" cy="288088"/>
          </a:xfrm>
        </p:grpSpPr>
        <p:sp>
          <p:nvSpPr>
            <p:cNvPr id="62" name="Freihandform 6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ihandform 6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ihandform 6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ihandform 6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884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uppieren 65"/>
          <p:cNvGrpSpPr/>
          <p:nvPr/>
        </p:nvGrpSpPr>
        <p:grpSpPr>
          <a:xfrm>
            <a:off x="538278" y="3467161"/>
            <a:ext cx="432048" cy="288088"/>
            <a:chOff x="539552" y="1491574"/>
            <a:chExt cx="432048" cy="288088"/>
          </a:xfrm>
        </p:grpSpPr>
        <p:sp>
          <p:nvSpPr>
            <p:cNvPr id="67" name="Freihandform 66"/>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ihandform 67"/>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ihandform 68"/>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ihandform 69"/>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p:cNvGrpSpPr/>
          <p:nvPr/>
        </p:nvGrpSpPr>
        <p:grpSpPr>
          <a:xfrm flipH="1">
            <a:off x="168581" y="3461175"/>
            <a:ext cx="432048" cy="288088"/>
            <a:chOff x="539552" y="1491574"/>
            <a:chExt cx="432048" cy="288088"/>
          </a:xfrm>
        </p:grpSpPr>
        <p:sp>
          <p:nvSpPr>
            <p:cNvPr id="72" name="Freihandform 71"/>
            <p:cNvSpPr/>
            <p:nvPr/>
          </p:nvSpPr>
          <p:spPr>
            <a:xfrm>
              <a:off x="551234" y="1491574"/>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ihandform 72"/>
            <p:cNvSpPr/>
            <p:nvPr/>
          </p:nvSpPr>
          <p:spPr>
            <a:xfrm>
              <a:off x="601903" y="1491630"/>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ihandform 73"/>
            <p:cNvSpPr/>
            <p:nvPr/>
          </p:nvSpPr>
          <p:spPr>
            <a:xfrm>
              <a:off x="539552" y="1520257"/>
              <a:ext cx="369697" cy="259405"/>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7" h="259405">
                  <a:moveTo>
                    <a:pt x="0" y="0"/>
                  </a:moveTo>
                  <a:cubicBezTo>
                    <a:pt x="23779" y="2162"/>
                    <a:pt x="47823" y="2336"/>
                    <a:pt x="71336" y="6486"/>
                  </a:cubicBezTo>
                  <a:cubicBezTo>
                    <a:pt x="84800" y="8862"/>
                    <a:pt x="97277" y="15133"/>
                    <a:pt x="110247" y="19456"/>
                  </a:cubicBezTo>
                  <a:cubicBezTo>
                    <a:pt x="144488" y="30870"/>
                    <a:pt x="124019" y="22151"/>
                    <a:pt x="168613" y="51881"/>
                  </a:cubicBezTo>
                  <a:lnTo>
                    <a:pt x="207523" y="77822"/>
                  </a:lnTo>
                  <a:lnTo>
                    <a:pt x="226979" y="90792"/>
                  </a:lnTo>
                  <a:cubicBezTo>
                    <a:pt x="229141" y="97277"/>
                    <a:pt x="229194" y="104909"/>
                    <a:pt x="233464" y="110247"/>
                  </a:cubicBezTo>
                  <a:cubicBezTo>
                    <a:pt x="238333" y="116333"/>
                    <a:pt x="246833" y="118348"/>
                    <a:pt x="252919" y="123217"/>
                  </a:cubicBezTo>
                  <a:cubicBezTo>
                    <a:pt x="257693" y="127037"/>
                    <a:pt x="261115" y="132368"/>
                    <a:pt x="265889" y="136188"/>
                  </a:cubicBezTo>
                  <a:cubicBezTo>
                    <a:pt x="271975" y="141057"/>
                    <a:pt x="279519" y="143980"/>
                    <a:pt x="285345" y="149158"/>
                  </a:cubicBezTo>
                  <a:cubicBezTo>
                    <a:pt x="299054" y="161344"/>
                    <a:pt x="311285" y="175099"/>
                    <a:pt x="324255" y="188069"/>
                  </a:cubicBezTo>
                  <a:cubicBezTo>
                    <a:pt x="336321" y="200135"/>
                    <a:pt x="342013" y="204129"/>
                    <a:pt x="350196" y="220494"/>
                  </a:cubicBezTo>
                  <a:cubicBezTo>
                    <a:pt x="353253" y="226608"/>
                    <a:pt x="353164" y="234087"/>
                    <a:pt x="356681" y="239949"/>
                  </a:cubicBezTo>
                  <a:cubicBezTo>
                    <a:pt x="371179" y="264114"/>
                    <a:pt x="369651" y="243389"/>
                    <a:pt x="369651" y="25940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ihandform 74"/>
            <p:cNvSpPr/>
            <p:nvPr/>
          </p:nvSpPr>
          <p:spPr>
            <a:xfrm>
              <a:off x="552522" y="1493622"/>
              <a:ext cx="356727" cy="214032"/>
            </a:xfrm>
            <a:custGeom>
              <a:avLst/>
              <a:gdLst>
                <a:gd name="connsiteX0" fmla="*/ 0 w 369697"/>
                <a:gd name="connsiteY0" fmla="*/ 0 h 259405"/>
                <a:gd name="connsiteX1" fmla="*/ 71336 w 369697"/>
                <a:gd name="connsiteY1" fmla="*/ 6486 h 259405"/>
                <a:gd name="connsiteX2" fmla="*/ 110247 w 369697"/>
                <a:gd name="connsiteY2" fmla="*/ 19456 h 259405"/>
                <a:gd name="connsiteX3" fmla="*/ 168613 w 369697"/>
                <a:gd name="connsiteY3" fmla="*/ 51881 h 259405"/>
                <a:gd name="connsiteX4" fmla="*/ 207523 w 369697"/>
                <a:gd name="connsiteY4" fmla="*/ 77822 h 259405"/>
                <a:gd name="connsiteX5" fmla="*/ 226979 w 369697"/>
                <a:gd name="connsiteY5" fmla="*/ 90792 h 259405"/>
                <a:gd name="connsiteX6" fmla="*/ 233464 w 369697"/>
                <a:gd name="connsiteY6" fmla="*/ 110247 h 259405"/>
                <a:gd name="connsiteX7" fmla="*/ 252919 w 369697"/>
                <a:gd name="connsiteY7" fmla="*/ 123217 h 259405"/>
                <a:gd name="connsiteX8" fmla="*/ 265889 w 369697"/>
                <a:gd name="connsiteY8" fmla="*/ 136188 h 259405"/>
                <a:gd name="connsiteX9" fmla="*/ 285345 w 369697"/>
                <a:gd name="connsiteY9" fmla="*/ 149158 h 259405"/>
                <a:gd name="connsiteX10" fmla="*/ 324255 w 369697"/>
                <a:gd name="connsiteY10" fmla="*/ 188069 h 259405"/>
                <a:gd name="connsiteX11" fmla="*/ 350196 w 369697"/>
                <a:gd name="connsiteY11" fmla="*/ 220494 h 259405"/>
                <a:gd name="connsiteX12" fmla="*/ 356681 w 369697"/>
                <a:gd name="connsiteY12" fmla="*/ 239949 h 259405"/>
                <a:gd name="connsiteX13" fmla="*/ 369651 w 369697"/>
                <a:gd name="connsiteY13" fmla="*/ 259405 h 259405"/>
                <a:gd name="connsiteX0" fmla="*/ 0 w 369697"/>
                <a:gd name="connsiteY0" fmla="*/ 1 h 259406"/>
                <a:gd name="connsiteX1" fmla="*/ 31137 w 369697"/>
                <a:gd name="connsiteY1" fmla="*/ 49812 h 259406"/>
                <a:gd name="connsiteX2" fmla="*/ 71336 w 369697"/>
                <a:gd name="connsiteY2" fmla="*/ 6487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0247 w 369697"/>
                <a:gd name="connsiteY3" fmla="*/ 19457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69697"/>
                <a:gd name="connsiteY0" fmla="*/ 1 h 259406"/>
                <a:gd name="connsiteX1" fmla="*/ 31137 w 369697"/>
                <a:gd name="connsiteY1" fmla="*/ 49812 h 259406"/>
                <a:gd name="connsiteX2" fmla="*/ 51881 w 369697"/>
                <a:gd name="connsiteY2" fmla="*/ 51882 h 259406"/>
                <a:gd name="connsiteX3" fmla="*/ 116732 w 369697"/>
                <a:gd name="connsiteY3" fmla="*/ 51882 h 259406"/>
                <a:gd name="connsiteX4" fmla="*/ 168613 w 369697"/>
                <a:gd name="connsiteY4" fmla="*/ 51882 h 259406"/>
                <a:gd name="connsiteX5" fmla="*/ 207523 w 369697"/>
                <a:gd name="connsiteY5" fmla="*/ 77823 h 259406"/>
                <a:gd name="connsiteX6" fmla="*/ 226979 w 369697"/>
                <a:gd name="connsiteY6" fmla="*/ 90793 h 259406"/>
                <a:gd name="connsiteX7" fmla="*/ 233464 w 369697"/>
                <a:gd name="connsiteY7" fmla="*/ 110248 h 259406"/>
                <a:gd name="connsiteX8" fmla="*/ 252919 w 369697"/>
                <a:gd name="connsiteY8" fmla="*/ 123218 h 259406"/>
                <a:gd name="connsiteX9" fmla="*/ 265889 w 369697"/>
                <a:gd name="connsiteY9" fmla="*/ 136189 h 259406"/>
                <a:gd name="connsiteX10" fmla="*/ 285345 w 369697"/>
                <a:gd name="connsiteY10" fmla="*/ 149159 h 259406"/>
                <a:gd name="connsiteX11" fmla="*/ 324255 w 369697"/>
                <a:gd name="connsiteY11" fmla="*/ 188070 h 259406"/>
                <a:gd name="connsiteX12" fmla="*/ 350196 w 369697"/>
                <a:gd name="connsiteY12" fmla="*/ 220495 h 259406"/>
                <a:gd name="connsiteX13" fmla="*/ 356681 w 369697"/>
                <a:gd name="connsiteY13" fmla="*/ 239950 h 259406"/>
                <a:gd name="connsiteX14" fmla="*/ 369651 w 369697"/>
                <a:gd name="connsiteY14" fmla="*/ 259406 h 259406"/>
                <a:gd name="connsiteX0" fmla="*/ 0 w 356727"/>
                <a:gd name="connsiteY0" fmla="*/ 23 h 214032"/>
                <a:gd name="connsiteX1" fmla="*/ 18167 w 356727"/>
                <a:gd name="connsiteY1" fmla="*/ 4438 h 214032"/>
                <a:gd name="connsiteX2" fmla="*/ 38911 w 356727"/>
                <a:gd name="connsiteY2" fmla="*/ 6508 h 214032"/>
                <a:gd name="connsiteX3" fmla="*/ 103762 w 356727"/>
                <a:gd name="connsiteY3" fmla="*/ 6508 h 214032"/>
                <a:gd name="connsiteX4" fmla="*/ 155643 w 356727"/>
                <a:gd name="connsiteY4" fmla="*/ 6508 h 214032"/>
                <a:gd name="connsiteX5" fmla="*/ 194553 w 356727"/>
                <a:gd name="connsiteY5" fmla="*/ 32449 h 214032"/>
                <a:gd name="connsiteX6" fmla="*/ 214009 w 356727"/>
                <a:gd name="connsiteY6" fmla="*/ 45419 h 214032"/>
                <a:gd name="connsiteX7" fmla="*/ 220494 w 356727"/>
                <a:gd name="connsiteY7" fmla="*/ 64874 h 214032"/>
                <a:gd name="connsiteX8" fmla="*/ 239949 w 356727"/>
                <a:gd name="connsiteY8" fmla="*/ 77844 h 214032"/>
                <a:gd name="connsiteX9" fmla="*/ 252919 w 356727"/>
                <a:gd name="connsiteY9" fmla="*/ 90815 h 214032"/>
                <a:gd name="connsiteX10" fmla="*/ 272375 w 356727"/>
                <a:gd name="connsiteY10" fmla="*/ 103785 h 214032"/>
                <a:gd name="connsiteX11" fmla="*/ 311285 w 356727"/>
                <a:gd name="connsiteY11" fmla="*/ 142696 h 214032"/>
                <a:gd name="connsiteX12" fmla="*/ 337226 w 356727"/>
                <a:gd name="connsiteY12" fmla="*/ 175121 h 214032"/>
                <a:gd name="connsiteX13" fmla="*/ 343711 w 356727"/>
                <a:gd name="connsiteY13" fmla="*/ 194576 h 214032"/>
                <a:gd name="connsiteX14" fmla="*/ 356681 w 356727"/>
                <a:gd name="connsiteY14" fmla="*/ 214032 h 21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727" h="214032">
                  <a:moveTo>
                    <a:pt x="0" y="23"/>
                  </a:moveTo>
                  <a:cubicBezTo>
                    <a:pt x="5189" y="-322"/>
                    <a:pt x="6278" y="3357"/>
                    <a:pt x="18167" y="4438"/>
                  </a:cubicBezTo>
                  <a:cubicBezTo>
                    <a:pt x="30056" y="5519"/>
                    <a:pt x="24645" y="6163"/>
                    <a:pt x="38911" y="6508"/>
                  </a:cubicBezTo>
                  <a:cubicBezTo>
                    <a:pt x="53177" y="6853"/>
                    <a:pt x="84307" y="6508"/>
                    <a:pt x="103762" y="6508"/>
                  </a:cubicBezTo>
                  <a:cubicBezTo>
                    <a:pt x="123217" y="6508"/>
                    <a:pt x="140511" y="2185"/>
                    <a:pt x="155643" y="6508"/>
                  </a:cubicBezTo>
                  <a:cubicBezTo>
                    <a:pt x="170775" y="10831"/>
                    <a:pt x="181583" y="23802"/>
                    <a:pt x="194553" y="32449"/>
                  </a:cubicBezTo>
                  <a:lnTo>
                    <a:pt x="214009" y="45419"/>
                  </a:lnTo>
                  <a:cubicBezTo>
                    <a:pt x="216171" y="51904"/>
                    <a:pt x="216224" y="59536"/>
                    <a:pt x="220494" y="64874"/>
                  </a:cubicBezTo>
                  <a:cubicBezTo>
                    <a:pt x="225363" y="70960"/>
                    <a:pt x="233863" y="72975"/>
                    <a:pt x="239949" y="77844"/>
                  </a:cubicBezTo>
                  <a:cubicBezTo>
                    <a:pt x="244723" y="81664"/>
                    <a:pt x="248145" y="86995"/>
                    <a:pt x="252919" y="90815"/>
                  </a:cubicBezTo>
                  <a:cubicBezTo>
                    <a:pt x="259005" y="95684"/>
                    <a:pt x="266549" y="98607"/>
                    <a:pt x="272375" y="103785"/>
                  </a:cubicBezTo>
                  <a:cubicBezTo>
                    <a:pt x="286084" y="115971"/>
                    <a:pt x="298315" y="129726"/>
                    <a:pt x="311285" y="142696"/>
                  </a:cubicBezTo>
                  <a:cubicBezTo>
                    <a:pt x="323351" y="154762"/>
                    <a:pt x="329043" y="158756"/>
                    <a:pt x="337226" y="175121"/>
                  </a:cubicBezTo>
                  <a:cubicBezTo>
                    <a:pt x="340283" y="181235"/>
                    <a:pt x="340194" y="188714"/>
                    <a:pt x="343711" y="194576"/>
                  </a:cubicBezTo>
                  <a:cubicBezTo>
                    <a:pt x="358209" y="218741"/>
                    <a:pt x="356681" y="198016"/>
                    <a:pt x="356681" y="21403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Ellipse 75"/>
          <p:cNvSpPr/>
          <p:nvPr/>
        </p:nvSpPr>
        <p:spPr>
          <a:xfrm>
            <a:off x="395536" y="170765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lipse 76"/>
          <p:cNvSpPr/>
          <p:nvPr/>
        </p:nvSpPr>
        <p:spPr>
          <a:xfrm>
            <a:off x="683568" y="170765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lipse 77"/>
          <p:cNvSpPr/>
          <p:nvPr/>
        </p:nvSpPr>
        <p:spPr>
          <a:xfrm>
            <a:off x="395536" y="3651870"/>
            <a:ext cx="72008" cy="720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lipse 78"/>
          <p:cNvSpPr/>
          <p:nvPr/>
        </p:nvSpPr>
        <p:spPr>
          <a:xfrm>
            <a:off x="683568" y="3651870"/>
            <a:ext cx="72008" cy="720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lipse 79"/>
          <p:cNvSpPr/>
          <p:nvPr/>
        </p:nvSpPr>
        <p:spPr>
          <a:xfrm>
            <a:off x="395536" y="2715766"/>
            <a:ext cx="72008" cy="7200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lipse 80"/>
          <p:cNvSpPr/>
          <p:nvPr/>
        </p:nvSpPr>
        <p:spPr>
          <a:xfrm>
            <a:off x="683568" y="2715766"/>
            <a:ext cx="72008" cy="7200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uppieren 141"/>
          <p:cNvGrpSpPr/>
          <p:nvPr/>
        </p:nvGrpSpPr>
        <p:grpSpPr>
          <a:xfrm>
            <a:off x="1403648" y="1520257"/>
            <a:ext cx="432048" cy="354857"/>
            <a:chOff x="1403648" y="1520257"/>
            <a:chExt cx="432048" cy="354857"/>
          </a:xfrm>
          <a:solidFill>
            <a:srgbClr val="92D050"/>
          </a:solidFill>
        </p:grpSpPr>
        <p:sp>
          <p:nvSpPr>
            <p:cNvPr id="94" name="Rechteck 93"/>
            <p:cNvSpPr/>
            <p:nvPr/>
          </p:nvSpPr>
          <p:spPr>
            <a:xfrm>
              <a:off x="1403648" y="1520257"/>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hteck 94"/>
            <p:cNvSpPr/>
            <p:nvPr/>
          </p:nvSpPr>
          <p:spPr>
            <a:xfrm>
              <a:off x="1475656" y="1520257"/>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hteck 95"/>
            <p:cNvSpPr/>
            <p:nvPr/>
          </p:nvSpPr>
          <p:spPr>
            <a:xfrm>
              <a:off x="1547664" y="1520257"/>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hteck 96"/>
            <p:cNvSpPr/>
            <p:nvPr/>
          </p:nvSpPr>
          <p:spPr>
            <a:xfrm>
              <a:off x="1619672" y="1520257"/>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hteck 97"/>
            <p:cNvSpPr/>
            <p:nvPr/>
          </p:nvSpPr>
          <p:spPr>
            <a:xfrm>
              <a:off x="1691680" y="1520257"/>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hteck 98"/>
            <p:cNvSpPr/>
            <p:nvPr/>
          </p:nvSpPr>
          <p:spPr>
            <a:xfrm>
              <a:off x="1763688" y="1520257"/>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uppieren 140"/>
          <p:cNvGrpSpPr/>
          <p:nvPr/>
        </p:nvGrpSpPr>
        <p:grpSpPr>
          <a:xfrm>
            <a:off x="1403648" y="2576933"/>
            <a:ext cx="432048" cy="354857"/>
            <a:chOff x="1403648" y="2576933"/>
            <a:chExt cx="432048" cy="354857"/>
          </a:xfrm>
          <a:solidFill>
            <a:srgbClr val="92D050"/>
          </a:solidFill>
        </p:grpSpPr>
        <p:sp>
          <p:nvSpPr>
            <p:cNvPr id="100" name="Rechteck 99"/>
            <p:cNvSpPr/>
            <p:nvPr/>
          </p:nvSpPr>
          <p:spPr>
            <a:xfrm>
              <a:off x="1403648" y="257693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hteck 100"/>
            <p:cNvSpPr/>
            <p:nvPr/>
          </p:nvSpPr>
          <p:spPr>
            <a:xfrm>
              <a:off x="1475656" y="257693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hteck 101"/>
            <p:cNvSpPr/>
            <p:nvPr/>
          </p:nvSpPr>
          <p:spPr>
            <a:xfrm>
              <a:off x="1547664" y="257693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hteck 102"/>
            <p:cNvSpPr/>
            <p:nvPr/>
          </p:nvSpPr>
          <p:spPr>
            <a:xfrm>
              <a:off x="1619672" y="257693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hteck 103"/>
            <p:cNvSpPr/>
            <p:nvPr/>
          </p:nvSpPr>
          <p:spPr>
            <a:xfrm>
              <a:off x="1691680" y="257693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hteck 104"/>
            <p:cNvSpPr/>
            <p:nvPr/>
          </p:nvSpPr>
          <p:spPr>
            <a:xfrm>
              <a:off x="1763688" y="257693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uppieren 144"/>
          <p:cNvGrpSpPr/>
          <p:nvPr/>
        </p:nvGrpSpPr>
        <p:grpSpPr>
          <a:xfrm>
            <a:off x="4525617" y="2593605"/>
            <a:ext cx="288032" cy="354857"/>
            <a:chOff x="4525617" y="2593605"/>
            <a:chExt cx="288032" cy="354857"/>
          </a:xfrm>
          <a:solidFill>
            <a:srgbClr val="66FFFF"/>
          </a:solidFill>
        </p:grpSpPr>
        <p:sp>
          <p:nvSpPr>
            <p:cNvPr id="112" name="Rechteck 111"/>
            <p:cNvSpPr/>
            <p:nvPr/>
          </p:nvSpPr>
          <p:spPr>
            <a:xfrm>
              <a:off x="4525617" y="259360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hteck 112"/>
            <p:cNvSpPr/>
            <p:nvPr/>
          </p:nvSpPr>
          <p:spPr>
            <a:xfrm>
              <a:off x="4597625" y="259360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hteck 113"/>
            <p:cNvSpPr/>
            <p:nvPr/>
          </p:nvSpPr>
          <p:spPr>
            <a:xfrm>
              <a:off x="4669633" y="259360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hteck 114"/>
            <p:cNvSpPr/>
            <p:nvPr/>
          </p:nvSpPr>
          <p:spPr>
            <a:xfrm>
              <a:off x="4741641" y="259360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uppieren 143"/>
          <p:cNvGrpSpPr/>
          <p:nvPr/>
        </p:nvGrpSpPr>
        <p:grpSpPr>
          <a:xfrm>
            <a:off x="4572000" y="1538236"/>
            <a:ext cx="648072" cy="354857"/>
            <a:chOff x="4572000" y="1538236"/>
            <a:chExt cx="648072" cy="354857"/>
          </a:xfrm>
          <a:solidFill>
            <a:srgbClr val="66FFFF"/>
          </a:solidFill>
        </p:grpSpPr>
        <p:sp>
          <p:nvSpPr>
            <p:cNvPr id="118" name="Rechteck 117"/>
            <p:cNvSpPr/>
            <p:nvPr/>
          </p:nvSpPr>
          <p:spPr>
            <a:xfrm>
              <a:off x="4572000"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eck 118"/>
            <p:cNvSpPr/>
            <p:nvPr/>
          </p:nvSpPr>
          <p:spPr>
            <a:xfrm>
              <a:off x="4644008"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hteck 119"/>
            <p:cNvSpPr/>
            <p:nvPr/>
          </p:nvSpPr>
          <p:spPr>
            <a:xfrm>
              <a:off x="4716016"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hteck 120"/>
            <p:cNvSpPr/>
            <p:nvPr/>
          </p:nvSpPr>
          <p:spPr>
            <a:xfrm>
              <a:off x="4788024"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hteck 121"/>
            <p:cNvSpPr/>
            <p:nvPr/>
          </p:nvSpPr>
          <p:spPr>
            <a:xfrm>
              <a:off x="4860032"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hteck 122"/>
            <p:cNvSpPr/>
            <p:nvPr/>
          </p:nvSpPr>
          <p:spPr>
            <a:xfrm>
              <a:off x="4932040"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hteck 129"/>
            <p:cNvSpPr/>
            <p:nvPr/>
          </p:nvSpPr>
          <p:spPr>
            <a:xfrm>
              <a:off x="5004048"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hteck 130"/>
            <p:cNvSpPr/>
            <p:nvPr/>
          </p:nvSpPr>
          <p:spPr>
            <a:xfrm>
              <a:off x="5076056"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hteck 131"/>
            <p:cNvSpPr/>
            <p:nvPr/>
          </p:nvSpPr>
          <p:spPr>
            <a:xfrm>
              <a:off x="5148064" y="1538236"/>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uppieren 145"/>
          <p:cNvGrpSpPr/>
          <p:nvPr/>
        </p:nvGrpSpPr>
        <p:grpSpPr>
          <a:xfrm>
            <a:off x="4572000" y="3677255"/>
            <a:ext cx="792088" cy="354857"/>
            <a:chOff x="4572000" y="3677255"/>
            <a:chExt cx="792088" cy="354857"/>
          </a:xfrm>
          <a:solidFill>
            <a:srgbClr val="66FFFF"/>
          </a:solidFill>
        </p:grpSpPr>
        <p:sp>
          <p:nvSpPr>
            <p:cNvPr id="124" name="Rechteck 123"/>
            <p:cNvSpPr/>
            <p:nvPr/>
          </p:nvSpPr>
          <p:spPr>
            <a:xfrm>
              <a:off x="4572000"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hteck 124"/>
            <p:cNvSpPr/>
            <p:nvPr/>
          </p:nvSpPr>
          <p:spPr>
            <a:xfrm>
              <a:off x="4644008"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hteck 125"/>
            <p:cNvSpPr/>
            <p:nvPr/>
          </p:nvSpPr>
          <p:spPr>
            <a:xfrm>
              <a:off x="4716016"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hteck 126"/>
            <p:cNvSpPr/>
            <p:nvPr/>
          </p:nvSpPr>
          <p:spPr>
            <a:xfrm>
              <a:off x="4788024"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hteck 127"/>
            <p:cNvSpPr/>
            <p:nvPr/>
          </p:nvSpPr>
          <p:spPr>
            <a:xfrm>
              <a:off x="4860032"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hteck 128"/>
            <p:cNvSpPr/>
            <p:nvPr/>
          </p:nvSpPr>
          <p:spPr>
            <a:xfrm>
              <a:off x="4932040"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hteck 132"/>
            <p:cNvSpPr/>
            <p:nvPr/>
          </p:nvSpPr>
          <p:spPr>
            <a:xfrm>
              <a:off x="5004048"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hteck 133"/>
            <p:cNvSpPr/>
            <p:nvPr/>
          </p:nvSpPr>
          <p:spPr>
            <a:xfrm>
              <a:off x="5076056"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hteck 134"/>
            <p:cNvSpPr/>
            <p:nvPr/>
          </p:nvSpPr>
          <p:spPr>
            <a:xfrm>
              <a:off x="5148064"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hteck 135"/>
            <p:cNvSpPr/>
            <p:nvPr/>
          </p:nvSpPr>
          <p:spPr>
            <a:xfrm>
              <a:off x="5220072"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hteck 136"/>
            <p:cNvSpPr/>
            <p:nvPr/>
          </p:nvSpPr>
          <p:spPr>
            <a:xfrm>
              <a:off x="5292080" y="3677255"/>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uppieren 142"/>
          <p:cNvGrpSpPr/>
          <p:nvPr/>
        </p:nvGrpSpPr>
        <p:grpSpPr>
          <a:xfrm>
            <a:off x="1403648" y="3657053"/>
            <a:ext cx="648072" cy="354857"/>
            <a:chOff x="1403648" y="3657053"/>
            <a:chExt cx="648072" cy="354857"/>
          </a:xfrm>
          <a:solidFill>
            <a:srgbClr val="92D050"/>
          </a:solidFill>
        </p:grpSpPr>
        <p:sp>
          <p:nvSpPr>
            <p:cNvPr id="106" name="Rechteck 105"/>
            <p:cNvSpPr/>
            <p:nvPr/>
          </p:nvSpPr>
          <p:spPr>
            <a:xfrm>
              <a:off x="1403648"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hteck 106"/>
            <p:cNvSpPr/>
            <p:nvPr/>
          </p:nvSpPr>
          <p:spPr>
            <a:xfrm>
              <a:off x="1475656"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hteck 107"/>
            <p:cNvSpPr/>
            <p:nvPr/>
          </p:nvSpPr>
          <p:spPr>
            <a:xfrm>
              <a:off x="1547664"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hteck 108"/>
            <p:cNvSpPr/>
            <p:nvPr/>
          </p:nvSpPr>
          <p:spPr>
            <a:xfrm>
              <a:off x="1619672"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hteck 109"/>
            <p:cNvSpPr/>
            <p:nvPr/>
          </p:nvSpPr>
          <p:spPr>
            <a:xfrm>
              <a:off x="1691680"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hteck 110"/>
            <p:cNvSpPr/>
            <p:nvPr/>
          </p:nvSpPr>
          <p:spPr>
            <a:xfrm>
              <a:off x="1763688"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hteck 137"/>
            <p:cNvSpPr/>
            <p:nvPr/>
          </p:nvSpPr>
          <p:spPr>
            <a:xfrm>
              <a:off x="1835696"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hteck 138"/>
            <p:cNvSpPr/>
            <p:nvPr/>
          </p:nvSpPr>
          <p:spPr>
            <a:xfrm>
              <a:off x="1916088"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hteck 139"/>
            <p:cNvSpPr/>
            <p:nvPr/>
          </p:nvSpPr>
          <p:spPr>
            <a:xfrm>
              <a:off x="1979712" y="3657053"/>
              <a:ext cx="72008" cy="3548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feld 146"/>
          <p:cNvSpPr txBox="1"/>
          <p:nvPr/>
        </p:nvSpPr>
        <p:spPr>
          <a:xfrm>
            <a:off x="1473224" y="1121453"/>
            <a:ext cx="290464" cy="369332"/>
          </a:xfrm>
          <a:prstGeom prst="rect">
            <a:avLst/>
          </a:prstGeom>
          <a:noFill/>
        </p:spPr>
        <p:txBody>
          <a:bodyPr wrap="none" rtlCol="0">
            <a:spAutoFit/>
          </a:bodyPr>
          <a:lstStyle/>
          <a:p>
            <a:r>
              <a:rPr lang="de-DE" dirty="0"/>
              <a:t>6</a:t>
            </a:r>
            <a:endParaRPr lang="en-US" dirty="0"/>
          </a:p>
        </p:txBody>
      </p:sp>
      <p:sp>
        <p:nvSpPr>
          <p:cNvPr id="148" name="Textfeld 147"/>
          <p:cNvSpPr txBox="1"/>
          <p:nvPr/>
        </p:nvSpPr>
        <p:spPr>
          <a:xfrm>
            <a:off x="1476889" y="2186858"/>
            <a:ext cx="290464" cy="369332"/>
          </a:xfrm>
          <a:prstGeom prst="rect">
            <a:avLst/>
          </a:prstGeom>
          <a:noFill/>
        </p:spPr>
        <p:txBody>
          <a:bodyPr wrap="none" rtlCol="0">
            <a:spAutoFit/>
          </a:bodyPr>
          <a:lstStyle/>
          <a:p>
            <a:r>
              <a:rPr lang="en-US" dirty="0"/>
              <a:t>6</a:t>
            </a:r>
          </a:p>
        </p:txBody>
      </p:sp>
      <p:sp>
        <p:nvSpPr>
          <p:cNvPr id="149" name="Textfeld 148"/>
          <p:cNvSpPr txBox="1"/>
          <p:nvPr/>
        </p:nvSpPr>
        <p:spPr>
          <a:xfrm>
            <a:off x="1581236" y="3250228"/>
            <a:ext cx="290464" cy="369332"/>
          </a:xfrm>
          <a:prstGeom prst="rect">
            <a:avLst/>
          </a:prstGeom>
          <a:noFill/>
        </p:spPr>
        <p:txBody>
          <a:bodyPr wrap="none" rtlCol="0">
            <a:spAutoFit/>
          </a:bodyPr>
          <a:lstStyle/>
          <a:p>
            <a:r>
              <a:rPr lang="de-DE" dirty="0"/>
              <a:t>9</a:t>
            </a:r>
            <a:endParaRPr lang="en-US" dirty="0"/>
          </a:p>
        </p:txBody>
      </p:sp>
      <p:sp>
        <p:nvSpPr>
          <p:cNvPr id="150" name="Textfeld 149"/>
          <p:cNvSpPr txBox="1"/>
          <p:nvPr/>
        </p:nvSpPr>
        <p:spPr>
          <a:xfrm>
            <a:off x="4788435" y="1124290"/>
            <a:ext cx="290464" cy="369332"/>
          </a:xfrm>
          <a:prstGeom prst="rect">
            <a:avLst/>
          </a:prstGeom>
          <a:noFill/>
        </p:spPr>
        <p:txBody>
          <a:bodyPr wrap="none" rtlCol="0">
            <a:spAutoFit/>
          </a:bodyPr>
          <a:lstStyle/>
          <a:p>
            <a:r>
              <a:rPr lang="de-DE" dirty="0"/>
              <a:t>8</a:t>
            </a:r>
            <a:endParaRPr lang="en-US" dirty="0"/>
          </a:p>
        </p:txBody>
      </p:sp>
      <p:sp>
        <p:nvSpPr>
          <p:cNvPr id="151" name="Textfeld 150"/>
          <p:cNvSpPr txBox="1"/>
          <p:nvPr/>
        </p:nvSpPr>
        <p:spPr>
          <a:xfrm>
            <a:off x="4524401" y="2231516"/>
            <a:ext cx="290464" cy="369332"/>
          </a:xfrm>
          <a:prstGeom prst="rect">
            <a:avLst/>
          </a:prstGeom>
          <a:noFill/>
        </p:spPr>
        <p:txBody>
          <a:bodyPr wrap="none" rtlCol="0">
            <a:spAutoFit/>
          </a:bodyPr>
          <a:lstStyle/>
          <a:p>
            <a:r>
              <a:rPr lang="de-DE" dirty="0"/>
              <a:t>4</a:t>
            </a:r>
            <a:endParaRPr lang="en-US" dirty="0"/>
          </a:p>
        </p:txBody>
      </p:sp>
      <p:sp>
        <p:nvSpPr>
          <p:cNvPr id="152" name="Textfeld 151"/>
          <p:cNvSpPr txBox="1"/>
          <p:nvPr/>
        </p:nvSpPr>
        <p:spPr>
          <a:xfrm>
            <a:off x="4801656" y="3284543"/>
            <a:ext cx="382412" cy="369332"/>
          </a:xfrm>
          <a:prstGeom prst="rect">
            <a:avLst/>
          </a:prstGeom>
          <a:noFill/>
        </p:spPr>
        <p:txBody>
          <a:bodyPr wrap="none" rtlCol="0">
            <a:spAutoFit/>
          </a:bodyPr>
          <a:lstStyle/>
          <a:p>
            <a:r>
              <a:rPr lang="de-DE" dirty="0"/>
              <a:t>11</a:t>
            </a:r>
            <a:endParaRPr lang="en-US" dirty="0"/>
          </a:p>
        </p:txBody>
      </p:sp>
    </p:spTree>
    <p:extLst>
      <p:ext uri="{BB962C8B-B14F-4D97-AF65-F5344CB8AC3E}">
        <p14:creationId xmlns:p14="http://schemas.microsoft.com/office/powerpoint/2010/main" val="35524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P spid="151"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Fingerprint</a:t>
            </a:r>
            <a:endParaRPr lang="en-US" dirty="0"/>
          </a:p>
        </p:txBody>
      </p:sp>
      <p:grpSp>
        <p:nvGrpSpPr>
          <p:cNvPr id="73" name="Gruppieren 72"/>
          <p:cNvGrpSpPr/>
          <p:nvPr/>
        </p:nvGrpSpPr>
        <p:grpSpPr>
          <a:xfrm>
            <a:off x="683568" y="2001672"/>
            <a:ext cx="648072" cy="1002126"/>
            <a:chOff x="2555776" y="1419622"/>
            <a:chExt cx="648072" cy="1002126"/>
          </a:xfrm>
        </p:grpSpPr>
        <p:sp>
          <p:nvSpPr>
            <p:cNvPr id="50" name="Flussdiagramm: Verbindungsstelle zu einer anderen Seite 49"/>
            <p:cNvSpPr/>
            <p:nvPr/>
          </p:nvSpPr>
          <p:spPr>
            <a:xfrm>
              <a:off x="2555776" y="1419622"/>
              <a:ext cx="648072" cy="100212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
            <p:cNvGrpSpPr>
              <a:grpSpLocks/>
            </p:cNvGrpSpPr>
            <p:nvPr/>
          </p:nvGrpSpPr>
          <p:grpSpPr bwMode="auto">
            <a:xfrm rot="16200000">
              <a:off x="2555776" y="1917528"/>
              <a:ext cx="659215" cy="95452"/>
              <a:chOff x="1838" y="3350"/>
              <a:chExt cx="1326" cy="192"/>
            </a:xfrm>
          </p:grpSpPr>
          <p:sp>
            <p:nvSpPr>
              <p:cNvPr id="52"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7" name="Group 2"/>
            <p:cNvGrpSpPr>
              <a:grpSpLocks/>
            </p:cNvGrpSpPr>
            <p:nvPr/>
          </p:nvGrpSpPr>
          <p:grpSpPr bwMode="auto">
            <a:xfrm rot="16200000">
              <a:off x="2345903" y="1777096"/>
              <a:ext cx="659215" cy="95452"/>
              <a:chOff x="1838" y="3350"/>
              <a:chExt cx="1326" cy="192"/>
            </a:xfrm>
          </p:grpSpPr>
          <p:sp>
            <p:nvSpPr>
              <p:cNvPr id="58"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0" name="Group 2"/>
            <p:cNvGrpSpPr>
              <a:grpSpLocks/>
            </p:cNvGrpSpPr>
            <p:nvPr/>
          </p:nvGrpSpPr>
          <p:grpSpPr bwMode="auto">
            <a:xfrm rot="16200000">
              <a:off x="2708177" y="1756974"/>
              <a:ext cx="659215" cy="95452"/>
              <a:chOff x="1838" y="3350"/>
              <a:chExt cx="1326" cy="192"/>
            </a:xfrm>
          </p:grpSpPr>
          <p:sp>
            <p:nvSpPr>
              <p:cNvPr id="61"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06" name="Gruppieren 105"/>
          <p:cNvGrpSpPr/>
          <p:nvPr/>
        </p:nvGrpSpPr>
        <p:grpSpPr>
          <a:xfrm>
            <a:off x="2569660" y="2001672"/>
            <a:ext cx="648072" cy="1002126"/>
            <a:chOff x="5395622" y="1419622"/>
            <a:chExt cx="648072" cy="1002126"/>
          </a:xfrm>
        </p:grpSpPr>
        <p:sp>
          <p:nvSpPr>
            <p:cNvPr id="63" name="Flussdiagramm: Verbindungsstelle zu einer anderen Seite 62"/>
            <p:cNvSpPr/>
            <p:nvPr/>
          </p:nvSpPr>
          <p:spPr>
            <a:xfrm>
              <a:off x="5395622" y="1419622"/>
              <a:ext cx="648072" cy="100212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Gerade Verbindung 73"/>
            <p:cNvCxnSpPr/>
            <p:nvPr/>
          </p:nvCxnSpPr>
          <p:spPr>
            <a:xfrm>
              <a:off x="5545664" y="1952867"/>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5473656" y="1563638"/>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5725684" y="1563638"/>
              <a:ext cx="181576" cy="186835"/>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5725684" y="1952867"/>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5725684" y="1664835"/>
              <a:ext cx="181576" cy="186835"/>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5725684" y="1808851"/>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5508104" y="1779662"/>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5473656" y="2067694"/>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5833696" y="1491630"/>
              <a:ext cx="181576" cy="186835"/>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5545664" y="1491630"/>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5617672" y="2139702"/>
              <a:ext cx="181576" cy="186835"/>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a:off x="5725684" y="2067694"/>
              <a:ext cx="181576" cy="18683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5436096" y="1779662"/>
              <a:ext cx="181576" cy="186835"/>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grpSp>
      <p:grpSp>
        <p:nvGrpSpPr>
          <p:cNvPr id="75" name="Gruppieren 74"/>
          <p:cNvGrpSpPr/>
          <p:nvPr/>
        </p:nvGrpSpPr>
        <p:grpSpPr>
          <a:xfrm>
            <a:off x="2172818" y="1638751"/>
            <a:ext cx="1359536" cy="196856"/>
            <a:chOff x="3733815" y="1744993"/>
            <a:chExt cx="1359536" cy="196856"/>
          </a:xfrm>
        </p:grpSpPr>
        <p:grpSp>
          <p:nvGrpSpPr>
            <p:cNvPr id="67" name="Group 2"/>
            <p:cNvGrpSpPr>
              <a:grpSpLocks/>
            </p:cNvGrpSpPr>
            <p:nvPr/>
          </p:nvGrpSpPr>
          <p:grpSpPr bwMode="auto">
            <a:xfrm>
              <a:off x="3733815" y="1744993"/>
              <a:ext cx="1359536" cy="196856"/>
              <a:chOff x="1838" y="3350"/>
              <a:chExt cx="1326" cy="192"/>
            </a:xfrm>
          </p:grpSpPr>
          <p:sp>
            <p:nvSpPr>
              <p:cNvPr id="68" name="Freeform 3"/>
              <p:cNvSpPr>
                <a:spLocks noChangeArrowheads="1"/>
              </p:cNvSpPr>
              <p:nvPr/>
            </p:nvSpPr>
            <p:spPr bwMode="auto">
              <a:xfrm>
                <a:off x="1838" y="3350"/>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 name="Freeform 4"/>
              <p:cNvSpPr>
                <a:spLocks noChangeArrowheads="1"/>
              </p:cNvSpPr>
              <p:nvPr/>
            </p:nvSpPr>
            <p:spPr bwMode="auto">
              <a:xfrm>
                <a:off x="1905" y="3354"/>
                <a:ext cx="1259" cy="188"/>
              </a:xfrm>
              <a:custGeom>
                <a:avLst/>
                <a:gdLst>
                  <a:gd name="T0" fmla="*/ 0 w 4342888"/>
                  <a:gd name="T1" fmla="*/ 0 h 763755"/>
                  <a:gd name="T2" fmla="*/ 0 w 4342888"/>
                  <a:gd name="T3" fmla="*/ 0 h 763755"/>
                  <a:gd name="T4" fmla="*/ 0 w 4342888"/>
                  <a:gd name="T5" fmla="*/ 0 h 763755"/>
                  <a:gd name="T6" fmla="*/ 0 w 4342888"/>
                  <a:gd name="T7" fmla="*/ 0 h 763755"/>
                  <a:gd name="T8" fmla="*/ 0 w 4342888"/>
                  <a:gd name="T9" fmla="*/ 0 h 763755"/>
                  <a:gd name="T10" fmla="*/ 0 w 4342888"/>
                  <a:gd name="T11" fmla="*/ 0 h 763755"/>
                  <a:gd name="T12" fmla="*/ 0 w 4342888"/>
                  <a:gd name="T13" fmla="*/ 0 h 763755"/>
                  <a:gd name="T14" fmla="*/ 0 w 4342888"/>
                  <a:gd name="T15" fmla="*/ 0 h 763755"/>
                  <a:gd name="T16" fmla="*/ 0 w 4342888"/>
                  <a:gd name="T17" fmla="*/ 0 h 763755"/>
                  <a:gd name="T18" fmla="*/ 0 w 4342888"/>
                  <a:gd name="T19" fmla="*/ 0 h 763755"/>
                  <a:gd name="T20" fmla="*/ 0 w 4342888"/>
                  <a:gd name="T21" fmla="*/ 0 h 763755"/>
                  <a:gd name="T22" fmla="*/ 0 w 4342888"/>
                  <a:gd name="T23" fmla="*/ 0 h 763755"/>
                  <a:gd name="T24" fmla="*/ 0 w 4342888"/>
                  <a:gd name="T25" fmla="*/ 0 h 763755"/>
                  <a:gd name="T26" fmla="*/ 0 w 4342888"/>
                  <a:gd name="T27" fmla="*/ 0 h 763755"/>
                  <a:gd name="T28" fmla="*/ 0 w 4342888"/>
                  <a:gd name="T29" fmla="*/ 0 h 763755"/>
                  <a:gd name="T30" fmla="*/ 0 w 4342888"/>
                  <a:gd name="T31" fmla="*/ 0 h 7637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42888" h="763755">
                    <a:moveTo>
                      <a:pt x="0" y="727989"/>
                    </a:moveTo>
                    <a:cubicBezTo>
                      <a:pt x="122807" y="363265"/>
                      <a:pt x="245615" y="-1459"/>
                      <a:pt x="363984" y="20"/>
                    </a:cubicBezTo>
                    <a:cubicBezTo>
                      <a:pt x="482353" y="1499"/>
                      <a:pt x="591844" y="736866"/>
                      <a:pt x="710213" y="736866"/>
                    </a:cubicBezTo>
                    <a:cubicBezTo>
                      <a:pt x="828582" y="736866"/>
                      <a:pt x="949911" y="-2939"/>
                      <a:pt x="1074198" y="20"/>
                    </a:cubicBezTo>
                    <a:cubicBezTo>
                      <a:pt x="1198485" y="2979"/>
                      <a:pt x="1334610" y="754622"/>
                      <a:pt x="1455938" y="754622"/>
                    </a:cubicBezTo>
                    <a:cubicBezTo>
                      <a:pt x="1577266" y="754622"/>
                      <a:pt x="1683798" y="4459"/>
                      <a:pt x="1802167" y="20"/>
                    </a:cubicBezTo>
                    <a:cubicBezTo>
                      <a:pt x="1920536" y="-4419"/>
                      <a:pt x="2047782" y="727989"/>
                      <a:pt x="2166151" y="727989"/>
                    </a:cubicBezTo>
                    <a:cubicBezTo>
                      <a:pt x="2284520" y="727989"/>
                      <a:pt x="2394011" y="-1459"/>
                      <a:pt x="2512380" y="20"/>
                    </a:cubicBezTo>
                    <a:cubicBezTo>
                      <a:pt x="2630749" y="1499"/>
                      <a:pt x="2756516" y="736866"/>
                      <a:pt x="2876365" y="736866"/>
                    </a:cubicBezTo>
                    <a:cubicBezTo>
                      <a:pt x="2996214" y="736866"/>
                      <a:pt x="3111624" y="-1460"/>
                      <a:pt x="3231472" y="20"/>
                    </a:cubicBezTo>
                    <a:cubicBezTo>
                      <a:pt x="3351321" y="1500"/>
                      <a:pt x="3475608" y="745744"/>
                      <a:pt x="3595456" y="745744"/>
                    </a:cubicBezTo>
                    <a:cubicBezTo>
                      <a:pt x="3715304" y="745744"/>
                      <a:pt x="3829235" y="20"/>
                      <a:pt x="3950563" y="20"/>
                    </a:cubicBezTo>
                    <a:cubicBezTo>
                      <a:pt x="4071891" y="20"/>
                      <a:pt x="4323425" y="745744"/>
                      <a:pt x="4323425" y="745744"/>
                    </a:cubicBezTo>
                    <a:cubicBezTo>
                      <a:pt x="4326384" y="748703"/>
                      <a:pt x="4338221" y="762019"/>
                      <a:pt x="4341180" y="763499"/>
                    </a:cubicBezTo>
                    <a:cubicBezTo>
                      <a:pt x="4344139" y="764979"/>
                      <a:pt x="4342659" y="759800"/>
                      <a:pt x="4341180" y="754622"/>
                    </a:cubicBezTo>
                  </a:path>
                </a:pathLst>
              </a:custGeom>
              <a:noFill/>
              <a:ln w="25560" cap="flat">
                <a:solidFill>
                  <a:srgbClr val="B45F0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cxnSp>
          <p:nvCxnSpPr>
            <p:cNvPr id="88" name="Gerade Verbindung 87"/>
            <p:cNvCxnSpPr/>
            <p:nvPr/>
          </p:nvCxnSpPr>
          <p:spPr>
            <a:xfrm>
              <a:off x="4293263" y="1773676"/>
              <a:ext cx="62713" cy="12859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4716016" y="1758252"/>
              <a:ext cx="62713" cy="128592"/>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grpSp>
      <p:grpSp>
        <p:nvGrpSpPr>
          <p:cNvPr id="110" name="Gruppieren 109"/>
          <p:cNvGrpSpPr/>
          <p:nvPr/>
        </p:nvGrpSpPr>
        <p:grpSpPr>
          <a:xfrm>
            <a:off x="5076056" y="1459204"/>
            <a:ext cx="360040" cy="2623659"/>
            <a:chOff x="6344808" y="1419622"/>
            <a:chExt cx="360040" cy="2623659"/>
          </a:xfrm>
        </p:grpSpPr>
        <p:sp>
          <p:nvSpPr>
            <p:cNvPr id="49" name="Rechteck 48"/>
            <p:cNvSpPr/>
            <p:nvPr/>
          </p:nvSpPr>
          <p:spPr>
            <a:xfrm>
              <a:off x="6344808" y="1419622"/>
              <a:ext cx="360040" cy="262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Gerade Verbindung 88"/>
            <p:cNvCxnSpPr/>
            <p:nvPr/>
          </p:nvCxnSpPr>
          <p:spPr>
            <a:xfrm>
              <a:off x="6389424" y="1842450"/>
              <a:ext cx="27080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6389424" y="2421748"/>
              <a:ext cx="27080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6393300" y="1966956"/>
              <a:ext cx="266932"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6393300" y="2708264"/>
              <a:ext cx="266932"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grpSp>
      <p:grpSp>
        <p:nvGrpSpPr>
          <p:cNvPr id="111" name="Gruppieren 110"/>
          <p:cNvGrpSpPr/>
          <p:nvPr/>
        </p:nvGrpSpPr>
        <p:grpSpPr>
          <a:xfrm>
            <a:off x="7812360" y="1459204"/>
            <a:ext cx="360040" cy="2623659"/>
            <a:chOff x="6864116" y="1419621"/>
            <a:chExt cx="360040" cy="2623659"/>
          </a:xfrm>
        </p:grpSpPr>
        <p:sp>
          <p:nvSpPr>
            <p:cNvPr id="91" name="Rechteck 90"/>
            <p:cNvSpPr/>
            <p:nvPr/>
          </p:nvSpPr>
          <p:spPr>
            <a:xfrm>
              <a:off x="6864116" y="1419621"/>
              <a:ext cx="360040" cy="262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Gerade Verbindung 91"/>
            <p:cNvCxnSpPr/>
            <p:nvPr/>
          </p:nvCxnSpPr>
          <p:spPr>
            <a:xfrm>
              <a:off x="6908732" y="1827384"/>
              <a:ext cx="27080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6908732" y="2406682"/>
              <a:ext cx="27080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6910670" y="1966956"/>
              <a:ext cx="266932"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6908732" y="2571750"/>
              <a:ext cx="2708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6908732" y="3219822"/>
              <a:ext cx="270808"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6908732" y="1635646"/>
              <a:ext cx="27080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6908732" y="3003798"/>
              <a:ext cx="270808" cy="0"/>
            </a:xfrm>
            <a:prstGeom prst="line">
              <a:avLst/>
            </a:prstGeom>
            <a:ln w="28575">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a:off x="6908732" y="3651870"/>
              <a:ext cx="270808" cy="0"/>
            </a:xfrm>
            <a:prstGeom prst="line">
              <a:avLst/>
            </a:prstGeom>
            <a:ln w="28575">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a:off x="6908732" y="3435846"/>
              <a:ext cx="270808" cy="0"/>
            </a:xfrm>
            <a:prstGeom prst="line">
              <a:avLst/>
            </a:prstGeom>
            <a:ln w="28575">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a:off x="6908732" y="2771034"/>
              <a:ext cx="2708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a:off x="6908732" y="1620000"/>
              <a:ext cx="27080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7" name="Textfeld 106"/>
          <p:cNvSpPr txBox="1"/>
          <p:nvPr/>
        </p:nvSpPr>
        <p:spPr>
          <a:xfrm>
            <a:off x="251520" y="3219822"/>
            <a:ext cx="1322029" cy="369332"/>
          </a:xfrm>
          <a:prstGeom prst="rect">
            <a:avLst/>
          </a:prstGeom>
          <a:noFill/>
        </p:spPr>
        <p:txBody>
          <a:bodyPr wrap="none" rtlCol="0">
            <a:spAutoFit/>
          </a:bodyPr>
          <a:lstStyle/>
          <a:p>
            <a:r>
              <a:rPr lang="de-DE" dirty="0"/>
              <a:t>DNA </a:t>
            </a:r>
            <a:r>
              <a:rPr lang="de-DE" dirty="0" err="1"/>
              <a:t>isolation</a:t>
            </a:r>
            <a:endParaRPr lang="en-US" dirty="0"/>
          </a:p>
        </p:txBody>
      </p:sp>
      <p:sp>
        <p:nvSpPr>
          <p:cNvPr id="108" name="Textfeld 107"/>
          <p:cNvSpPr txBox="1"/>
          <p:nvPr/>
        </p:nvSpPr>
        <p:spPr>
          <a:xfrm>
            <a:off x="1865688" y="3219822"/>
            <a:ext cx="1996059" cy="369332"/>
          </a:xfrm>
          <a:prstGeom prst="rect">
            <a:avLst/>
          </a:prstGeom>
          <a:noFill/>
        </p:spPr>
        <p:txBody>
          <a:bodyPr wrap="none" rtlCol="0">
            <a:spAutoFit/>
          </a:bodyPr>
          <a:lstStyle/>
          <a:p>
            <a:r>
              <a:rPr lang="de-DE" dirty="0" err="1"/>
              <a:t>Amplification</a:t>
            </a:r>
            <a:r>
              <a:rPr lang="de-DE" dirty="0"/>
              <a:t> </a:t>
            </a:r>
            <a:r>
              <a:rPr lang="de-DE" dirty="0" err="1"/>
              <a:t>of</a:t>
            </a:r>
            <a:r>
              <a:rPr lang="de-DE" dirty="0"/>
              <a:t> STRs</a:t>
            </a:r>
            <a:endParaRPr lang="en-US" dirty="0"/>
          </a:p>
        </p:txBody>
      </p:sp>
      <p:sp>
        <p:nvSpPr>
          <p:cNvPr id="109" name="Textfeld 108"/>
          <p:cNvSpPr txBox="1"/>
          <p:nvPr/>
        </p:nvSpPr>
        <p:spPr>
          <a:xfrm>
            <a:off x="3884959" y="950784"/>
            <a:ext cx="2873735" cy="369332"/>
          </a:xfrm>
          <a:prstGeom prst="rect">
            <a:avLst/>
          </a:prstGeom>
          <a:noFill/>
        </p:spPr>
        <p:txBody>
          <a:bodyPr wrap="none" rtlCol="0">
            <a:spAutoFit/>
          </a:bodyPr>
          <a:lstStyle/>
          <a:p>
            <a:r>
              <a:rPr lang="de-DE"/>
              <a:t>Separation of Amplicons by size</a:t>
            </a:r>
            <a:endParaRPr lang="en-US" dirty="0"/>
          </a:p>
        </p:txBody>
      </p:sp>
      <p:sp>
        <p:nvSpPr>
          <p:cNvPr id="65" name="Textfeld 64">
            <a:extLst>
              <a:ext uri="{FF2B5EF4-FFF2-40B4-BE49-F238E27FC236}">
                <a16:creationId xmlns:a16="http://schemas.microsoft.com/office/drawing/2014/main" id="{9838E470-7AE6-4F1E-AE76-88BF447450F0}"/>
              </a:ext>
            </a:extLst>
          </p:cNvPr>
          <p:cNvSpPr txBox="1"/>
          <p:nvPr/>
        </p:nvSpPr>
        <p:spPr>
          <a:xfrm>
            <a:off x="7157710" y="950784"/>
            <a:ext cx="1734770" cy="369332"/>
          </a:xfrm>
          <a:prstGeom prst="rect">
            <a:avLst/>
          </a:prstGeom>
          <a:noFill/>
        </p:spPr>
        <p:txBody>
          <a:bodyPr wrap="none" rtlCol="0">
            <a:spAutoFit/>
          </a:bodyPr>
          <a:lstStyle/>
          <a:p>
            <a:r>
              <a:rPr lang="de-DE" dirty="0"/>
              <a:t>16 STRs </a:t>
            </a:r>
            <a:r>
              <a:rPr lang="de-DE" dirty="0" err="1"/>
              <a:t>analysed</a:t>
            </a:r>
            <a:endParaRPr lang="en-US" dirty="0"/>
          </a:p>
        </p:txBody>
      </p:sp>
    </p:spTree>
    <p:extLst>
      <p:ext uri="{BB962C8B-B14F-4D97-AF65-F5344CB8AC3E}">
        <p14:creationId xmlns:p14="http://schemas.microsoft.com/office/powerpoint/2010/main" val="419482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Fingerprint </a:t>
            </a:r>
            <a:r>
              <a:rPr lang="de-DE" dirty="0" err="1"/>
              <a:t>can‘t</a:t>
            </a:r>
            <a:r>
              <a:rPr lang="de-DE" dirty="0"/>
              <a:t> </a:t>
            </a:r>
            <a:r>
              <a:rPr lang="de-DE" dirty="0" err="1"/>
              <a:t>see</a:t>
            </a:r>
            <a:endParaRPr lang="de-DE" dirty="0"/>
          </a:p>
        </p:txBody>
      </p:sp>
      <p:sp>
        <p:nvSpPr>
          <p:cNvPr id="3" name="Inhaltsplatzhalter 2"/>
          <p:cNvSpPr>
            <a:spLocks noGrp="1"/>
          </p:cNvSpPr>
          <p:nvPr>
            <p:ph sz="quarter" idx="13"/>
          </p:nvPr>
        </p:nvSpPr>
        <p:spPr/>
        <p:txBody>
          <a:bodyPr/>
          <a:lstStyle/>
          <a:p>
            <a:r>
              <a:rPr lang="de-DE" dirty="0" err="1"/>
              <a:t>Because</a:t>
            </a:r>
            <a:r>
              <a:rPr lang="de-DE" dirty="0"/>
              <a:t> STRs </a:t>
            </a:r>
            <a:r>
              <a:rPr lang="de-DE" dirty="0" err="1"/>
              <a:t>are</a:t>
            </a:r>
            <a:r>
              <a:rPr lang="de-DE" dirty="0"/>
              <a:t> outside </a:t>
            </a:r>
            <a:r>
              <a:rPr lang="de-DE" dirty="0" err="1"/>
              <a:t>of</a:t>
            </a:r>
            <a:r>
              <a:rPr lang="de-DE" dirty="0"/>
              <a:t> genes</a:t>
            </a:r>
          </a:p>
          <a:p>
            <a:r>
              <a:rPr lang="de-DE" dirty="0" err="1"/>
              <a:t>Unless</a:t>
            </a:r>
            <a:r>
              <a:rPr lang="de-DE" dirty="0"/>
              <a:t>…</a:t>
            </a:r>
          </a:p>
          <a:p>
            <a:r>
              <a:rPr lang="de-DE" dirty="0" err="1"/>
              <a:t>Since</a:t>
            </a:r>
            <a:r>
              <a:rPr lang="de-DE" dirty="0"/>
              <a:t> 2004 Sex </a:t>
            </a:r>
            <a:r>
              <a:rPr lang="de-DE" dirty="0" err="1"/>
              <a:t>Chromosome</a:t>
            </a:r>
            <a:r>
              <a:rPr lang="de-DE" dirty="0"/>
              <a:t> </a:t>
            </a:r>
            <a:r>
              <a:rPr lang="de-DE" dirty="0" err="1"/>
              <a:t>determination</a:t>
            </a:r>
            <a:endParaRPr lang="de-DE" dirty="0"/>
          </a:p>
          <a:p>
            <a:pPr lvl="1"/>
            <a:r>
              <a:rPr lang="de-DE" dirty="0"/>
              <a:t>Gene </a:t>
            </a:r>
            <a:r>
              <a:rPr lang="de-DE" dirty="0" err="1"/>
              <a:t>of</a:t>
            </a:r>
            <a:r>
              <a:rPr lang="de-DE" dirty="0"/>
              <a:t> </a:t>
            </a:r>
            <a:r>
              <a:rPr lang="de-DE" dirty="0" err="1"/>
              <a:t>the</a:t>
            </a:r>
            <a:r>
              <a:rPr lang="de-DE" dirty="0"/>
              <a:t> </a:t>
            </a:r>
            <a:r>
              <a:rPr lang="de-DE" dirty="0" err="1"/>
              <a:t>enamel</a:t>
            </a:r>
            <a:endParaRPr lang="de-DE" dirty="0"/>
          </a:p>
          <a:p>
            <a:pPr lvl="1"/>
            <a:r>
              <a:rPr lang="de-DE" dirty="0"/>
              <a:t>The </a:t>
            </a:r>
            <a:r>
              <a:rPr lang="de-DE" dirty="0" err="1"/>
              <a:t>gene</a:t>
            </a:r>
            <a:r>
              <a:rPr lang="de-DE" dirty="0"/>
              <a:t> on </a:t>
            </a:r>
            <a:r>
              <a:rPr lang="de-DE" dirty="0" err="1"/>
              <a:t>the</a:t>
            </a:r>
            <a:r>
              <a:rPr lang="de-DE" dirty="0"/>
              <a:t> X-</a:t>
            </a:r>
            <a:r>
              <a:rPr lang="de-DE" dirty="0" err="1"/>
              <a:t>Chromosome</a:t>
            </a:r>
            <a:r>
              <a:rPr lang="de-DE" dirty="0"/>
              <a:t> </a:t>
            </a:r>
            <a:r>
              <a:rPr lang="de-DE" dirty="0" err="1"/>
              <a:t>is</a:t>
            </a:r>
            <a:r>
              <a:rPr lang="de-DE" dirty="0"/>
              <a:t> 6 </a:t>
            </a:r>
            <a:r>
              <a:rPr lang="de-DE" dirty="0" err="1"/>
              <a:t>bases</a:t>
            </a:r>
            <a:r>
              <a:rPr lang="de-DE" dirty="0"/>
              <a:t> </a:t>
            </a:r>
            <a:r>
              <a:rPr lang="de-DE" dirty="0" err="1"/>
              <a:t>shorter</a:t>
            </a:r>
            <a:endParaRPr lang="de-DE" dirty="0"/>
          </a:p>
          <a:p>
            <a:r>
              <a:rPr lang="de-DE" dirty="0"/>
              <a:t>Not </a:t>
            </a:r>
            <a:r>
              <a:rPr lang="de-DE" dirty="0" err="1"/>
              <a:t>always</a:t>
            </a:r>
            <a:r>
              <a:rPr lang="de-DE" dirty="0"/>
              <a:t> </a:t>
            </a:r>
            <a:r>
              <a:rPr lang="de-DE" dirty="0" err="1"/>
              <a:t>accurate</a:t>
            </a:r>
            <a:endParaRPr lang="de-DE" dirty="0"/>
          </a:p>
        </p:txBody>
      </p:sp>
      <p:pic>
        <p:nvPicPr>
          <p:cNvPr id="1026" name="Picture 2" descr="One expert predicts that prenatal genetic testing will become one of the most controversial issues of the coming decade. (Memorial University of Newfoundland via J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267660"/>
            <a:ext cx="3168191" cy="1980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720664" y="4912668"/>
            <a:ext cx="2411238" cy="230832"/>
          </a:xfrm>
          <a:prstGeom prst="rect">
            <a:avLst/>
          </a:prstGeom>
          <a:noFill/>
        </p:spPr>
        <p:txBody>
          <a:bodyPr wrap="none" rtlCol="0">
            <a:spAutoFit/>
          </a:bodyPr>
          <a:lstStyle/>
          <a:p>
            <a:r>
              <a:rPr lang="en-US" sz="900" dirty="0"/>
              <a:t>Image: Memorial University of Newfoundland via JTA</a:t>
            </a:r>
            <a:endParaRPr lang="de-DE" sz="900" dirty="0"/>
          </a:p>
        </p:txBody>
      </p:sp>
    </p:spTree>
    <p:extLst>
      <p:ext uri="{BB962C8B-B14F-4D97-AF65-F5344CB8AC3E}">
        <p14:creationId xmlns:p14="http://schemas.microsoft.com/office/powerpoint/2010/main" val="367165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DNA Fingerprint</a:t>
            </a:r>
            <a:endParaRPr lang="en-US" dirty="0"/>
          </a:p>
        </p:txBody>
      </p:sp>
      <p:sp>
        <p:nvSpPr>
          <p:cNvPr id="3" name="Inhaltsplatzhalter 2"/>
          <p:cNvSpPr>
            <a:spLocks noGrp="1"/>
          </p:cNvSpPr>
          <p:nvPr>
            <p:ph sz="quarter" idx="13"/>
          </p:nvPr>
        </p:nvSpPr>
        <p:spPr/>
        <p:txBody>
          <a:bodyPr/>
          <a:lstStyle/>
          <a:p>
            <a:endParaRPr lang="en-US"/>
          </a:p>
        </p:txBody>
      </p:sp>
      <p:pic>
        <p:nvPicPr>
          <p:cNvPr id="1026" name="Picture 2" descr="Bildergebnis für electropherogram dna finger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31590"/>
            <a:ext cx="6795939" cy="321670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676095" y="4793456"/>
            <a:ext cx="2449197" cy="276999"/>
          </a:xfrm>
          <a:prstGeom prst="rect">
            <a:avLst/>
          </a:prstGeom>
        </p:spPr>
        <p:txBody>
          <a:bodyPr wrap="none">
            <a:spAutoFit/>
          </a:bodyPr>
          <a:lstStyle/>
          <a:p>
            <a:r>
              <a:rPr lang="en-US" sz="1200" dirty="0"/>
              <a:t>http://www.forensicsciencesimplified.org/</a:t>
            </a:r>
          </a:p>
        </p:txBody>
      </p:sp>
      <p:sp>
        <p:nvSpPr>
          <p:cNvPr id="6" name="Rechteck 5"/>
          <p:cNvSpPr/>
          <p:nvPr/>
        </p:nvSpPr>
        <p:spPr>
          <a:xfrm>
            <a:off x="2172818" y="1866967"/>
            <a:ext cx="4415406" cy="1009945"/>
          </a:xfrm>
          <a:prstGeom prst="rect">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Means</a:t>
            </a:r>
            <a:r>
              <a:rPr lang="de-DE" dirty="0"/>
              <a:t> </a:t>
            </a:r>
            <a:r>
              <a:rPr lang="de-DE" dirty="0" err="1"/>
              <a:t>of</a:t>
            </a:r>
            <a:r>
              <a:rPr lang="de-DE" dirty="0"/>
              <a:t> </a:t>
            </a:r>
            <a:r>
              <a:rPr lang="de-DE" dirty="0" err="1"/>
              <a:t>Identification</a:t>
            </a:r>
            <a:endParaRPr lang="de-DE" dirty="0"/>
          </a:p>
        </p:txBody>
      </p:sp>
    </p:spTree>
    <p:extLst>
      <p:ext uri="{BB962C8B-B14F-4D97-AF65-F5344CB8AC3E}">
        <p14:creationId xmlns:p14="http://schemas.microsoft.com/office/powerpoint/2010/main" val="433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1528</Words>
  <Application>Microsoft Office PowerPoint</Application>
  <PresentationFormat>Bildschirmpräsentation (16:9)</PresentationFormat>
  <Paragraphs>362</Paragraphs>
  <Slides>34</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Arial Narrow</vt:lpstr>
      <vt:lpstr>Calibri</vt:lpstr>
      <vt:lpstr>Courier New</vt:lpstr>
      <vt:lpstr>Wingdings</vt:lpstr>
      <vt:lpstr>Horizont</vt:lpstr>
      <vt:lpstr>Extended DNA Analysis</vt:lpstr>
      <vt:lpstr>Disclaimer</vt:lpstr>
      <vt:lpstr>DNA</vt:lpstr>
      <vt:lpstr>DNA evidence</vt:lpstr>
      <vt:lpstr>DNA Fingerprints</vt:lpstr>
      <vt:lpstr>DNA Fingerprint</vt:lpstr>
      <vt:lpstr>DNA Fingerprint</vt:lpstr>
      <vt:lpstr>DNA Fingerprint can‘t see</vt:lpstr>
      <vt:lpstr>DNA Fingerprint</vt:lpstr>
      <vt:lpstr>Freiburg Rape case</vt:lpstr>
      <vt:lpstr>New Law: Extended DNA Analysis</vt:lpstr>
      <vt:lpstr>Single Nucleotide Polymorphism</vt:lpstr>
      <vt:lpstr>DNA „Facial Composite“</vt:lpstr>
      <vt:lpstr>SNP Analysis</vt:lpstr>
      <vt:lpstr>Accuracy</vt:lpstr>
      <vt:lpstr>PowerPoint-Präsentation</vt:lpstr>
      <vt:lpstr>Biological Age</vt:lpstr>
      <vt:lpstr>Biological Age</vt:lpstr>
      <vt:lpstr>DNA Methylation Analysis</vt:lpstr>
      <vt:lpstr>Accuracy</vt:lpstr>
      <vt:lpstr>DNA Facial Composite</vt:lpstr>
      <vt:lpstr>DNA does not equal phenotype</vt:lpstr>
      <vt:lpstr>Other Factors</vt:lpstr>
      <vt:lpstr>Problems with FDP</vt:lpstr>
      <vt:lpstr>Is DNA Unbiased?</vt:lpstr>
      <vt:lpstr>Confirmation Bias</vt:lpstr>
      <vt:lpstr>Privacy</vt:lpstr>
      <vt:lpstr>Discrimination</vt:lpstr>
      <vt:lpstr>Emotional Debate</vt:lpstr>
      <vt:lpstr>Outlook</vt:lpstr>
      <vt:lpstr>Extended DNA Analysis</vt:lpstr>
      <vt:lpstr>What to do?</vt:lpstr>
      <vt:lpstr>The new Law:</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Anna</dc:creator>
  <cp:lastModifiedBy>Dennis Deutschkämer</cp:lastModifiedBy>
  <cp:revision>91</cp:revision>
  <dcterms:created xsi:type="dcterms:W3CDTF">2017-12-12T19:53:24Z</dcterms:created>
  <dcterms:modified xsi:type="dcterms:W3CDTF">2017-12-29T15:04:46Z</dcterms:modified>
</cp:coreProperties>
</file>