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57" r:id="rId3"/>
    <p:sldId id="259" r:id="rId4"/>
    <p:sldId id="261" r:id="rId5"/>
    <p:sldId id="263" r:id="rId6"/>
    <p:sldId id="264" r:id="rId7"/>
    <p:sldId id="265" r:id="rId8"/>
    <p:sldId id="269" r:id="rId9"/>
    <p:sldId id="266" r:id="rId10"/>
    <p:sldId id="270" r:id="rId11"/>
    <p:sldId id="306" r:id="rId12"/>
    <p:sldId id="267" r:id="rId13"/>
    <p:sldId id="273" r:id="rId14"/>
    <p:sldId id="274" r:id="rId15"/>
    <p:sldId id="275" r:id="rId16"/>
    <p:sldId id="276" r:id="rId17"/>
    <p:sldId id="279" r:id="rId18"/>
    <p:sldId id="278" r:id="rId19"/>
    <p:sldId id="277" r:id="rId20"/>
    <p:sldId id="281" r:id="rId21"/>
    <p:sldId id="282" r:id="rId22"/>
    <p:sldId id="289" r:id="rId23"/>
    <p:sldId id="290" r:id="rId24"/>
    <p:sldId id="283" r:id="rId25"/>
    <p:sldId id="291" r:id="rId26"/>
    <p:sldId id="301" r:id="rId27"/>
    <p:sldId id="292" r:id="rId28"/>
    <p:sldId id="296" r:id="rId29"/>
    <p:sldId id="297" r:id="rId30"/>
    <p:sldId id="298" r:id="rId31"/>
    <p:sldId id="293" r:id="rId32"/>
    <p:sldId id="268" r:id="rId33"/>
    <p:sldId id="307" r:id="rId34"/>
    <p:sldId id="299" r:id="rId35"/>
    <p:sldId id="303" r:id="rId36"/>
    <p:sldId id="300" r:id="rId37"/>
    <p:sldId id="288" r:id="rId38"/>
    <p:sldId id="284" r:id="rId39"/>
    <p:sldId id="285" r:id="rId40"/>
    <p:sldId id="287" r:id="rId41"/>
    <p:sldId id="305" r:id="rId42"/>
    <p:sldId id="272" r:id="rId43"/>
    <p:sldId id="304" r:id="rId44"/>
  </p:sldIdLst>
  <p:sldSz cx="18288000" cy="10296525"/>
  <p:notesSz cx="6858000" cy="9144000"/>
  <p:defaultTextStyle>
    <a:defPPr>
      <a:defRPr lang="en-US"/>
    </a:defPPr>
    <a:lvl1pPr marL="0" algn="l" defTabSz="1829349" rtl="0" eaLnBrk="1" latinLnBrk="0" hangingPunct="1">
      <a:defRPr sz="3600" kern="1200">
        <a:solidFill>
          <a:schemeClr val="tx1"/>
        </a:solidFill>
        <a:latin typeface="+mn-lt"/>
        <a:ea typeface="+mn-ea"/>
        <a:cs typeface="+mn-cs"/>
      </a:defRPr>
    </a:lvl1pPr>
    <a:lvl2pPr marL="914674" algn="l" defTabSz="1829349" rtl="0" eaLnBrk="1" latinLnBrk="0" hangingPunct="1">
      <a:defRPr sz="3600" kern="1200">
        <a:solidFill>
          <a:schemeClr val="tx1"/>
        </a:solidFill>
        <a:latin typeface="+mn-lt"/>
        <a:ea typeface="+mn-ea"/>
        <a:cs typeface="+mn-cs"/>
      </a:defRPr>
    </a:lvl2pPr>
    <a:lvl3pPr marL="1829349" algn="l" defTabSz="1829349" rtl="0" eaLnBrk="1" latinLnBrk="0" hangingPunct="1">
      <a:defRPr sz="3600" kern="1200">
        <a:solidFill>
          <a:schemeClr val="tx1"/>
        </a:solidFill>
        <a:latin typeface="+mn-lt"/>
        <a:ea typeface="+mn-ea"/>
        <a:cs typeface="+mn-cs"/>
      </a:defRPr>
    </a:lvl3pPr>
    <a:lvl4pPr marL="2744023" algn="l" defTabSz="1829349" rtl="0" eaLnBrk="1" latinLnBrk="0" hangingPunct="1">
      <a:defRPr sz="3600" kern="1200">
        <a:solidFill>
          <a:schemeClr val="tx1"/>
        </a:solidFill>
        <a:latin typeface="+mn-lt"/>
        <a:ea typeface="+mn-ea"/>
        <a:cs typeface="+mn-cs"/>
      </a:defRPr>
    </a:lvl4pPr>
    <a:lvl5pPr marL="3658697" algn="l" defTabSz="1829349" rtl="0" eaLnBrk="1" latinLnBrk="0" hangingPunct="1">
      <a:defRPr sz="3600" kern="1200">
        <a:solidFill>
          <a:schemeClr val="tx1"/>
        </a:solidFill>
        <a:latin typeface="+mn-lt"/>
        <a:ea typeface="+mn-ea"/>
        <a:cs typeface="+mn-cs"/>
      </a:defRPr>
    </a:lvl5pPr>
    <a:lvl6pPr marL="4573372" algn="l" defTabSz="1829349" rtl="0" eaLnBrk="1" latinLnBrk="0" hangingPunct="1">
      <a:defRPr sz="3600" kern="1200">
        <a:solidFill>
          <a:schemeClr val="tx1"/>
        </a:solidFill>
        <a:latin typeface="+mn-lt"/>
        <a:ea typeface="+mn-ea"/>
        <a:cs typeface="+mn-cs"/>
      </a:defRPr>
    </a:lvl6pPr>
    <a:lvl7pPr marL="5488046" algn="l" defTabSz="1829349" rtl="0" eaLnBrk="1" latinLnBrk="0" hangingPunct="1">
      <a:defRPr sz="3600" kern="1200">
        <a:solidFill>
          <a:schemeClr val="tx1"/>
        </a:solidFill>
        <a:latin typeface="+mn-lt"/>
        <a:ea typeface="+mn-ea"/>
        <a:cs typeface="+mn-cs"/>
      </a:defRPr>
    </a:lvl7pPr>
    <a:lvl8pPr marL="6402720" algn="l" defTabSz="1829349" rtl="0" eaLnBrk="1" latinLnBrk="0" hangingPunct="1">
      <a:defRPr sz="3600" kern="1200">
        <a:solidFill>
          <a:schemeClr val="tx1"/>
        </a:solidFill>
        <a:latin typeface="+mn-lt"/>
        <a:ea typeface="+mn-ea"/>
        <a:cs typeface="+mn-cs"/>
      </a:defRPr>
    </a:lvl8pPr>
    <a:lvl9pPr marL="7317395" algn="l" defTabSz="1829349"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35C07CFD-043D-D04A-948D-16131C8C950A}">
          <p14:sldIdLst>
            <p14:sldId id="256"/>
          </p14:sldIdLst>
        </p14:section>
        <p14:section name="Why we're excited" id="{58D3856C-DF4D-8D41-8DB8-FAC4D7CF98A7}">
          <p14:sldIdLst>
            <p14:sldId id="257"/>
            <p14:sldId id="259"/>
            <p14:sldId id="261"/>
            <p14:sldId id="263"/>
            <p14:sldId id="264"/>
          </p14:sldIdLst>
        </p14:section>
        <p14:section name="Details Part 1" id="{6A4B7FC2-2080-1E4E-AF77-EF5F583CF1A3}">
          <p14:sldIdLst>
            <p14:sldId id="265"/>
            <p14:sldId id="269"/>
            <p14:sldId id="266"/>
            <p14:sldId id="270"/>
            <p14:sldId id="306"/>
          </p14:sldIdLst>
        </p14:section>
        <p14:section name="Details Part 2" id="{D4065CAE-7C99-C74F-ABFC-3B16B943F209}">
          <p14:sldIdLst>
            <p14:sldId id="267"/>
            <p14:sldId id="273"/>
            <p14:sldId id="274"/>
            <p14:sldId id="275"/>
            <p14:sldId id="276"/>
            <p14:sldId id="279"/>
            <p14:sldId id="278"/>
            <p14:sldId id="277"/>
            <p14:sldId id="281"/>
            <p14:sldId id="282"/>
            <p14:sldId id="289"/>
            <p14:sldId id="290"/>
            <p14:sldId id="283"/>
            <p14:sldId id="291"/>
            <p14:sldId id="301"/>
            <p14:sldId id="292"/>
            <p14:sldId id="296"/>
            <p14:sldId id="297"/>
            <p14:sldId id="298"/>
            <p14:sldId id="293"/>
          </p14:sldIdLst>
        </p14:section>
        <p14:section name="BCI applications" id="{DA6D6D47-C677-EE46-9FD0-E0CDB5ED77CB}">
          <p14:sldIdLst>
            <p14:sldId id="268"/>
            <p14:sldId id="307"/>
            <p14:sldId id="299"/>
            <p14:sldId id="303"/>
            <p14:sldId id="300"/>
            <p14:sldId id="288"/>
            <p14:sldId id="284"/>
            <p14:sldId id="285"/>
            <p14:sldId id="287"/>
            <p14:sldId id="305"/>
            <p14:sldId id="272"/>
            <p14:sldId id="30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B2"/>
    <a:srgbClr val="22FF06"/>
    <a:srgbClr val="F2F99B"/>
    <a:srgbClr val="833ECA"/>
    <a:srgbClr val="161526"/>
    <a:srgbClr val="403D76"/>
    <a:srgbClr val="590003"/>
    <a:srgbClr val="362F4F"/>
    <a:srgbClr val="241A4C"/>
    <a:srgbClr val="8269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10" autoAdjust="0"/>
  </p:normalViewPr>
  <p:slideViewPr>
    <p:cSldViewPr snapToGrid="0">
      <p:cViewPr>
        <p:scale>
          <a:sx n="85" d="100"/>
          <a:sy n="85" d="100"/>
        </p:scale>
        <p:origin x="-96" y="832"/>
      </p:cViewPr>
      <p:guideLst>
        <p:guide orient="horz" pos="3243"/>
        <p:guide pos="576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5" d="100"/>
          <a:sy n="75" d="100"/>
        </p:scale>
        <p:origin x="-3784" y="153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7BEB2F-98BB-A74B-B1A0-50517A0867C4}" type="datetimeFigureOut">
              <a:rPr lang="en-US" smtClean="0"/>
              <a:t>28.12.13</a:t>
            </a:fld>
            <a:endParaRPr lang="en-US"/>
          </a:p>
        </p:txBody>
      </p:sp>
      <p:sp>
        <p:nvSpPr>
          <p:cNvPr id="4" name="Slide Image Placeholder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2BF970-6E16-644C-9A68-62B00B8AF2DE}" type="slidenum">
              <a:rPr lang="en-US" smtClean="0"/>
              <a:t>‹#›</a:t>
            </a:fld>
            <a:endParaRPr lang="en-US"/>
          </a:p>
        </p:txBody>
      </p:sp>
    </p:spTree>
    <p:extLst>
      <p:ext uri="{BB962C8B-B14F-4D97-AF65-F5344CB8AC3E}">
        <p14:creationId xmlns:p14="http://schemas.microsoft.com/office/powerpoint/2010/main" val="4025600201"/>
      </p:ext>
    </p:extLst>
  </p:cSld>
  <p:clrMap bg1="lt1" tx1="dk1" bg2="lt2" tx2="dk2" accent1="accent1" accent2="accent2" accent3="accent3" accent4="accent4" accent5="accent5" accent6="accent6" hlink="hlink" folHlink="folHlink"/>
  <p:notesStyle>
    <a:lvl1pPr marL="0" algn="l" defTabSz="914674" rtl="0" eaLnBrk="1" latinLnBrk="0" hangingPunct="1">
      <a:defRPr sz="2400" kern="1200">
        <a:solidFill>
          <a:schemeClr val="tx1"/>
        </a:solidFill>
        <a:latin typeface="+mn-lt"/>
        <a:ea typeface="+mn-ea"/>
        <a:cs typeface="+mn-cs"/>
      </a:defRPr>
    </a:lvl1pPr>
    <a:lvl2pPr marL="914674" algn="l" defTabSz="914674" rtl="0" eaLnBrk="1" latinLnBrk="0" hangingPunct="1">
      <a:defRPr sz="2400" kern="1200">
        <a:solidFill>
          <a:schemeClr val="tx1"/>
        </a:solidFill>
        <a:latin typeface="+mn-lt"/>
        <a:ea typeface="+mn-ea"/>
        <a:cs typeface="+mn-cs"/>
      </a:defRPr>
    </a:lvl2pPr>
    <a:lvl3pPr marL="1829349" algn="l" defTabSz="914674" rtl="0" eaLnBrk="1" latinLnBrk="0" hangingPunct="1">
      <a:defRPr sz="2400" kern="1200">
        <a:solidFill>
          <a:schemeClr val="tx1"/>
        </a:solidFill>
        <a:latin typeface="+mn-lt"/>
        <a:ea typeface="+mn-ea"/>
        <a:cs typeface="+mn-cs"/>
      </a:defRPr>
    </a:lvl3pPr>
    <a:lvl4pPr marL="2744023" algn="l" defTabSz="914674" rtl="0" eaLnBrk="1" latinLnBrk="0" hangingPunct="1">
      <a:defRPr sz="2400" kern="1200">
        <a:solidFill>
          <a:schemeClr val="tx1"/>
        </a:solidFill>
        <a:latin typeface="+mn-lt"/>
        <a:ea typeface="+mn-ea"/>
        <a:cs typeface="+mn-cs"/>
      </a:defRPr>
    </a:lvl4pPr>
    <a:lvl5pPr marL="3658697" algn="l" defTabSz="914674" rtl="0" eaLnBrk="1" latinLnBrk="0" hangingPunct="1">
      <a:defRPr sz="2400" kern="1200">
        <a:solidFill>
          <a:schemeClr val="tx1"/>
        </a:solidFill>
        <a:latin typeface="+mn-lt"/>
        <a:ea typeface="+mn-ea"/>
        <a:cs typeface="+mn-cs"/>
      </a:defRPr>
    </a:lvl5pPr>
    <a:lvl6pPr marL="4573372" algn="l" defTabSz="914674" rtl="0" eaLnBrk="1" latinLnBrk="0" hangingPunct="1">
      <a:defRPr sz="2400" kern="1200">
        <a:solidFill>
          <a:schemeClr val="tx1"/>
        </a:solidFill>
        <a:latin typeface="+mn-lt"/>
        <a:ea typeface="+mn-ea"/>
        <a:cs typeface="+mn-cs"/>
      </a:defRPr>
    </a:lvl6pPr>
    <a:lvl7pPr marL="5488046" algn="l" defTabSz="914674" rtl="0" eaLnBrk="1" latinLnBrk="0" hangingPunct="1">
      <a:defRPr sz="2400" kern="1200">
        <a:solidFill>
          <a:schemeClr val="tx1"/>
        </a:solidFill>
        <a:latin typeface="+mn-lt"/>
        <a:ea typeface="+mn-ea"/>
        <a:cs typeface="+mn-cs"/>
      </a:defRPr>
    </a:lvl7pPr>
    <a:lvl8pPr marL="6402720" algn="l" defTabSz="914674" rtl="0" eaLnBrk="1" latinLnBrk="0" hangingPunct="1">
      <a:defRPr sz="2400" kern="1200">
        <a:solidFill>
          <a:schemeClr val="tx1"/>
        </a:solidFill>
        <a:latin typeface="+mn-lt"/>
        <a:ea typeface="+mn-ea"/>
        <a:cs typeface="+mn-cs"/>
      </a:defRPr>
    </a:lvl8pPr>
    <a:lvl9pPr marL="7317395" algn="l" defTabSz="914674"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dirty="0" smtClean="0"/>
              <a:t>Hi, we’re </a:t>
            </a:r>
            <a:r>
              <a:rPr lang="en-US" baseline="0" dirty="0" smtClean="0"/>
              <a:t>Anne and </a:t>
            </a:r>
            <a:r>
              <a:rPr lang="en-US" baseline="0" dirty="0" smtClean="0"/>
              <a:t>Dominic, and we’re here to tell you something about brain-computer interfaces.</a:t>
            </a:r>
            <a:endParaRPr lang="en-US" baseline="0" dirty="0" smtClean="0"/>
          </a:p>
          <a:p>
            <a:r>
              <a:rPr lang="en-US" baseline="0" dirty="0" smtClean="0"/>
              <a:t>I’m a mathematician and he’s a cognitive scientist.</a:t>
            </a:r>
            <a:endParaRPr lang="en-US" dirty="0" smtClean="0"/>
          </a:p>
          <a:p>
            <a:r>
              <a:rPr lang="en-US" baseline="0" dirty="0" smtClean="0"/>
              <a:t>*First, we’ll tell you why we’re excited about this topic.</a:t>
            </a:r>
          </a:p>
          <a:p>
            <a:r>
              <a:rPr lang="en-US" baseline="0" dirty="0" smtClean="0"/>
              <a:t>Then, we’ll dive into the technical details:</a:t>
            </a:r>
          </a:p>
          <a:p>
            <a:pPr marL="0" indent="0">
              <a:buFontTx/>
              <a:buNone/>
            </a:pPr>
            <a:r>
              <a:rPr lang="en-US" baseline="0" dirty="0" smtClean="0"/>
              <a:t>*How things work inside the brain and</a:t>
            </a:r>
          </a:p>
          <a:p>
            <a:pPr marL="0" indent="0">
              <a:buFontTx/>
              <a:buNone/>
            </a:pPr>
            <a:r>
              <a:rPr lang="en-US" baseline="0" dirty="0" smtClean="0"/>
              <a:t>*How to read them with a computer.</a:t>
            </a:r>
          </a:p>
          <a:p>
            <a:pPr marL="0" indent="0">
              <a:buFontTx/>
              <a:buNone/>
            </a:pPr>
            <a:r>
              <a:rPr lang="en-US" baseline="0" dirty="0" smtClean="0"/>
              <a:t>*And finally, we’ll have a quick discussion and answer some questions.</a:t>
            </a:r>
          </a:p>
        </p:txBody>
      </p:sp>
      <p:sp>
        <p:nvSpPr>
          <p:cNvPr id="4" name="Slide Number Placeholder 3"/>
          <p:cNvSpPr>
            <a:spLocks noGrp="1"/>
          </p:cNvSpPr>
          <p:nvPr>
            <p:ph type="sldNum" sz="quarter" idx="10"/>
          </p:nvPr>
        </p:nvSpPr>
        <p:spPr/>
        <p:txBody>
          <a:bodyPr/>
          <a:lstStyle/>
          <a:p>
            <a:fld id="{832BF970-6E16-644C-9A68-62B00B8AF2DE}" type="slidenum">
              <a:rPr lang="en-US" smtClean="0"/>
              <a:t>1</a:t>
            </a:fld>
            <a:endParaRPr lang="en-US"/>
          </a:p>
        </p:txBody>
      </p:sp>
    </p:spTree>
    <p:extLst>
      <p:ext uri="{BB962C8B-B14F-4D97-AF65-F5344CB8AC3E}">
        <p14:creationId xmlns:p14="http://schemas.microsoft.com/office/powerpoint/2010/main" val="2774732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What happens when a </a:t>
            </a:r>
            <a:r>
              <a:rPr lang="en-US" baseline="0" dirty="0" err="1" smtClean="0"/>
              <a:t>hypercolumn</a:t>
            </a:r>
            <a:r>
              <a:rPr lang="en-US" baseline="0" dirty="0" smtClean="0"/>
              <a:t> of neurons recognizes THE SPECIAL red ball from YOUR childhood?</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It activates the </a:t>
            </a:r>
            <a:r>
              <a:rPr lang="en-US" baseline="0" dirty="0" err="1" smtClean="0"/>
              <a:t>minicolumn</a:t>
            </a:r>
            <a:r>
              <a:rPr lang="en-US" baseline="0" dirty="0" smtClean="0"/>
              <a:t> that stores the emotions of your childhood.</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Before, all the neurons in this </a:t>
            </a:r>
            <a:r>
              <a:rPr lang="en-US" baseline="0" dirty="0" err="1" smtClean="0"/>
              <a:t>minicolumn</a:t>
            </a:r>
            <a:r>
              <a:rPr lang="en-US" baseline="0" dirty="0" smtClean="0"/>
              <a:t> were just idling.</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Their activity was slow, random, and completely desynchronized.</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But as soon as the activation signal arrives, they generate waves of activity.</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Now, each one of those yellow dots is the activity of a single neuron.</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Because single neurons can only generate a short flash of activity, they have to work together.</a:t>
            </a:r>
          </a:p>
          <a:p>
            <a:pPr marL="0" marR="0" indent="0" algn="l" defTabSz="914674"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These waves are the typical data format inside the brain.</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Waves can encode more information by changing the frequency and phase.</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The amplitude, however, is always the same.</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And in this case, this wave is part of the memory of THE red ball of YOUR childhood.</a:t>
            </a:r>
          </a:p>
        </p:txBody>
      </p:sp>
      <p:sp>
        <p:nvSpPr>
          <p:cNvPr id="4" name="Slide Number Placeholder 3"/>
          <p:cNvSpPr>
            <a:spLocks noGrp="1"/>
          </p:cNvSpPr>
          <p:nvPr>
            <p:ph type="sldNum" sz="quarter" idx="10"/>
          </p:nvPr>
        </p:nvSpPr>
        <p:spPr/>
        <p:txBody>
          <a:bodyPr/>
          <a:lstStyle/>
          <a:p>
            <a:fld id="{832BF970-6E16-644C-9A68-62B00B8AF2DE}" type="slidenum">
              <a:rPr lang="en-US" smtClean="0"/>
              <a:t>10</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And, in case you were wondering, this is how </a:t>
            </a:r>
            <a:r>
              <a:rPr lang="en-US" baseline="0" dirty="0" err="1" smtClean="0"/>
              <a:t>hypercolumns</a:t>
            </a:r>
            <a:r>
              <a:rPr lang="en-US" baseline="0" dirty="0" smtClean="0"/>
              <a:t> communicate with each other in slow motion.</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(wait 5 seconds)</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You see that there’s some structure, and some clear loops.</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(wait 10 seconds)</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But it’s all flowing, shifting and never repeating.</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(wait 10 seconds)</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This is how these electrical waves are traveling through the brain.</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(wait 5 seconds)</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Alright, time to get to work.</a:t>
            </a:r>
          </a:p>
        </p:txBody>
      </p:sp>
      <p:sp>
        <p:nvSpPr>
          <p:cNvPr id="4" name="Slide Number Placeholder 3"/>
          <p:cNvSpPr>
            <a:spLocks noGrp="1"/>
          </p:cNvSpPr>
          <p:nvPr>
            <p:ph type="sldNum" sz="quarter" idx="10"/>
          </p:nvPr>
        </p:nvSpPr>
        <p:spPr/>
        <p:txBody>
          <a:bodyPr/>
          <a:lstStyle/>
          <a:p>
            <a:fld id="{832BF970-6E16-644C-9A68-62B00B8AF2DE}" type="slidenum">
              <a:rPr lang="en-US" smtClean="0"/>
              <a:t>11</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What we now have to do, is to to find the origin of electrical waves.</a:t>
            </a:r>
          </a:p>
          <a:p>
            <a:r>
              <a:rPr lang="en-US" baseline="0" dirty="0" smtClean="0"/>
              <a:t>- wait 2-3 seconds -</a:t>
            </a:r>
          </a:p>
          <a:p>
            <a:r>
              <a:rPr lang="en-US" baseline="0" dirty="0" smtClean="0"/>
              <a:t>So </a:t>
            </a:r>
            <a:r>
              <a:rPr lang="en-US" baseline="0" dirty="0" smtClean="0"/>
              <a:t>how do we do this without physical access to the brain?</a:t>
            </a:r>
          </a:p>
        </p:txBody>
      </p:sp>
      <p:sp>
        <p:nvSpPr>
          <p:cNvPr id="4" name="Slide Number Placeholder 3"/>
          <p:cNvSpPr>
            <a:spLocks noGrp="1"/>
          </p:cNvSpPr>
          <p:nvPr>
            <p:ph type="sldNum" sz="quarter" idx="10"/>
          </p:nvPr>
        </p:nvSpPr>
        <p:spPr/>
        <p:txBody>
          <a:bodyPr/>
          <a:lstStyle/>
          <a:p>
            <a:fld id="{832BF970-6E16-644C-9A68-62B00B8AF2DE}" type="slidenum">
              <a:rPr lang="en-US" smtClean="0"/>
              <a:t>12</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The easiest (and already established) way is to use an EEG.</a:t>
            </a:r>
          </a:p>
          <a:p>
            <a:r>
              <a:rPr lang="en-US" baseline="0" dirty="0" smtClean="0"/>
              <a:t>This is a device that measures electric fields with the help of some electrodes.</a:t>
            </a:r>
          </a:p>
          <a:p>
            <a:r>
              <a:rPr lang="en-US" baseline="0" dirty="0" smtClean="0"/>
              <a:t>You have probably seen one on TV already and we've taken our own EEG along today.</a:t>
            </a:r>
          </a:p>
          <a:p>
            <a:r>
              <a:rPr lang="en-US" baseline="0" dirty="0" smtClean="0"/>
              <a:t>The big question is now, how does this all work.</a:t>
            </a:r>
          </a:p>
        </p:txBody>
      </p:sp>
      <p:sp>
        <p:nvSpPr>
          <p:cNvPr id="4" name="Slide Number Placeholder 3"/>
          <p:cNvSpPr>
            <a:spLocks noGrp="1"/>
          </p:cNvSpPr>
          <p:nvPr>
            <p:ph type="sldNum" sz="quarter" idx="10"/>
          </p:nvPr>
        </p:nvSpPr>
        <p:spPr/>
        <p:txBody>
          <a:bodyPr/>
          <a:lstStyle/>
          <a:p>
            <a:fld id="{832BF970-6E16-644C-9A68-62B00B8AF2DE}" type="slidenum">
              <a:rPr lang="en-US" smtClean="0"/>
              <a:t>13</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The electric </a:t>
            </a:r>
            <a:r>
              <a:rPr lang="en-US" baseline="0" dirty="0" smtClean="0"/>
              <a:t>field from </a:t>
            </a:r>
            <a:r>
              <a:rPr lang="en-US" baseline="0" dirty="0" smtClean="0"/>
              <a:t>each </a:t>
            </a:r>
            <a:r>
              <a:rPr lang="en-US" baseline="0" dirty="0" smtClean="0"/>
              <a:t>neuronal cluster is strong enough to be measured outside of the head.</a:t>
            </a:r>
          </a:p>
          <a:p>
            <a:r>
              <a:rPr lang="en-US" baseline="0" dirty="0" smtClean="0"/>
              <a:t>We have to place the electrodes directly onto the head surface because air conductivity is very low.</a:t>
            </a:r>
          </a:p>
          <a:p>
            <a:r>
              <a:rPr lang="en-US" baseline="0" dirty="0" smtClean="0"/>
              <a:t>Then we combine all the electrode voltages, so that we know the voltage for each point on the head surface.</a:t>
            </a:r>
          </a:p>
        </p:txBody>
      </p:sp>
      <p:sp>
        <p:nvSpPr>
          <p:cNvPr id="4" name="Slide Number Placeholder 3"/>
          <p:cNvSpPr>
            <a:spLocks noGrp="1"/>
          </p:cNvSpPr>
          <p:nvPr>
            <p:ph type="sldNum" sz="quarter" idx="10"/>
          </p:nvPr>
        </p:nvSpPr>
        <p:spPr/>
        <p:txBody>
          <a:bodyPr/>
          <a:lstStyle/>
          <a:p>
            <a:fld id="{832BF970-6E16-644C-9A68-62B00B8AF2DE}" type="slidenum">
              <a:rPr lang="en-US" smtClean="0"/>
              <a:t>14</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Neuron clusters also produce </a:t>
            </a:r>
            <a:r>
              <a:rPr lang="en-US" baseline="0" dirty="0" smtClean="0"/>
              <a:t>a MAGNETIC field </a:t>
            </a:r>
            <a:r>
              <a:rPr lang="en-US" baseline="0" dirty="0" smtClean="0"/>
              <a:t>at the same time.</a:t>
            </a:r>
          </a:p>
          <a:p>
            <a:r>
              <a:rPr lang="en-US" baseline="0" dirty="0" smtClean="0"/>
              <a:t>This could also be measured from a small distance.</a:t>
            </a:r>
          </a:p>
          <a:p>
            <a:r>
              <a:rPr lang="en-US" baseline="0" dirty="0" smtClean="0"/>
              <a:t>But the devices for measuring very weak magnetic fields are far too big to carry around, and very expensive.</a:t>
            </a:r>
          </a:p>
          <a:p>
            <a:endParaRPr lang="en-US" baseline="0" dirty="0" smtClean="0"/>
          </a:p>
          <a:p>
            <a:r>
              <a:rPr lang="en-US" baseline="0" dirty="0" smtClean="0"/>
              <a:t>They also have to be isolated from other "strong” fields.</a:t>
            </a:r>
          </a:p>
          <a:p>
            <a:r>
              <a:rPr lang="en-US" baseline="0" dirty="0" smtClean="0"/>
              <a:t>Even regular </a:t>
            </a:r>
            <a:r>
              <a:rPr lang="en-US" baseline="0" dirty="0" smtClean="0"/>
              <a:t>watches </a:t>
            </a:r>
            <a:r>
              <a:rPr lang="en-US" baseline="0" dirty="0" smtClean="0"/>
              <a:t>create magnetic fields that are </a:t>
            </a:r>
            <a:r>
              <a:rPr lang="en-US" baseline="0" dirty="0" smtClean="0"/>
              <a:t>MAGNITUDES </a:t>
            </a:r>
            <a:r>
              <a:rPr lang="en-US" baseline="0" dirty="0" smtClean="0"/>
              <a:t>stronger than the whole brain.</a:t>
            </a:r>
          </a:p>
          <a:p>
            <a:r>
              <a:rPr lang="en-US" baseline="0" dirty="0" smtClean="0"/>
              <a:t>Currently, EEGs are the only handy devices for custom usage.</a:t>
            </a:r>
          </a:p>
        </p:txBody>
      </p:sp>
      <p:sp>
        <p:nvSpPr>
          <p:cNvPr id="4" name="Slide Number Placeholder 3"/>
          <p:cNvSpPr>
            <a:spLocks noGrp="1"/>
          </p:cNvSpPr>
          <p:nvPr>
            <p:ph type="sldNum" sz="quarter" idx="10"/>
          </p:nvPr>
        </p:nvSpPr>
        <p:spPr/>
        <p:txBody>
          <a:bodyPr/>
          <a:lstStyle/>
          <a:p>
            <a:fld id="{832BF970-6E16-644C-9A68-62B00B8AF2DE}" type="slidenum">
              <a:rPr lang="en-US" smtClean="0"/>
              <a:t>15</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Since the electric field is caused somewhere inside of the brain, we have to look at what happens on the way outside.</a:t>
            </a:r>
          </a:p>
          <a:p>
            <a:r>
              <a:rPr lang="en-US" baseline="0" dirty="0" smtClean="0"/>
              <a:t>Our head consists of different tissues, which all put up some amount of resistance for electric fields.</a:t>
            </a:r>
          </a:p>
          <a:p>
            <a:r>
              <a:rPr lang="en-US" baseline="0" dirty="0" smtClean="0"/>
              <a:t>So, instead of travelling </a:t>
            </a:r>
            <a:r>
              <a:rPr lang="en-US" baseline="0" dirty="0" smtClean="0"/>
              <a:t>STRAIGHT through </a:t>
            </a:r>
            <a:r>
              <a:rPr lang="en-US" baseline="0" dirty="0" smtClean="0"/>
              <a:t>the head, the electric field gets distorted.</a:t>
            </a:r>
          </a:p>
          <a:p>
            <a:endParaRPr lang="en-US" baseline="0" dirty="0" smtClean="0"/>
          </a:p>
          <a:p>
            <a:r>
              <a:rPr lang="en-US" baseline="0" dirty="0" smtClean="0"/>
              <a:t>It could be imagined like this: when jogging, you have different speeds on different types of surfaces.</a:t>
            </a:r>
          </a:p>
          <a:p>
            <a:r>
              <a:rPr lang="en-US" baseline="0" dirty="0" smtClean="0"/>
              <a:t>When you are jogging on asphalt, you are quicker than on sand.</a:t>
            </a:r>
          </a:p>
          <a:p>
            <a:r>
              <a:rPr lang="en-US" baseline="0" dirty="0" smtClean="0"/>
              <a:t>It is the same with the electric fields in </a:t>
            </a:r>
            <a:r>
              <a:rPr lang="en-US" baseline="0" dirty="0" smtClean="0"/>
              <a:t>our </a:t>
            </a:r>
            <a:r>
              <a:rPr lang="en-US" baseline="0" dirty="0" smtClean="0"/>
              <a:t>head.</a:t>
            </a:r>
          </a:p>
          <a:p>
            <a:r>
              <a:rPr lang="en-US" baseline="0" dirty="0" smtClean="0"/>
              <a:t>For example, our bones have a very high resistance, and the liquid around our brain is very conductive.</a:t>
            </a:r>
          </a:p>
          <a:p>
            <a:r>
              <a:rPr lang="en-US" baseline="0" dirty="0" smtClean="0"/>
              <a:t>And ONE brain tissue even has different conductivities for different directions.</a:t>
            </a:r>
          </a:p>
        </p:txBody>
      </p:sp>
      <p:sp>
        <p:nvSpPr>
          <p:cNvPr id="4" name="Slide Number Placeholder 3"/>
          <p:cNvSpPr>
            <a:spLocks noGrp="1"/>
          </p:cNvSpPr>
          <p:nvPr>
            <p:ph type="sldNum" sz="quarter" idx="10"/>
          </p:nvPr>
        </p:nvSpPr>
        <p:spPr/>
        <p:txBody>
          <a:bodyPr/>
          <a:lstStyle/>
          <a:p>
            <a:fld id="{832BF970-6E16-644C-9A68-62B00B8AF2DE}" type="slidenum">
              <a:rPr lang="en-US" smtClean="0"/>
              <a:t>16</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We are finished with our setup: active neurons create an electric field inside of the head.</a:t>
            </a:r>
          </a:p>
          <a:p>
            <a:r>
              <a:rPr lang="en-US" baseline="0" dirty="0" smtClean="0"/>
              <a:t>We know about the conductivities of different tissue layers, and the voltage on the head surface.</a:t>
            </a:r>
          </a:p>
          <a:p>
            <a:endParaRPr lang="en-US" baseline="0" dirty="0" smtClean="0"/>
          </a:p>
        </p:txBody>
      </p:sp>
      <p:sp>
        <p:nvSpPr>
          <p:cNvPr id="4" name="Slide Number Placeholder 3"/>
          <p:cNvSpPr>
            <a:spLocks noGrp="1"/>
          </p:cNvSpPr>
          <p:nvPr>
            <p:ph type="sldNum" sz="quarter" idx="10"/>
          </p:nvPr>
        </p:nvSpPr>
        <p:spPr/>
        <p:txBody>
          <a:bodyPr/>
          <a:lstStyle/>
          <a:p>
            <a:fld id="{832BF970-6E16-644C-9A68-62B00B8AF2DE}" type="slidenum">
              <a:rPr lang="en-US" smtClean="0"/>
              <a:t>17</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Like in many occasions for solving problems, now we require the mighty toolbox of mathematical science to find a solution.</a:t>
            </a:r>
          </a:p>
          <a:p>
            <a:r>
              <a:rPr lang="en-US" baseline="0" dirty="0" smtClean="0"/>
              <a:t>What we want to do now: we want to translate our setting (and our problem) into the language of mathematics, solve the problem there, and translate the mathematical solution back into reality.</a:t>
            </a:r>
          </a:p>
          <a:p>
            <a:r>
              <a:rPr lang="en-US" baseline="0" dirty="0" smtClean="0"/>
              <a:t>And to warn you beforehand: within the mathematical world, we will need another translation, into something a computer can solve.</a:t>
            </a:r>
          </a:p>
          <a:p>
            <a:endParaRPr lang="en-US" baseline="0" dirty="0" smtClean="0"/>
          </a:p>
          <a:p>
            <a:r>
              <a:rPr lang="en-US" baseline="0" dirty="0" smtClean="0"/>
              <a:t>So let’s look at our problem.</a:t>
            </a:r>
          </a:p>
          <a:p>
            <a:r>
              <a:rPr lang="en-US" baseline="0" dirty="0" smtClean="0"/>
              <a:t>The first step, the translating into mathematical language is also called to model the problem.</a:t>
            </a:r>
          </a:p>
          <a:p>
            <a:r>
              <a:rPr lang="en-US" baseline="0" dirty="0" smtClean="0"/>
              <a:t>Building a mathematical model uses principles, laws and concepts from other fields of science.</a:t>
            </a:r>
          </a:p>
          <a:p>
            <a:endParaRPr lang="en-US" baseline="0" dirty="0" smtClean="0"/>
          </a:p>
          <a:p>
            <a:r>
              <a:rPr lang="en-US" baseline="0" dirty="0" smtClean="0"/>
              <a:t>In our case, we use a modified version of the famous Maxwell Equations, which describe </a:t>
            </a:r>
            <a:r>
              <a:rPr lang="en-US" baseline="0" dirty="0" smtClean="0"/>
              <a:t>the </a:t>
            </a:r>
            <a:r>
              <a:rPr lang="en-US" baseline="0" dirty="0" smtClean="0"/>
              <a:t>connection between magnetic and electric fields (and forces).</a:t>
            </a:r>
          </a:p>
        </p:txBody>
      </p:sp>
      <p:sp>
        <p:nvSpPr>
          <p:cNvPr id="4" name="Slide Number Placeholder 3"/>
          <p:cNvSpPr>
            <a:spLocks noGrp="1"/>
          </p:cNvSpPr>
          <p:nvPr>
            <p:ph type="sldNum" sz="quarter" idx="10"/>
          </p:nvPr>
        </p:nvSpPr>
        <p:spPr/>
        <p:txBody>
          <a:bodyPr/>
          <a:lstStyle/>
          <a:p>
            <a:fld id="{832BF970-6E16-644C-9A68-62B00B8AF2DE}" type="slidenum">
              <a:rPr lang="en-US" smtClean="0"/>
              <a:t>18</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The equation we get as a result is written here.</a:t>
            </a:r>
          </a:p>
          <a:p>
            <a:endParaRPr lang="en-US" baseline="0" dirty="0" smtClean="0"/>
          </a:p>
          <a:p>
            <a:r>
              <a:rPr lang="en-US" baseline="0" dirty="0" smtClean="0"/>
              <a:t>First, we look at the left side.</a:t>
            </a:r>
          </a:p>
          <a:p>
            <a:r>
              <a:rPr lang="en-US" sz="2400" kern="1200" dirty="0" smtClean="0">
                <a:solidFill>
                  <a:schemeClr val="tx1"/>
                </a:solidFill>
                <a:latin typeface="+mn-lt"/>
                <a:ea typeface="+mn-ea"/>
                <a:cs typeface="+mn-cs"/>
              </a:rPr>
              <a:t>The x describes any point in the head.</a:t>
            </a:r>
          </a:p>
          <a:p>
            <a:r>
              <a:rPr lang="en-US" sz="2400" kern="1200" dirty="0" smtClean="0">
                <a:solidFill>
                  <a:schemeClr val="tx1"/>
                </a:solidFill>
                <a:latin typeface="+mn-lt"/>
                <a:ea typeface="+mn-ea"/>
                <a:cs typeface="+mn-cs"/>
              </a:rPr>
              <a:t>u(x) is the electric field at the position x.</a:t>
            </a:r>
          </a:p>
          <a:p>
            <a:r>
              <a:rPr lang="en-US" sz="2400" kern="1200" dirty="0" smtClean="0">
                <a:solidFill>
                  <a:schemeClr val="tx1"/>
                </a:solidFill>
                <a:latin typeface="+mn-lt"/>
                <a:ea typeface="+mn-ea"/>
                <a:cs typeface="+mn-cs"/>
              </a:rPr>
              <a:t>When you derive that,</a:t>
            </a:r>
            <a:r>
              <a:rPr lang="en-US" sz="2400" kern="1200" baseline="0" dirty="0" smtClean="0">
                <a:solidFill>
                  <a:schemeClr val="tx1"/>
                </a:solidFill>
                <a:latin typeface="+mn-lt"/>
                <a:ea typeface="+mn-ea"/>
                <a:cs typeface="+mn-cs"/>
              </a:rPr>
              <a:t> </a:t>
            </a:r>
            <a:r>
              <a:rPr lang="en-US" sz="2400" kern="1200" dirty="0" smtClean="0">
                <a:solidFill>
                  <a:schemeClr val="tx1"/>
                </a:solidFill>
                <a:latin typeface="+mn-lt"/>
                <a:ea typeface="+mn-ea"/>
                <a:cs typeface="+mn-cs"/>
              </a:rPr>
              <a:t>you get the current at</a:t>
            </a:r>
            <a:r>
              <a:rPr lang="en-US" sz="2400" kern="1200" baseline="0" dirty="0" smtClean="0">
                <a:solidFill>
                  <a:schemeClr val="tx1"/>
                </a:solidFill>
                <a:latin typeface="+mn-lt"/>
                <a:ea typeface="+mn-ea"/>
                <a:cs typeface="+mn-cs"/>
              </a:rPr>
              <a:t> </a:t>
            </a:r>
            <a:r>
              <a:rPr lang="en-US" sz="2400" kern="1200" dirty="0" smtClean="0">
                <a:solidFill>
                  <a:schemeClr val="tx1"/>
                </a:solidFill>
                <a:latin typeface="+mn-lt"/>
                <a:ea typeface="+mn-ea"/>
                <a:cs typeface="+mn-cs"/>
              </a:rPr>
              <a:t>this point.</a:t>
            </a:r>
          </a:p>
          <a:p>
            <a:r>
              <a:rPr lang="en-US" sz="2400" kern="1200" dirty="0" smtClean="0">
                <a:solidFill>
                  <a:schemeClr val="tx1"/>
                </a:solidFill>
                <a:latin typeface="+mn-lt"/>
                <a:ea typeface="+mn-ea"/>
                <a:cs typeface="+mn-cs"/>
              </a:rPr>
              <a:t>Now you fold this with the electric conductivity</a:t>
            </a:r>
            <a:r>
              <a:rPr lang="en-US" sz="2400" kern="1200" baseline="0" dirty="0" smtClean="0">
                <a:solidFill>
                  <a:schemeClr val="tx1"/>
                </a:solidFill>
                <a:latin typeface="+mn-lt"/>
                <a:ea typeface="+mn-ea"/>
                <a:cs typeface="+mn-cs"/>
              </a:rPr>
              <a:t> and compute the </a:t>
            </a:r>
            <a:r>
              <a:rPr lang="en-US" sz="2400" kern="1200" dirty="0" smtClean="0">
                <a:solidFill>
                  <a:schemeClr val="tx1"/>
                </a:solidFill>
                <a:latin typeface="+mn-lt"/>
                <a:ea typeface="+mn-ea"/>
                <a:cs typeface="+mn-cs"/>
              </a:rPr>
              <a:t>divergence.</a:t>
            </a:r>
          </a:p>
          <a:p>
            <a:r>
              <a:rPr lang="en-US" sz="2400" kern="1200" dirty="0" smtClean="0">
                <a:solidFill>
                  <a:schemeClr val="tx1"/>
                </a:solidFill>
                <a:latin typeface="+mn-lt"/>
                <a:ea typeface="+mn-ea"/>
                <a:cs typeface="+mn-cs"/>
              </a:rPr>
              <a:t>That was what happens</a:t>
            </a:r>
            <a:r>
              <a:rPr lang="en-US" sz="2400" kern="1200" baseline="0" dirty="0" smtClean="0">
                <a:solidFill>
                  <a:schemeClr val="tx1"/>
                </a:solidFill>
                <a:latin typeface="+mn-lt"/>
                <a:ea typeface="+mn-ea"/>
                <a:cs typeface="+mn-cs"/>
              </a:rPr>
              <a:t> mathematically.</a:t>
            </a:r>
          </a:p>
          <a:p>
            <a:r>
              <a:rPr lang="en-US" sz="2400" kern="1200" baseline="0" dirty="0" smtClean="0">
                <a:solidFill>
                  <a:schemeClr val="tx1"/>
                </a:solidFill>
                <a:latin typeface="+mn-lt"/>
                <a:ea typeface="+mn-ea"/>
                <a:cs typeface="+mn-cs"/>
              </a:rPr>
              <a:t>What you can imagine happening in the left side is the </a:t>
            </a:r>
            <a:r>
              <a:rPr lang="en-US" sz="2400" kern="1200" dirty="0" smtClean="0">
                <a:solidFill>
                  <a:schemeClr val="tx1"/>
                </a:solidFill>
                <a:latin typeface="+mn-lt"/>
                <a:ea typeface="+mn-ea"/>
                <a:cs typeface="+mn-cs"/>
              </a:rPr>
              <a:t>difference between the incoming flow and the outgoing flow of </a:t>
            </a:r>
            <a:r>
              <a:rPr lang="en-US" sz="2400" kern="1200" dirty="0" smtClean="0">
                <a:solidFill>
                  <a:schemeClr val="tx1"/>
                </a:solidFill>
                <a:latin typeface="+mn-lt"/>
                <a:ea typeface="+mn-ea"/>
                <a:cs typeface="+mn-cs"/>
              </a:rPr>
              <a:t>the electric </a:t>
            </a:r>
            <a:r>
              <a:rPr lang="en-US" sz="2400" kern="1200" dirty="0" smtClean="0">
                <a:solidFill>
                  <a:schemeClr val="tx1"/>
                </a:solidFill>
                <a:latin typeface="+mn-lt"/>
                <a:ea typeface="+mn-ea"/>
                <a:cs typeface="+mn-cs"/>
              </a:rPr>
              <a:t>field, at every point x.</a:t>
            </a:r>
          </a:p>
          <a:p>
            <a:endParaRPr lang="en-US" sz="2400" kern="1200" dirty="0" smtClean="0">
              <a:solidFill>
                <a:schemeClr val="tx1"/>
              </a:solidFill>
              <a:latin typeface="+mn-lt"/>
              <a:ea typeface="+mn-ea"/>
              <a:cs typeface="+mn-cs"/>
            </a:endParaRPr>
          </a:p>
          <a:p>
            <a:r>
              <a:rPr lang="en-US" sz="2400" kern="1200" dirty="0" smtClean="0">
                <a:solidFill>
                  <a:schemeClr val="tx1"/>
                </a:solidFill>
                <a:latin typeface="+mn-lt"/>
                <a:ea typeface="+mn-ea"/>
                <a:cs typeface="+mn-cs"/>
              </a:rPr>
              <a:t>The right side is all about neuronal activity.</a:t>
            </a:r>
          </a:p>
          <a:p>
            <a:r>
              <a:rPr lang="en-US" sz="2400" kern="1200" dirty="0" smtClean="0">
                <a:solidFill>
                  <a:schemeClr val="tx1"/>
                </a:solidFill>
                <a:latin typeface="+mn-lt"/>
                <a:ea typeface="+mn-ea"/>
                <a:cs typeface="+mn-cs"/>
              </a:rPr>
              <a:t>This is the</a:t>
            </a:r>
            <a:r>
              <a:rPr lang="en-US" sz="2400" kern="1200" baseline="0" dirty="0" smtClean="0">
                <a:solidFill>
                  <a:schemeClr val="tx1"/>
                </a:solidFill>
                <a:latin typeface="+mn-lt"/>
                <a:ea typeface="+mn-ea"/>
                <a:cs typeface="+mn-cs"/>
              </a:rPr>
              <a:t> equation for a </a:t>
            </a:r>
            <a:r>
              <a:rPr lang="en-US" sz="2400" kern="1200" dirty="0" smtClean="0">
                <a:solidFill>
                  <a:schemeClr val="tx1"/>
                </a:solidFill>
                <a:latin typeface="+mn-lt"/>
                <a:ea typeface="+mn-ea"/>
                <a:cs typeface="+mn-cs"/>
              </a:rPr>
              <a:t>model called a “current dipole”.</a:t>
            </a:r>
          </a:p>
          <a:p>
            <a:r>
              <a:rPr lang="en-US" sz="2400" kern="1200" dirty="0" smtClean="0">
                <a:solidFill>
                  <a:schemeClr val="tx1"/>
                </a:solidFill>
                <a:latin typeface="+mn-lt"/>
                <a:ea typeface="+mn-ea"/>
                <a:cs typeface="+mn-cs"/>
              </a:rPr>
              <a:t>It is important to know, that the</a:t>
            </a:r>
            <a:r>
              <a:rPr lang="en-US" sz="2400" kern="1200" baseline="0" dirty="0" smtClean="0">
                <a:solidFill>
                  <a:schemeClr val="tx1"/>
                </a:solidFill>
                <a:latin typeface="+mn-lt"/>
                <a:ea typeface="+mn-ea"/>
                <a:cs typeface="+mn-cs"/>
              </a:rPr>
              <a:t> whole equation </a:t>
            </a:r>
            <a:r>
              <a:rPr lang="en-US" sz="2400" kern="1200" dirty="0" smtClean="0">
                <a:solidFill>
                  <a:schemeClr val="tx1"/>
                </a:solidFill>
                <a:latin typeface="+mn-lt"/>
                <a:ea typeface="+mn-ea"/>
                <a:cs typeface="+mn-cs"/>
              </a:rPr>
              <a:t>is zero everywhere, except at the position of the activity</a:t>
            </a:r>
            <a:r>
              <a:rPr lang="en-US" sz="2400" kern="1200" baseline="0" dirty="0" smtClean="0">
                <a:solidFill>
                  <a:schemeClr val="tx1"/>
                </a:solidFill>
                <a:latin typeface="+mn-lt"/>
                <a:ea typeface="+mn-ea"/>
                <a:cs typeface="+mn-cs"/>
              </a:rPr>
              <a:t>.</a:t>
            </a:r>
          </a:p>
          <a:p>
            <a:endParaRPr lang="en-US" sz="2400" kern="1200" dirty="0" smtClean="0">
              <a:solidFill>
                <a:schemeClr val="tx1"/>
              </a:solidFill>
              <a:latin typeface="+mn-lt"/>
              <a:ea typeface="+mn-ea"/>
              <a:cs typeface="+mn-cs"/>
            </a:endParaRPr>
          </a:p>
          <a:p>
            <a:r>
              <a:rPr lang="en-US" sz="2400" kern="1200" dirty="0" smtClean="0">
                <a:solidFill>
                  <a:schemeClr val="tx1"/>
                </a:solidFill>
                <a:latin typeface="+mn-lt"/>
                <a:ea typeface="+mn-ea"/>
                <a:cs typeface="+mn-cs"/>
              </a:rPr>
              <a:t>Together this means: For every point in the head, the same amount of electricity flows </a:t>
            </a:r>
            <a:r>
              <a:rPr lang="en-US" sz="2400" kern="1200" dirty="0" smtClean="0">
                <a:solidFill>
                  <a:schemeClr val="tx1"/>
                </a:solidFill>
                <a:latin typeface="+mn-lt"/>
                <a:ea typeface="+mn-ea"/>
                <a:cs typeface="+mn-cs"/>
              </a:rPr>
              <a:t>in, </a:t>
            </a:r>
            <a:r>
              <a:rPr lang="en-US" sz="2400" kern="1200" dirty="0" smtClean="0">
                <a:solidFill>
                  <a:schemeClr val="tx1"/>
                </a:solidFill>
                <a:latin typeface="+mn-lt"/>
                <a:ea typeface="+mn-ea"/>
                <a:cs typeface="+mn-cs"/>
              </a:rPr>
              <a:t>as it</a:t>
            </a:r>
            <a:r>
              <a:rPr lang="en-US" sz="2400" kern="1200" baseline="0" dirty="0" smtClean="0">
                <a:solidFill>
                  <a:schemeClr val="tx1"/>
                </a:solidFill>
                <a:latin typeface="+mn-lt"/>
                <a:ea typeface="+mn-ea"/>
                <a:cs typeface="+mn-cs"/>
              </a:rPr>
              <a:t> </a:t>
            </a:r>
            <a:r>
              <a:rPr lang="en-US" sz="2400" kern="1200" dirty="0" smtClean="0">
                <a:solidFill>
                  <a:schemeClr val="tx1"/>
                </a:solidFill>
                <a:latin typeface="+mn-lt"/>
                <a:ea typeface="+mn-ea"/>
                <a:cs typeface="+mn-cs"/>
              </a:rPr>
              <a:t>flows out, with</a:t>
            </a:r>
            <a:r>
              <a:rPr lang="en-US" sz="2400" kern="1200" baseline="0" dirty="0" smtClean="0">
                <a:solidFill>
                  <a:schemeClr val="tx1"/>
                </a:solidFill>
                <a:latin typeface="+mn-lt"/>
                <a:ea typeface="+mn-ea"/>
                <a:cs typeface="+mn-cs"/>
              </a:rPr>
              <a:t> the exception of the </a:t>
            </a:r>
            <a:r>
              <a:rPr lang="en-US" sz="2400" kern="1200" dirty="0" smtClean="0">
                <a:solidFill>
                  <a:schemeClr val="tx1"/>
                </a:solidFill>
                <a:latin typeface="+mn-lt"/>
                <a:ea typeface="+mn-ea"/>
                <a:cs typeface="+mn-cs"/>
              </a:rPr>
              <a:t>active neurons.</a:t>
            </a:r>
          </a:p>
        </p:txBody>
      </p:sp>
      <p:sp>
        <p:nvSpPr>
          <p:cNvPr id="4" name="Slide Number Placeholder 3"/>
          <p:cNvSpPr>
            <a:spLocks noGrp="1"/>
          </p:cNvSpPr>
          <p:nvPr>
            <p:ph type="sldNum" sz="quarter" idx="10"/>
          </p:nvPr>
        </p:nvSpPr>
        <p:spPr/>
        <p:txBody>
          <a:bodyPr/>
          <a:lstStyle/>
          <a:p>
            <a:fld id="{832BF970-6E16-644C-9A68-62B00B8AF2DE}" type="slidenum">
              <a:rPr lang="en-US" smtClean="0"/>
              <a:t>19</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Let’s talk about communication really quick.</a:t>
            </a:r>
          </a:p>
          <a:p>
            <a:r>
              <a:rPr lang="en-US" baseline="0" dirty="0" smtClean="0"/>
              <a:t>Language is the most natural way to communicate with our fellow humans, it’s the most intuitive way of expressing your thoughts and also the most common method to write computer code.</a:t>
            </a:r>
          </a:p>
          <a:p>
            <a:r>
              <a:rPr lang="en-US" baseline="0" dirty="0" smtClean="0"/>
              <a:t>Obviously, the word is very powerful.</a:t>
            </a:r>
          </a:p>
        </p:txBody>
      </p:sp>
      <p:sp>
        <p:nvSpPr>
          <p:cNvPr id="4" name="Slide Number Placeholder 3"/>
          <p:cNvSpPr>
            <a:spLocks noGrp="1"/>
          </p:cNvSpPr>
          <p:nvPr>
            <p:ph type="sldNum" sz="quarter" idx="10"/>
          </p:nvPr>
        </p:nvSpPr>
        <p:spPr/>
        <p:txBody>
          <a:bodyPr/>
          <a:lstStyle/>
          <a:p>
            <a:fld id="{832BF970-6E16-644C-9A68-62B00B8AF2DE}" type="slidenum">
              <a:rPr lang="en-US" smtClean="0"/>
              <a:t>2</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Let’s talk about solving this equation.</a:t>
            </a:r>
          </a:p>
          <a:p>
            <a:r>
              <a:rPr lang="en-US" baseline="0" dirty="0" smtClean="0"/>
              <a:t>The usual way to solve it is to assume </a:t>
            </a:r>
            <a:r>
              <a:rPr lang="en-US" baseline="0" dirty="0" smtClean="0"/>
              <a:t>that the head conductivity and the location of the </a:t>
            </a:r>
            <a:r>
              <a:rPr lang="en-US" baseline="0" dirty="0" smtClean="0"/>
              <a:t>activity </a:t>
            </a:r>
            <a:r>
              <a:rPr lang="en-US" baseline="0" dirty="0" smtClean="0"/>
              <a:t>are already known, and you would start calculating </a:t>
            </a:r>
            <a:r>
              <a:rPr lang="en-US" baseline="0" dirty="0" smtClean="0"/>
              <a:t>head </a:t>
            </a:r>
            <a:r>
              <a:rPr lang="en-US" baseline="0" dirty="0" smtClean="0"/>
              <a:t>currents</a:t>
            </a:r>
            <a:r>
              <a:rPr lang="en-US" baseline="0" dirty="0" smtClean="0"/>
              <a:t>.</a:t>
            </a:r>
          </a:p>
          <a:p>
            <a:r>
              <a:rPr lang="en-US" baseline="0" dirty="0" smtClean="0"/>
              <a:t>This is called the forward problem.</a:t>
            </a:r>
            <a:endParaRPr lang="en-US" baseline="0" dirty="0" smtClean="0"/>
          </a:p>
          <a:p>
            <a:r>
              <a:rPr lang="en-US" baseline="0" dirty="0" smtClean="0"/>
              <a:t>But of course, we don’t know the correct location yet, and we don’t even have any head currents yet.</a:t>
            </a:r>
          </a:p>
        </p:txBody>
      </p:sp>
      <p:sp>
        <p:nvSpPr>
          <p:cNvPr id="4" name="Slide Number Placeholder 3"/>
          <p:cNvSpPr>
            <a:spLocks noGrp="1"/>
          </p:cNvSpPr>
          <p:nvPr>
            <p:ph type="sldNum" sz="quarter" idx="10"/>
          </p:nvPr>
        </p:nvSpPr>
        <p:spPr/>
        <p:txBody>
          <a:bodyPr/>
          <a:lstStyle/>
          <a:p>
            <a:fld id="{832BF970-6E16-644C-9A68-62B00B8AF2DE}" type="slidenum">
              <a:rPr lang="en-US" smtClean="0"/>
              <a:t>20</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We want to calculate the activity location from the two things we already know.</a:t>
            </a:r>
          </a:p>
          <a:p>
            <a:r>
              <a:rPr lang="en-US" baseline="0" dirty="0" smtClean="0"/>
              <a:t>The equation needs to be turned </a:t>
            </a:r>
            <a:r>
              <a:rPr lang="en-US" baseline="0" dirty="0" smtClean="0"/>
              <a:t>around, and this </a:t>
            </a:r>
            <a:r>
              <a:rPr lang="en-US" baseline="0" dirty="0" smtClean="0"/>
              <a:t>is </a:t>
            </a:r>
            <a:r>
              <a:rPr lang="en-US" baseline="0" dirty="0" smtClean="0"/>
              <a:t>surprisingly difficult.</a:t>
            </a:r>
          </a:p>
          <a:p>
            <a:r>
              <a:rPr lang="en-US" baseline="0" dirty="0" smtClean="0"/>
              <a:t>What </a:t>
            </a:r>
            <a:r>
              <a:rPr lang="en-US" baseline="0" dirty="0" smtClean="0"/>
              <a:t>we get in the end is called the inverse problem.</a:t>
            </a:r>
          </a:p>
        </p:txBody>
      </p:sp>
      <p:sp>
        <p:nvSpPr>
          <p:cNvPr id="4" name="Slide Number Placeholder 3"/>
          <p:cNvSpPr>
            <a:spLocks noGrp="1"/>
          </p:cNvSpPr>
          <p:nvPr>
            <p:ph type="sldNum" sz="quarter" idx="10"/>
          </p:nvPr>
        </p:nvSpPr>
        <p:spPr/>
        <p:txBody>
          <a:bodyPr/>
          <a:lstStyle/>
          <a:p>
            <a:fld id="{832BF970-6E16-644C-9A68-62B00B8AF2DE}" type="slidenum">
              <a:rPr lang="en-US" smtClean="0"/>
              <a:t>21</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We want to know where the activity inside of the brain is located.</a:t>
            </a:r>
          </a:p>
          <a:p>
            <a:r>
              <a:rPr lang="en-US" baseline="0" dirty="0" smtClean="0"/>
              <a:t>So, we measure the electric field on the head surface.</a:t>
            </a:r>
          </a:p>
          <a:p>
            <a:r>
              <a:rPr lang="en-US" baseline="0" dirty="0" smtClean="0"/>
              <a:t>But we can not measure INSIDE the head.</a:t>
            </a:r>
          </a:p>
          <a:p>
            <a:endParaRPr lang="en-US" baseline="0" dirty="0" smtClean="0"/>
          </a:p>
          <a:p>
            <a:r>
              <a:rPr lang="en-US" baseline="0" dirty="0" smtClean="0"/>
              <a:t>Medical EEG have probably around 120 sensors</a:t>
            </a:r>
            <a:r>
              <a:rPr lang="en-US" baseline="0" dirty="0" smtClean="0"/>
              <a:t>.</a:t>
            </a:r>
          </a:p>
          <a:p>
            <a:r>
              <a:rPr lang="en-US" baseline="0" dirty="0" smtClean="0"/>
              <a:t>But </a:t>
            </a:r>
            <a:r>
              <a:rPr lang="en-US" baseline="0" dirty="0" smtClean="0"/>
              <a:t>the measured electric field only has a resolution of 120 points.</a:t>
            </a:r>
          </a:p>
          <a:p>
            <a:r>
              <a:rPr lang="en-US" baseline="0" dirty="0" smtClean="0"/>
              <a:t>This gives us much less information then we actually need.</a:t>
            </a:r>
          </a:p>
          <a:p>
            <a:endParaRPr lang="en-US" baseline="0" dirty="0" smtClean="0"/>
          </a:p>
          <a:p>
            <a:r>
              <a:rPr lang="en-US" baseline="0" dirty="0" smtClean="0"/>
              <a:t>We can deal with such kind of less information if we make some presumptions about the location of activity.</a:t>
            </a:r>
          </a:p>
          <a:p>
            <a:r>
              <a:rPr lang="en-US" baseline="0" dirty="0" smtClean="0"/>
              <a:t>We usually limit ourselves to places in the brain with actual neurons, namely the cortex</a:t>
            </a:r>
            <a:r>
              <a:rPr lang="en-US" baseline="0" dirty="0" smtClean="0"/>
              <a:t>.</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The resolution of your estimation gets better, the more sensors you have.</a:t>
            </a:r>
          </a:p>
        </p:txBody>
      </p:sp>
      <p:sp>
        <p:nvSpPr>
          <p:cNvPr id="4" name="Slide Number Placeholder 3"/>
          <p:cNvSpPr>
            <a:spLocks noGrp="1"/>
          </p:cNvSpPr>
          <p:nvPr>
            <p:ph type="sldNum" sz="quarter" idx="10"/>
          </p:nvPr>
        </p:nvSpPr>
        <p:spPr/>
        <p:txBody>
          <a:bodyPr/>
          <a:lstStyle/>
          <a:p>
            <a:fld id="{832BF970-6E16-644C-9A68-62B00B8AF2DE}" type="slidenum">
              <a:rPr lang="en-US" smtClean="0"/>
              <a:t>22</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Once we have faced these problems, we now can convert the equation into a computer friendly format.</a:t>
            </a:r>
          </a:p>
          <a:p>
            <a:endParaRPr lang="en-US" baseline="0" dirty="0" smtClean="0"/>
          </a:p>
          <a:p>
            <a:r>
              <a:rPr lang="en-US" baseline="0" dirty="0" smtClean="0"/>
              <a:t>A computer can not deal with equations, </a:t>
            </a:r>
            <a:r>
              <a:rPr lang="en-US" baseline="0" dirty="0" smtClean="0"/>
              <a:t>that </a:t>
            </a:r>
            <a:r>
              <a:rPr lang="en-US" baseline="0" dirty="0" smtClean="0"/>
              <a:t>describe something for </a:t>
            </a:r>
            <a:r>
              <a:rPr lang="en-US" baseline="0" dirty="0" smtClean="0"/>
              <a:t>EVERY point </a:t>
            </a:r>
            <a:r>
              <a:rPr lang="en-US" baseline="0" dirty="0" smtClean="0"/>
              <a:t>in the head</a:t>
            </a:r>
            <a:r>
              <a:rPr lang="en-US" baseline="0" dirty="0" smtClean="0"/>
              <a:t>.</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That would be infinitely many points, and infinite memory is still quite expensive nowadays.</a:t>
            </a:r>
          </a:p>
          <a:p>
            <a:r>
              <a:rPr lang="en-US" baseline="0" dirty="0" smtClean="0"/>
              <a:t>Fortunately, some clever mathematicians developed algorithms for solving the problem with a computer.</a:t>
            </a:r>
            <a:endParaRPr lang="en-US" baseline="0" dirty="0" smtClean="0"/>
          </a:p>
        </p:txBody>
      </p:sp>
      <p:sp>
        <p:nvSpPr>
          <p:cNvPr id="4" name="Slide Number Placeholder 3"/>
          <p:cNvSpPr>
            <a:spLocks noGrp="1"/>
          </p:cNvSpPr>
          <p:nvPr>
            <p:ph type="sldNum" sz="quarter" idx="10"/>
          </p:nvPr>
        </p:nvSpPr>
        <p:spPr/>
        <p:txBody>
          <a:bodyPr/>
          <a:lstStyle/>
          <a:p>
            <a:fld id="{832BF970-6E16-644C-9A68-62B00B8AF2DE}" type="slidenum">
              <a:rPr lang="en-US" smtClean="0"/>
              <a:t>23</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So we do not compute every point in the head.</a:t>
            </a:r>
          </a:p>
          <a:p>
            <a:r>
              <a:rPr lang="en-US" baseline="0" dirty="0" smtClean="0"/>
              <a:t>Instead we select only </a:t>
            </a:r>
            <a:r>
              <a:rPr lang="en-US" baseline="0" dirty="0" smtClean="0"/>
              <a:t>SOME points </a:t>
            </a:r>
            <a:r>
              <a:rPr lang="en-US" baseline="0" dirty="0" smtClean="0"/>
              <a:t>in the head (for example, one million) and compute results only for them.</a:t>
            </a:r>
          </a:p>
          <a:p>
            <a:r>
              <a:rPr lang="en-US" baseline="0" dirty="0" smtClean="0"/>
              <a:t>We interpolate the areas between our selected points when we need a value there.</a:t>
            </a:r>
          </a:p>
          <a:p>
            <a:endParaRPr lang="en-US" baseline="0" dirty="0" smtClean="0"/>
          </a:p>
          <a:p>
            <a:r>
              <a:rPr lang="en-US" baseline="0" dirty="0" smtClean="0"/>
              <a:t>Mathematically speaking, this selection process is called “discretization”.</a:t>
            </a:r>
          </a:p>
          <a:p>
            <a:r>
              <a:rPr lang="en-US" baseline="0" dirty="0" smtClean="0"/>
              <a:t>The continuous structures of the head are divided into small cells of simple geometry.</a:t>
            </a:r>
          </a:p>
          <a:p>
            <a:r>
              <a:rPr lang="en-US" baseline="0" dirty="0" smtClean="0"/>
              <a:t>Usually we use tetrahedra or hexahedra - or a mixture of both.</a:t>
            </a:r>
          </a:p>
          <a:p>
            <a:r>
              <a:rPr lang="en-US" baseline="0" dirty="0" smtClean="0"/>
              <a:t>This works well, and it can be shown that the error from the discretization is small for certain settings.</a:t>
            </a:r>
          </a:p>
          <a:p>
            <a:endParaRPr lang="en-US" baseline="0" dirty="0" smtClean="0"/>
          </a:p>
          <a:p>
            <a:r>
              <a:rPr lang="en-US" baseline="0" dirty="0" smtClean="0"/>
              <a:t>But for this approach to work well, we need a good 3D model of the head.</a:t>
            </a:r>
          </a:p>
          <a:p>
            <a:r>
              <a:rPr lang="en-US" baseline="0" dirty="0" smtClean="0"/>
              <a:t>We also need this model to represent the conductivity well enough.</a:t>
            </a:r>
          </a:p>
        </p:txBody>
      </p:sp>
      <p:sp>
        <p:nvSpPr>
          <p:cNvPr id="4" name="Slide Number Placeholder 3"/>
          <p:cNvSpPr>
            <a:spLocks noGrp="1"/>
          </p:cNvSpPr>
          <p:nvPr>
            <p:ph type="sldNum" sz="quarter" idx="10"/>
          </p:nvPr>
        </p:nvSpPr>
        <p:spPr/>
        <p:txBody>
          <a:bodyPr/>
          <a:lstStyle/>
          <a:p>
            <a:fld id="{832BF970-6E16-644C-9A68-62B00B8AF2DE}" type="slidenum">
              <a:rPr lang="en-US" smtClean="0"/>
              <a:t>24</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The scientific way is to put the head of choice into an MRI.</a:t>
            </a:r>
          </a:p>
          <a:p>
            <a:r>
              <a:rPr lang="en-US" baseline="0" dirty="0" smtClean="0"/>
              <a:t>That is a big machine which can take high resolution images of the head.</a:t>
            </a:r>
          </a:p>
          <a:p>
            <a:r>
              <a:rPr lang="en-US" baseline="0" dirty="0" smtClean="0"/>
              <a:t>Then we take such a good picture from the head and convert this picture into these little geometric cells.</a:t>
            </a:r>
          </a:p>
          <a:p>
            <a:r>
              <a:rPr lang="en-US" baseline="0" dirty="0" smtClean="0"/>
              <a:t>(There is only conductivity value for each cell.</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832BF970-6E16-644C-9A68-62B00B8AF2DE}" type="slidenum">
              <a:rPr lang="en-US" smtClean="0"/>
              <a:t>25</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If </a:t>
            </a:r>
            <a:r>
              <a:rPr lang="en-US" baseline="0" dirty="0" smtClean="0"/>
              <a:t>you want to be very exact, </a:t>
            </a:r>
            <a:r>
              <a:rPr lang="en-US" baseline="0" dirty="0" smtClean="0"/>
              <a:t>you has </a:t>
            </a:r>
            <a:r>
              <a:rPr lang="en-US" baseline="0" dirty="0" smtClean="0"/>
              <a:t>to use a different head model for every person, because every head is unique.</a:t>
            </a:r>
          </a:p>
          <a:p>
            <a:r>
              <a:rPr lang="en-US" baseline="0" dirty="0" smtClean="0"/>
              <a:t>And because the brain can move around inside the head, you should always measure your person in the same position.</a:t>
            </a:r>
          </a:p>
          <a:p>
            <a:endParaRPr lang="en-US" baseline="0" dirty="0" smtClean="0"/>
          </a:p>
          <a:p>
            <a:r>
              <a:rPr lang="en-US" baseline="0" dirty="0" smtClean="0"/>
              <a:t>But when you don't need to be so precise, there’s a simple rule: ANY head model is better than NO head model.</a:t>
            </a:r>
          </a:p>
        </p:txBody>
      </p:sp>
      <p:sp>
        <p:nvSpPr>
          <p:cNvPr id="4" name="Slide Number Placeholder 3"/>
          <p:cNvSpPr>
            <a:spLocks noGrp="1"/>
          </p:cNvSpPr>
          <p:nvPr>
            <p:ph type="sldNum" sz="quarter" idx="10"/>
          </p:nvPr>
        </p:nvSpPr>
        <p:spPr/>
        <p:txBody>
          <a:bodyPr/>
          <a:lstStyle/>
          <a:p>
            <a:fld id="{832BF970-6E16-644C-9A68-62B00B8AF2DE}" type="slidenum">
              <a:rPr lang="en-US" smtClean="0"/>
              <a:t>26</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Then we are ready to estimate the location of neuronal activity.</a:t>
            </a:r>
          </a:p>
          <a:p>
            <a:r>
              <a:rPr lang="en-US" baseline="0" dirty="0" smtClean="0"/>
              <a:t>We take:</a:t>
            </a:r>
          </a:p>
          <a:p>
            <a:pPr marL="342900" indent="-342900">
              <a:buFontTx/>
              <a:buChar char="-"/>
            </a:pPr>
            <a:r>
              <a:rPr lang="en-US" baseline="0" dirty="0" smtClean="0"/>
              <a:t>the conductivity </a:t>
            </a:r>
            <a:r>
              <a:rPr lang="en-US" baseline="0" dirty="0" smtClean="0"/>
              <a:t>of the head,</a:t>
            </a:r>
            <a:endParaRPr lang="en-US" baseline="0" dirty="0" smtClean="0"/>
          </a:p>
          <a:p>
            <a:pPr marL="342900" indent="-342900">
              <a:buFontTx/>
              <a:buChar char="-"/>
            </a:pPr>
            <a:r>
              <a:rPr lang="en-US" baseline="0" dirty="0" smtClean="0"/>
              <a:t>the location of the sensors</a:t>
            </a:r>
          </a:p>
          <a:p>
            <a:pPr marL="342900" indent="-342900">
              <a:buFontTx/>
              <a:buChar char="-"/>
            </a:pPr>
            <a:r>
              <a:rPr lang="en-US" baseline="0" dirty="0" smtClean="0"/>
              <a:t>all the </a:t>
            </a:r>
            <a:r>
              <a:rPr lang="en-US" baseline="0" dirty="0" smtClean="0"/>
              <a:t>locations of all cortex points</a:t>
            </a:r>
          </a:p>
          <a:p>
            <a:pPr marL="0" indent="0">
              <a:buFontTx/>
              <a:buNone/>
            </a:pPr>
            <a:r>
              <a:rPr lang="en-US" baseline="0" dirty="0" smtClean="0"/>
              <a:t>and put all of that into this machine</a:t>
            </a:r>
            <a:r>
              <a:rPr lang="en-US" baseline="0" dirty="0" smtClean="0"/>
              <a:t>.</a:t>
            </a:r>
          </a:p>
          <a:p>
            <a:endParaRPr lang="en-US" baseline="0" dirty="0" smtClean="0"/>
          </a:p>
          <a:p>
            <a:r>
              <a:rPr lang="en-US" baseline="0" dirty="0" smtClean="0"/>
              <a:t>This machine puts all of this information together to one head model.</a:t>
            </a:r>
          </a:p>
          <a:p>
            <a:r>
              <a:rPr lang="en-US" baseline="0" dirty="0" smtClean="0"/>
              <a:t>It makes sure that all the little cubes, and the sensor positions, and the cortex share the same coordinate system.</a:t>
            </a:r>
          </a:p>
          <a:p>
            <a:pPr marL="0" indent="0">
              <a:buFontTx/>
              <a:buNone/>
            </a:pPr>
            <a:endParaRPr lang="en-US" baseline="0" dirty="0" smtClean="0"/>
          </a:p>
          <a:p>
            <a:r>
              <a:rPr lang="en-US" baseline="0" dirty="0" smtClean="0"/>
              <a:t>The last dataset makes sure that we only estimate locations of activity inside of the cortex.</a:t>
            </a:r>
          </a:p>
          <a:p>
            <a:r>
              <a:rPr lang="en-US" baseline="0" dirty="0" smtClean="0"/>
              <a:t>When putting up these restrictions, </a:t>
            </a:r>
            <a:r>
              <a:rPr lang="en-US" baseline="0" dirty="0" smtClean="0"/>
              <a:t>you </a:t>
            </a:r>
            <a:r>
              <a:rPr lang="en-US" baseline="0" dirty="0" smtClean="0"/>
              <a:t>have to be sure of two things:</a:t>
            </a:r>
          </a:p>
          <a:p>
            <a:r>
              <a:rPr lang="en-US" baseline="0" dirty="0" smtClean="0"/>
              <a:t>- the real location of activity </a:t>
            </a:r>
            <a:r>
              <a:rPr lang="en-US" baseline="0" dirty="0" smtClean="0"/>
              <a:t>is actually </a:t>
            </a:r>
            <a:r>
              <a:rPr lang="en-US" baseline="0" dirty="0" smtClean="0"/>
              <a:t>in the cortex</a:t>
            </a:r>
          </a:p>
          <a:p>
            <a:r>
              <a:rPr lang="en-US" baseline="0" dirty="0" smtClean="0"/>
              <a:t>- and that there is NO activity outside of the cortex</a:t>
            </a:r>
            <a:r>
              <a:rPr lang="en-US" baseline="0" dirty="0" smtClean="0"/>
              <a:t>.</a:t>
            </a:r>
          </a:p>
        </p:txBody>
      </p:sp>
      <p:sp>
        <p:nvSpPr>
          <p:cNvPr id="4" name="Slide Number Placeholder 3"/>
          <p:cNvSpPr>
            <a:spLocks noGrp="1"/>
          </p:cNvSpPr>
          <p:nvPr>
            <p:ph type="sldNum" sz="quarter" idx="10"/>
          </p:nvPr>
        </p:nvSpPr>
        <p:spPr/>
        <p:txBody>
          <a:bodyPr/>
          <a:lstStyle/>
          <a:p>
            <a:fld id="{832BF970-6E16-644C-9A68-62B00B8AF2DE}" type="slidenum">
              <a:rPr lang="en-US" smtClean="0"/>
              <a:t>27</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With the head </a:t>
            </a:r>
            <a:r>
              <a:rPr lang="en-US" baseline="0" dirty="0" smtClean="0"/>
              <a:t>model, the machine then </a:t>
            </a:r>
            <a:r>
              <a:rPr lang="en-US" baseline="0" dirty="0" smtClean="0"/>
              <a:t>computes an intermediate step called </a:t>
            </a:r>
            <a:r>
              <a:rPr lang="en-US" baseline="0" dirty="0" smtClean="0"/>
              <a:t>“</a:t>
            </a:r>
            <a:r>
              <a:rPr lang="en-US" baseline="0" dirty="0" smtClean="0"/>
              <a:t>transfer </a:t>
            </a:r>
            <a:r>
              <a:rPr lang="en-US" baseline="0" dirty="0" smtClean="0"/>
              <a:t>matrix”.</a:t>
            </a:r>
            <a:endParaRPr lang="en-US" baseline="0" dirty="0" smtClean="0"/>
          </a:p>
          <a:p>
            <a:r>
              <a:rPr lang="en-US" baseline="0" dirty="0" smtClean="0"/>
              <a:t>The transfer matrix describes what the sensors would measure for every possible electric activity in the cortex.</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Building this matrix is a very time- and memory-consuming </a:t>
            </a:r>
            <a:r>
              <a:rPr lang="en-US" baseline="0" dirty="0" smtClean="0"/>
              <a:t>process.</a:t>
            </a:r>
            <a:endParaRPr lang="en-US" baseline="0" dirty="0" smtClean="0"/>
          </a:p>
        </p:txBody>
      </p:sp>
      <p:sp>
        <p:nvSpPr>
          <p:cNvPr id="4" name="Slide Number Placeholder 3"/>
          <p:cNvSpPr>
            <a:spLocks noGrp="1"/>
          </p:cNvSpPr>
          <p:nvPr>
            <p:ph type="sldNum" sz="quarter" idx="10"/>
          </p:nvPr>
        </p:nvSpPr>
        <p:spPr/>
        <p:txBody>
          <a:bodyPr/>
          <a:lstStyle/>
          <a:p>
            <a:fld id="{832BF970-6E16-644C-9A68-62B00B8AF2DE}" type="slidenum">
              <a:rPr lang="en-US" smtClean="0"/>
              <a:t>28</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The nice thing about this whole first part is, that you can prepare it “offline”.</a:t>
            </a:r>
          </a:p>
          <a:p>
            <a:r>
              <a:rPr lang="en-US" baseline="0" dirty="0" smtClean="0"/>
              <a:t>After the first huge calculation, only the last step requires some brain activity.</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Since this last step can happen in a few milliseconds, this is perfect for real-time applications.</a:t>
            </a:r>
          </a:p>
          <a:p>
            <a:r>
              <a:rPr lang="en-US" baseline="0" dirty="0" smtClean="0"/>
              <a:t>And if you always use your EEG in the same position on your head and your cortex has enough points, there’s no reason to change the transfer matrix.</a:t>
            </a:r>
          </a:p>
          <a:p>
            <a:endParaRPr lang="en-US" baseline="0" dirty="0" smtClean="0"/>
          </a:p>
        </p:txBody>
      </p:sp>
      <p:sp>
        <p:nvSpPr>
          <p:cNvPr id="4" name="Slide Number Placeholder 3"/>
          <p:cNvSpPr>
            <a:spLocks noGrp="1"/>
          </p:cNvSpPr>
          <p:nvPr>
            <p:ph type="sldNum" sz="quarter" idx="10"/>
          </p:nvPr>
        </p:nvSpPr>
        <p:spPr/>
        <p:txBody>
          <a:bodyPr/>
          <a:lstStyle/>
          <a:p>
            <a:fld id="{832BF970-6E16-644C-9A68-62B00B8AF2DE}" type="slidenum">
              <a:rPr lang="en-US" smtClean="0"/>
              <a:t>29</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But which devices can we use, to put the words from our minds into a computer?</a:t>
            </a:r>
          </a:p>
          <a:p>
            <a:endParaRPr lang="en-US" baseline="0" dirty="0" smtClean="0"/>
          </a:p>
          <a:p>
            <a:r>
              <a:rPr lang="en-US" baseline="0" dirty="0" smtClean="0"/>
              <a:t>*Of course, there’s the keyboard.</a:t>
            </a:r>
          </a:p>
          <a:p>
            <a:r>
              <a:rPr lang="en-US" baseline="0" dirty="0" smtClean="0"/>
              <a:t>Compared to talking, it’s quite slow and quite hard to learn, but extremely accurate by design.</a:t>
            </a:r>
          </a:p>
          <a:p>
            <a:endParaRPr lang="en-US" baseline="0" dirty="0" smtClean="0"/>
          </a:p>
          <a:p>
            <a:r>
              <a:rPr lang="en-US" baseline="0" dirty="0" smtClean="0"/>
              <a:t>*There are all kinds of motion-tracking tools:</a:t>
            </a:r>
          </a:p>
          <a:p>
            <a:r>
              <a:rPr lang="en-US" baseline="0" dirty="0" smtClean="0"/>
              <a:t>The mouse, Touchpad, Touch screen, Graphic tablet.</a:t>
            </a:r>
          </a:p>
          <a:p>
            <a:r>
              <a:rPr lang="en-US" baseline="0" dirty="0" smtClean="0"/>
              <a:t>Because we want text input, we need to use hand writing:</a:t>
            </a:r>
          </a:p>
          <a:p>
            <a:r>
              <a:rPr lang="en-US" baseline="0" dirty="0" smtClean="0"/>
              <a:t>Higher information density, easier to use than a keyboard, but very slow at actually transferring a message.</a:t>
            </a:r>
          </a:p>
          <a:p>
            <a:endParaRPr lang="en-US" baseline="0" dirty="0" smtClean="0"/>
          </a:p>
          <a:p>
            <a:r>
              <a:rPr lang="en-US" baseline="0" dirty="0" smtClean="0"/>
              <a:t>*Then we have voice input.</a:t>
            </a:r>
          </a:p>
          <a:p>
            <a:r>
              <a:rPr lang="en-US" baseline="0" dirty="0" smtClean="0"/>
              <a:t>Everybody knows that dictating is much faster than typing.</a:t>
            </a:r>
          </a:p>
          <a:p>
            <a:r>
              <a:rPr lang="en-US" baseline="0" dirty="0" smtClean="0"/>
              <a:t>But since a couple of years, even our computers understand what we say.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could become very interesting in the long run, because talking raises the transfer speed limit considerably.</a:t>
            </a:r>
          </a:p>
          <a:p>
            <a:r>
              <a:rPr lang="en-US" baseline="0" dirty="0" smtClean="0"/>
              <a:t>I used the term “transfer speed” a lot, but have you thought about the information transfer that’s really happening here?</a:t>
            </a:r>
          </a:p>
          <a:p>
            <a:endParaRPr lang="en-US" baseline="0" dirty="0" smtClean="0"/>
          </a:p>
          <a:p>
            <a:r>
              <a:rPr lang="en-US" baseline="0" dirty="0" smtClean="0"/>
              <a:t>*Because the actual chain of information looks more like this.</a:t>
            </a:r>
          </a:p>
          <a:p>
            <a:r>
              <a:rPr lang="en-US" baseline="0" dirty="0" smtClean="0"/>
              <a:t>It’s the brain that sends information to a body part, which interacts with a device that sends information to a computer.</a:t>
            </a:r>
          </a:p>
          <a:p>
            <a:r>
              <a:rPr lang="en-US" baseline="0" dirty="0" smtClean="0"/>
              <a:t>And both ends of the communication can deal with much higher data rates than a measly 15 bytes per second.</a:t>
            </a:r>
          </a:p>
          <a:p>
            <a:r>
              <a:rPr lang="en-US" baseline="0" dirty="0" smtClean="0"/>
              <a:t>So, what would happen if we cut out the middle man and connect a device directly to the brain?</a:t>
            </a:r>
          </a:p>
          <a:p>
            <a:endParaRPr lang="en-US" baseline="0" dirty="0" smtClean="0"/>
          </a:p>
        </p:txBody>
      </p:sp>
      <p:sp>
        <p:nvSpPr>
          <p:cNvPr id="4" name="Slide Number Placeholder 3"/>
          <p:cNvSpPr>
            <a:spLocks noGrp="1"/>
          </p:cNvSpPr>
          <p:nvPr>
            <p:ph type="sldNum" sz="quarter" idx="10"/>
          </p:nvPr>
        </p:nvSpPr>
        <p:spPr/>
        <p:txBody>
          <a:bodyPr/>
          <a:lstStyle/>
          <a:p>
            <a:fld id="{832BF970-6E16-644C-9A68-62B00B8AF2DE}" type="slidenum">
              <a:rPr lang="en-US" smtClean="0"/>
              <a:t>3</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The </a:t>
            </a:r>
            <a:r>
              <a:rPr lang="en-US" baseline="0" dirty="0" smtClean="0"/>
              <a:t>next step take </a:t>
            </a:r>
            <a:r>
              <a:rPr lang="en-US" baseline="0" dirty="0" smtClean="0"/>
              <a:t>this transfer matrix and the measured electric </a:t>
            </a:r>
            <a:r>
              <a:rPr lang="en-US" baseline="0" dirty="0" smtClean="0"/>
              <a:t>field.</a:t>
            </a:r>
          </a:p>
          <a:p>
            <a:r>
              <a:rPr lang="en-US" baseline="0" dirty="0" smtClean="0"/>
              <a:t>The inverse problem then decides, which was the most likely activity location, that caused these sensor voltages.</a:t>
            </a:r>
            <a:endParaRPr lang="en-US" baseline="0" dirty="0" smtClean="0"/>
          </a:p>
          <a:p>
            <a:r>
              <a:rPr lang="en-US" baseline="0" dirty="0" smtClean="0"/>
              <a:t>There are </a:t>
            </a:r>
            <a:r>
              <a:rPr lang="en-US" baseline="0" dirty="0" smtClean="0"/>
              <a:t>different </a:t>
            </a:r>
            <a:r>
              <a:rPr lang="en-US" baseline="0" dirty="0" smtClean="0"/>
              <a:t>algorithms, like MNE </a:t>
            </a:r>
            <a:r>
              <a:rPr lang="en-US" baseline="0" dirty="0" smtClean="0"/>
              <a:t>or </a:t>
            </a:r>
            <a:r>
              <a:rPr lang="en-US" baseline="0" dirty="0" err="1" smtClean="0"/>
              <a:t>sLORETA</a:t>
            </a:r>
            <a:r>
              <a:rPr lang="en-US" baseline="0" dirty="0" smtClean="0"/>
              <a:t>, which give </a:t>
            </a:r>
            <a:r>
              <a:rPr lang="en-US" baseline="0" dirty="0" smtClean="0"/>
              <a:t>reasonable </a:t>
            </a:r>
            <a:r>
              <a:rPr lang="en-US" baseline="0" dirty="0" smtClean="0"/>
              <a:t>solutions.</a:t>
            </a:r>
          </a:p>
          <a:p>
            <a:r>
              <a:rPr lang="en-US" baseline="0" dirty="0" smtClean="0"/>
              <a:t>But still, they are too memory and time consuming to do this in a </a:t>
            </a:r>
            <a:r>
              <a:rPr lang="en-US" baseline="0" dirty="0" smtClean="0"/>
              <a:t>reasonable </a:t>
            </a:r>
            <a:r>
              <a:rPr lang="en-US" baseline="0" dirty="0" smtClean="0"/>
              <a:t>online-time</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832BF970-6E16-644C-9A68-62B00B8AF2DE}" type="slidenum">
              <a:rPr lang="en-US" smtClean="0"/>
              <a:t>30</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In the end </a:t>
            </a:r>
            <a:r>
              <a:rPr lang="en-US" baseline="0" dirty="0" smtClean="0"/>
              <a:t>you </a:t>
            </a:r>
            <a:r>
              <a:rPr lang="en-US" baseline="0" dirty="0" smtClean="0"/>
              <a:t>get </a:t>
            </a:r>
            <a:r>
              <a:rPr lang="en-US" baseline="0" dirty="0" smtClean="0"/>
              <a:t>an </a:t>
            </a:r>
            <a:r>
              <a:rPr lang="en-US" baseline="0" dirty="0" smtClean="0"/>
              <a:t>activity </a:t>
            </a:r>
            <a:r>
              <a:rPr lang="en-US" baseline="0" dirty="0" smtClean="0"/>
              <a:t>map, that shows where the active clusters are.</a:t>
            </a:r>
          </a:p>
          <a:p>
            <a:endParaRPr lang="en-US" baseline="0" dirty="0" smtClean="0"/>
          </a:p>
          <a:p>
            <a:r>
              <a:rPr lang="en-US" baseline="0" dirty="0" smtClean="0"/>
              <a:t>To conclude this: yes, we CAN estimate where our neurons are active.</a:t>
            </a:r>
          </a:p>
          <a:p>
            <a:r>
              <a:rPr lang="en-US" baseline="0" dirty="0" smtClean="0"/>
              <a:t>Our estimation would be much better if we had MILLIONS of sensors (instead of 120),</a:t>
            </a:r>
          </a:p>
          <a:p>
            <a:r>
              <a:rPr lang="en-US" baseline="0" dirty="0" smtClean="0"/>
              <a:t>It would be much better if the sensors were inside of the brain instead of outside.</a:t>
            </a:r>
          </a:p>
          <a:p>
            <a:r>
              <a:rPr lang="en-US" baseline="0" dirty="0" smtClean="0"/>
              <a:t>And we still need a ton of computational power and memory.</a:t>
            </a:r>
          </a:p>
          <a:p>
            <a:endParaRPr lang="en-US" baseline="0" dirty="0" smtClean="0"/>
          </a:p>
          <a:p>
            <a:r>
              <a:rPr lang="en-US" baseline="0" dirty="0" smtClean="0"/>
              <a:t>But it IS possible.</a:t>
            </a:r>
          </a:p>
        </p:txBody>
      </p:sp>
      <p:sp>
        <p:nvSpPr>
          <p:cNvPr id="4" name="Slide Number Placeholder 3"/>
          <p:cNvSpPr>
            <a:spLocks noGrp="1"/>
          </p:cNvSpPr>
          <p:nvPr>
            <p:ph type="sldNum" sz="quarter" idx="10"/>
          </p:nvPr>
        </p:nvSpPr>
        <p:spPr/>
        <p:txBody>
          <a:bodyPr/>
          <a:lstStyle/>
          <a:p>
            <a:fld id="{832BF970-6E16-644C-9A68-62B00B8AF2DE}" type="slidenum">
              <a:rPr lang="en-US" smtClean="0"/>
              <a:t>31</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We’re finished with the theory, and we’re coming back to the real world.</a:t>
            </a:r>
          </a:p>
          <a:p>
            <a:r>
              <a:rPr lang="en-US" baseline="0" dirty="0" smtClean="0"/>
              <a:t>Don’t worry, it’s easier than you think.</a:t>
            </a:r>
          </a:p>
          <a:p>
            <a:r>
              <a:rPr lang="en-US" baseline="0" dirty="0" smtClean="0"/>
              <a:t>What do you need to build your own BCI?</a:t>
            </a:r>
          </a:p>
          <a:p>
            <a:r>
              <a:rPr lang="en-US" baseline="0" dirty="0" smtClean="0"/>
              <a:t>Two pieces of hardware, and two pieces of software.</a:t>
            </a:r>
          </a:p>
          <a:p>
            <a:r>
              <a:rPr lang="en-US" baseline="0" dirty="0" smtClean="0"/>
              <a:t>I’ll start with the hardware.</a:t>
            </a:r>
          </a:p>
        </p:txBody>
      </p:sp>
      <p:sp>
        <p:nvSpPr>
          <p:cNvPr id="4" name="Slide Number Placeholder 3"/>
          <p:cNvSpPr>
            <a:spLocks noGrp="1"/>
          </p:cNvSpPr>
          <p:nvPr>
            <p:ph type="sldNum" sz="quarter" idx="10"/>
          </p:nvPr>
        </p:nvSpPr>
        <p:spPr/>
        <p:txBody>
          <a:bodyPr/>
          <a:lstStyle/>
          <a:p>
            <a:fld id="{832BF970-6E16-644C-9A68-62B00B8AF2DE}" type="slidenum">
              <a:rPr lang="en-US" smtClean="0"/>
              <a:t>32</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An EEG consists of two core parts: an amplifier and an ADC.</a:t>
            </a:r>
          </a:p>
          <a:p>
            <a:r>
              <a:rPr lang="en-US" baseline="0" dirty="0" smtClean="0"/>
              <a:t>We need both of these parts for every channel.</a:t>
            </a:r>
          </a:p>
          <a:p>
            <a:r>
              <a:rPr lang="en-US" baseline="0" dirty="0" smtClean="0"/>
              <a:t>Since these chips are relatively expensive, more channels automatically cost more money.</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Since we’re dealing with microvolts at the first stage, it’s very important to care for proper shielding.</a:t>
            </a:r>
          </a:p>
        </p:txBody>
      </p:sp>
      <p:sp>
        <p:nvSpPr>
          <p:cNvPr id="4" name="Slide Number Placeholder 3"/>
          <p:cNvSpPr>
            <a:spLocks noGrp="1"/>
          </p:cNvSpPr>
          <p:nvPr>
            <p:ph type="sldNum" sz="quarter" idx="10"/>
          </p:nvPr>
        </p:nvSpPr>
        <p:spPr/>
        <p:txBody>
          <a:bodyPr/>
          <a:lstStyle/>
          <a:p>
            <a:fld id="{832BF970-6E16-644C-9A68-62B00B8AF2DE}" type="slidenum">
              <a:rPr lang="en-US" smtClean="0"/>
              <a:t>33</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This is the current spectrum of EEG devices in a sensible price range.</a:t>
            </a:r>
          </a:p>
          <a:p>
            <a:r>
              <a:rPr lang="en-US" baseline="0" dirty="0" smtClean="0"/>
              <a:t>In our community, we have the big </a:t>
            </a:r>
            <a:r>
              <a:rPr lang="en-US" baseline="0" dirty="0" err="1" smtClean="0"/>
              <a:t>openEEG</a:t>
            </a:r>
            <a:r>
              <a:rPr lang="en-US" baseline="0" dirty="0" smtClean="0"/>
              <a:t> project, with schematics and different implementations readily available.</a:t>
            </a:r>
          </a:p>
          <a:p>
            <a:r>
              <a:rPr lang="en-US" baseline="0" dirty="0" smtClean="0"/>
              <a:t>We start at 40€ for the cheapest (and worst) version of an </a:t>
            </a:r>
            <a:r>
              <a:rPr lang="en-US" baseline="0" dirty="0" err="1" smtClean="0"/>
              <a:t>openEEG</a:t>
            </a:r>
            <a:r>
              <a:rPr lang="en-US" baseline="0" dirty="0" smtClean="0"/>
              <a:t>.</a:t>
            </a:r>
          </a:p>
          <a:p>
            <a:r>
              <a:rPr lang="en-US" baseline="0" dirty="0" smtClean="0"/>
              <a:t>It only has two channels, and these channels will be quite bad.</a:t>
            </a:r>
          </a:p>
          <a:p>
            <a:pPr marL="0" marR="0" indent="0" algn="l" defTabSz="914674"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The best solution depends on your budget, of course.</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What you pay for is the number of channels and a low amount of noise.</a:t>
            </a:r>
          </a:p>
          <a:p>
            <a:endParaRPr lang="en-US" baseline="0" dirty="0" smtClean="0"/>
          </a:p>
          <a:p>
            <a:r>
              <a:rPr lang="en-US" baseline="0" dirty="0" smtClean="0"/>
              <a:t>The most channels you can get is 16, but 440€ will only get you passive electrodes.</a:t>
            </a:r>
          </a:p>
          <a:p>
            <a:r>
              <a:rPr lang="en-US" baseline="0" dirty="0" smtClean="0"/>
              <a:t>Passive electrodes are cheaper, but they send microvolts through very long wires.</a:t>
            </a:r>
          </a:p>
          <a:p>
            <a:r>
              <a:rPr lang="en-US" baseline="0" dirty="0" smtClean="0"/>
              <a:t>So, they’re very noisy, and you need conductive gel to make contact with the head surface.</a:t>
            </a:r>
          </a:p>
          <a:p>
            <a:endParaRPr lang="en-US" baseline="0" dirty="0" smtClean="0"/>
          </a:p>
          <a:p>
            <a:r>
              <a:rPr lang="en-US" baseline="0" dirty="0" smtClean="0"/>
              <a:t>The </a:t>
            </a:r>
            <a:r>
              <a:rPr lang="en-US" baseline="0" dirty="0" err="1" smtClean="0"/>
              <a:t>Emotiv</a:t>
            </a:r>
            <a:r>
              <a:rPr lang="en-US" baseline="0" dirty="0" smtClean="0"/>
              <a:t> Epoch is still the most technologically advanced, but they’re proprietary and quite expensive.</a:t>
            </a:r>
          </a:p>
        </p:txBody>
      </p:sp>
      <p:sp>
        <p:nvSpPr>
          <p:cNvPr id="4" name="Slide Number Placeholder 3"/>
          <p:cNvSpPr>
            <a:spLocks noGrp="1"/>
          </p:cNvSpPr>
          <p:nvPr>
            <p:ph type="sldNum" sz="quarter" idx="10"/>
          </p:nvPr>
        </p:nvSpPr>
        <p:spPr/>
        <p:txBody>
          <a:bodyPr/>
          <a:lstStyle/>
          <a:p>
            <a:fld id="{832BF970-6E16-644C-9A68-62B00B8AF2DE}" type="slidenum">
              <a:rPr lang="en-US" smtClean="0"/>
              <a:t>34</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The software needs to do four different things.</a:t>
            </a:r>
          </a:p>
          <a:p>
            <a:pPr marL="342900" indent="-342900">
              <a:buFontTx/>
              <a:buChar char="-"/>
            </a:pPr>
            <a:r>
              <a:rPr lang="en-US" baseline="0" dirty="0" smtClean="0"/>
              <a:t>First, it needs to acquire signals from the EEG and put them into data packets.</a:t>
            </a:r>
          </a:p>
          <a:p>
            <a:pPr marL="342900" indent="-342900">
              <a:buFontTx/>
              <a:buChar char="-"/>
            </a:pPr>
            <a:r>
              <a:rPr lang="en-US" baseline="0" dirty="0" smtClean="0"/>
              <a:t>Second, it needs to estimate the locations of brain activity.</a:t>
            </a:r>
          </a:p>
          <a:p>
            <a:pPr marL="342900" indent="-342900">
              <a:buFontTx/>
              <a:buChar char="-"/>
            </a:pPr>
            <a:r>
              <a:rPr lang="en-US" baseline="0" dirty="0" smtClean="0"/>
              <a:t>Third, the estimated activity needs to be processed at a signal level. I’m talking about frequency filters, Fourier transformations and so on.</a:t>
            </a:r>
          </a:p>
          <a:p>
            <a:pPr marL="342900" indent="-342900">
              <a:buFontTx/>
              <a:buChar char="-"/>
            </a:pPr>
            <a:r>
              <a:rPr lang="en-US" baseline="0" dirty="0" smtClean="0"/>
              <a:t>Fourth, some BCI paradigms. These are small programs that actually know what brain activity is.</a:t>
            </a:r>
          </a:p>
          <a:p>
            <a:pPr marL="0" indent="0">
              <a:buFontTx/>
              <a:buNone/>
            </a:pPr>
            <a:endParaRPr lang="en-US" baseline="0" dirty="0" smtClean="0"/>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Let’s start on the left: Fieldtrip is based on </a:t>
            </a:r>
            <a:r>
              <a:rPr lang="en-US" baseline="0" dirty="0" err="1" smtClean="0"/>
              <a:t>Matlab</a:t>
            </a:r>
            <a:r>
              <a:rPr lang="en-US" baseline="0" dirty="0" smtClean="0"/>
              <a:t> and most feature-complete. It’s very versatile, but its real-time support is quite weak, so you have to hand-code a lot of things.</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err="1" smtClean="0"/>
              <a:t>NeuroFEM</a:t>
            </a:r>
            <a:r>
              <a:rPr lang="en-US" baseline="0" dirty="0" smtClean="0"/>
              <a:t> is a plugin for Fieldtrip. It’s the only software that can deal with the highest quality of </a:t>
            </a:r>
            <a:r>
              <a:rPr lang="en-US" baseline="0" dirty="0" err="1" smtClean="0"/>
              <a:t>headmodels</a:t>
            </a:r>
            <a:r>
              <a:rPr lang="en-US" baseline="0" dirty="0" smtClean="0"/>
              <a:t>, so it’s mostly used in cutting-edge science.</a:t>
            </a:r>
          </a:p>
          <a:p>
            <a:pPr marL="0" indent="0">
              <a:buFontTx/>
              <a:buNone/>
            </a:pPr>
            <a:r>
              <a:rPr lang="en-US" baseline="0" dirty="0" smtClean="0"/>
              <a:t>The most user-friendly solution is probably </a:t>
            </a:r>
            <a:r>
              <a:rPr lang="en-US" baseline="0" dirty="0" err="1" smtClean="0"/>
              <a:t>OpenVibe</a:t>
            </a:r>
            <a:r>
              <a:rPr lang="en-US" baseline="0" dirty="0" smtClean="0"/>
              <a:t>. It doesn’t do localization, but it has a GUI, supports many types of EEG and is very well documented.</a:t>
            </a:r>
          </a:p>
          <a:p>
            <a:pPr marL="0" indent="0">
              <a:buFontTx/>
              <a:buNone/>
            </a:pPr>
            <a:r>
              <a:rPr lang="en-US" baseline="0" dirty="0" smtClean="0"/>
              <a:t>And then there’s </a:t>
            </a:r>
            <a:r>
              <a:rPr lang="en-US" baseline="0" dirty="0" err="1" smtClean="0"/>
              <a:t>Mushu</a:t>
            </a:r>
            <a:r>
              <a:rPr lang="en-US" baseline="0" dirty="0" smtClean="0"/>
              <a:t>: this is the alternative running on Python, mainly for people who like Python or dislike </a:t>
            </a:r>
            <a:r>
              <a:rPr lang="en-US" baseline="0" dirty="0" err="1" smtClean="0"/>
              <a:t>Matlab</a:t>
            </a:r>
            <a:r>
              <a:rPr lang="en-US" baseline="0" dirty="0" smtClean="0"/>
              <a:t>.</a:t>
            </a:r>
          </a:p>
        </p:txBody>
      </p:sp>
      <p:sp>
        <p:nvSpPr>
          <p:cNvPr id="4" name="Slide Number Placeholder 3"/>
          <p:cNvSpPr>
            <a:spLocks noGrp="1"/>
          </p:cNvSpPr>
          <p:nvPr>
            <p:ph type="sldNum" sz="quarter" idx="10"/>
          </p:nvPr>
        </p:nvSpPr>
        <p:spPr/>
        <p:txBody>
          <a:bodyPr/>
          <a:lstStyle/>
          <a:p>
            <a:fld id="{832BF970-6E16-644C-9A68-62B00B8AF2DE}" type="slidenum">
              <a:rPr lang="en-US" smtClean="0"/>
              <a:t>35</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When you have decided which software package to use, it’s time to choose a BCI paradigm.</a:t>
            </a:r>
          </a:p>
          <a:p>
            <a:r>
              <a:rPr lang="en-US" baseline="0" dirty="0" smtClean="0"/>
              <a:t>I’ll give a short overview over the most popular paradigms today.</a:t>
            </a:r>
          </a:p>
          <a:p>
            <a:r>
              <a:rPr lang="en-US" baseline="0" dirty="0" smtClean="0"/>
              <a:t>Maybe that’s a good start for you guys to get into something more advanced.</a:t>
            </a:r>
            <a:endParaRPr lang="en-US" baseline="0" dirty="0" smtClean="0"/>
          </a:p>
        </p:txBody>
      </p:sp>
      <p:sp>
        <p:nvSpPr>
          <p:cNvPr id="4" name="Slide Number Placeholder 3"/>
          <p:cNvSpPr>
            <a:spLocks noGrp="1"/>
          </p:cNvSpPr>
          <p:nvPr>
            <p:ph type="sldNum" sz="quarter" idx="10"/>
          </p:nvPr>
        </p:nvSpPr>
        <p:spPr/>
        <p:txBody>
          <a:bodyPr/>
          <a:lstStyle/>
          <a:p>
            <a:fld id="{832BF970-6E16-644C-9A68-62B00B8AF2DE}" type="slidenum">
              <a:rPr lang="en-US" smtClean="0"/>
              <a:t>36</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Steady-state evoked responses are a brute-force approach to the brain.</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You put in a certain frequency, and hope that at least some neurons pick it up.</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The classic pattern is a flickering checkerboard.</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Before I show it to you, here’s an epilepsy warning.</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Everyone with a history of epilepsy please look away for five seconds.</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OK? Go! (click) (wait 5 seconds) (click)</a:t>
            </a:r>
          </a:p>
          <a:p>
            <a:pPr marL="0" marR="0" indent="0" algn="l" defTabSz="914674"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Both checkerboards were flickering at a very comfortable frequency for most neurons in the brain.</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These frequencies come in at the back of the brain, along with everything else you see.</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When you select the back of the brain with your EEG software, you can find back this exact frequency in your spectrogram.</a:t>
            </a:r>
          </a:p>
          <a:p>
            <a:pPr marL="0" marR="0" indent="0" algn="l" defTabSz="914674"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Now, the cool thing is that you can pay attention to one checkerboard and ignore the other one.</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In your measurement, the frequency band of the attended checkerboard becomes stronger, and the other one becomes weaker.</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With this trick, your software can detect if your attention is on the one checkerboard or </a:t>
            </a:r>
            <a:r>
              <a:rPr lang="en-US" baseline="0" dirty="0" smtClean="0"/>
              <a:t>on the </a:t>
            </a:r>
            <a:r>
              <a:rPr lang="en-US" baseline="0" dirty="0" smtClean="0"/>
              <a:t>other.</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In practice, this paradigm works like mental buttons - you press a button </a:t>
            </a:r>
            <a:r>
              <a:rPr lang="en-US" baseline="0" dirty="0" smtClean="0"/>
              <a:t>just by </a:t>
            </a:r>
            <a:r>
              <a:rPr lang="en-US" baseline="0" dirty="0" smtClean="0"/>
              <a:t>looking at it.</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They don’t have to be big, and you can run up to a dozen checkerboards at the same time.</a:t>
            </a:r>
          </a:p>
        </p:txBody>
      </p:sp>
      <p:sp>
        <p:nvSpPr>
          <p:cNvPr id="4" name="Slide Number Placeholder 3"/>
          <p:cNvSpPr>
            <a:spLocks noGrp="1"/>
          </p:cNvSpPr>
          <p:nvPr>
            <p:ph type="sldNum" sz="quarter" idx="10"/>
          </p:nvPr>
        </p:nvSpPr>
        <p:spPr/>
        <p:txBody>
          <a:bodyPr/>
          <a:lstStyle/>
          <a:p>
            <a:fld id="{832BF970-6E16-644C-9A68-62B00B8AF2DE}" type="slidenum">
              <a:rPr lang="en-US" smtClean="0"/>
              <a:t>37</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The basic idea behind the oddball paradigm is that your brain always creates the same pattern under certain conditions.</a:t>
            </a:r>
          </a:p>
          <a:p>
            <a:r>
              <a:rPr lang="en-US" baseline="0" dirty="0" smtClean="0"/>
              <a:t>The P300 signal Is generated when we see something unfamiliar, or something that doesn’t belong into </a:t>
            </a:r>
            <a:r>
              <a:rPr lang="en-US" baseline="0" dirty="0" smtClean="0"/>
              <a:t>a group</a:t>
            </a:r>
            <a:r>
              <a:rPr lang="en-US" baseline="0" dirty="0" smtClean="0"/>
              <a:t>.</a:t>
            </a:r>
          </a:p>
          <a:p>
            <a:r>
              <a:rPr lang="en-US" baseline="0" dirty="0" smtClean="0"/>
              <a:t>The signal is the strongest at 300ms after seeing the oddball.</a:t>
            </a:r>
          </a:p>
          <a:p>
            <a:r>
              <a:rPr lang="en-US" baseline="0" dirty="0" smtClean="0"/>
              <a:t>The strongest peak is positive, which is what the P stands for.</a:t>
            </a:r>
          </a:p>
          <a:p>
            <a:endParaRPr lang="en-US" baseline="0" dirty="0" smtClean="0"/>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Usually, the oddball paradigm works with images or sounds, but could be done with any other sense as well.</a:t>
            </a:r>
          </a:p>
          <a:p>
            <a:pPr marL="0" marR="0" indent="0" algn="l" defTabSz="914674"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832BF970-6E16-644C-9A68-62B00B8AF2DE}" type="slidenum">
              <a:rPr lang="en-US" smtClean="0"/>
              <a:t>38</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Detecting the P300 in a continuous signal isn’t completely straightforward.</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The incoming signal will be contaminated </a:t>
            </a:r>
            <a:r>
              <a:rPr lang="en-US" baseline="0" dirty="0" smtClean="0"/>
              <a:t>by other brain activity, </a:t>
            </a:r>
            <a:r>
              <a:rPr lang="en-US" baseline="0" dirty="0" smtClean="0"/>
              <a:t>so if you use a simple amplitude threshold, it will trigger all the time.</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A good strategy </a:t>
            </a:r>
            <a:r>
              <a:rPr lang="en-US" baseline="0" dirty="0" smtClean="0"/>
              <a:t>therefore is </a:t>
            </a:r>
            <a:r>
              <a:rPr lang="en-US" baseline="0" dirty="0" smtClean="0"/>
              <a:t>to use a reference signal.</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You take the last 500ms of your measured signal and correlate it with the </a:t>
            </a:r>
            <a:r>
              <a:rPr lang="en-US" baseline="0" dirty="0" smtClean="0"/>
              <a:t>reference shape.</a:t>
            </a:r>
            <a:endParaRPr lang="en-US" baseline="0" dirty="0" smtClean="0"/>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When the correlation is above 50% or so, you know that the correct shape was actually in your signal.</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With this tool, you can even type on a keyboard with your mind. Just look up the p300 speller.</a:t>
            </a:r>
          </a:p>
        </p:txBody>
      </p:sp>
      <p:sp>
        <p:nvSpPr>
          <p:cNvPr id="4" name="Slide Number Placeholder 3"/>
          <p:cNvSpPr>
            <a:spLocks noGrp="1"/>
          </p:cNvSpPr>
          <p:nvPr>
            <p:ph type="sldNum" sz="quarter" idx="10"/>
          </p:nvPr>
        </p:nvSpPr>
        <p:spPr/>
        <p:txBody>
          <a:bodyPr/>
          <a:lstStyle/>
          <a:p>
            <a:fld id="{832BF970-6E16-644C-9A68-62B00B8AF2DE}" type="slidenum">
              <a:rPr lang="en-US" smtClean="0"/>
              <a:t>39</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Spoilers: it would be surprisingly underwhelming.</a:t>
            </a:r>
          </a:p>
          <a:p>
            <a:r>
              <a:rPr lang="en-US" baseline="0" dirty="0" smtClean="0"/>
              <a:t>Thinking words isn’t that much faster than speaking them.</a:t>
            </a:r>
          </a:p>
          <a:p>
            <a:r>
              <a:rPr lang="en-US" baseline="0" dirty="0" smtClean="0"/>
              <a:t>The data quality is </a:t>
            </a:r>
            <a:r>
              <a:rPr lang="en-US" baseline="0" dirty="0" smtClean="0"/>
              <a:t>horrible, </a:t>
            </a:r>
            <a:r>
              <a:rPr lang="en-US" baseline="0" dirty="0" smtClean="0"/>
              <a:t>so there would be a lot of errors.</a:t>
            </a:r>
          </a:p>
          <a:p>
            <a:r>
              <a:rPr lang="en-US" baseline="0" dirty="0" smtClean="0"/>
              <a:t>And you would have to teach the software where the words are in your brain, so you’d need a couple of hours before you could get even started.</a:t>
            </a:r>
          </a:p>
          <a:p>
            <a:endParaRPr lang="en-US" baseline="0" dirty="0" smtClean="0"/>
          </a:p>
          <a:p>
            <a:r>
              <a:rPr lang="en-US" baseline="0" dirty="0" smtClean="0"/>
              <a:t>But of course, with such an interface, you could also use something else than words as input.</a:t>
            </a:r>
          </a:p>
        </p:txBody>
      </p:sp>
      <p:sp>
        <p:nvSpPr>
          <p:cNvPr id="4" name="Slide Number Placeholder 3"/>
          <p:cNvSpPr>
            <a:spLocks noGrp="1"/>
          </p:cNvSpPr>
          <p:nvPr>
            <p:ph type="sldNum" sz="quarter" idx="10"/>
          </p:nvPr>
        </p:nvSpPr>
        <p:spPr/>
        <p:txBody>
          <a:bodyPr/>
          <a:lstStyle/>
          <a:p>
            <a:fld id="{832BF970-6E16-644C-9A68-62B00B8AF2DE}" type="slidenum">
              <a:rPr lang="en-US" smtClean="0"/>
              <a:t>4</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Event-related </a:t>
            </a:r>
            <a:r>
              <a:rPr lang="en-US" baseline="0" dirty="0" err="1" smtClean="0"/>
              <a:t>desynchronization</a:t>
            </a:r>
            <a:r>
              <a:rPr lang="en-US" baseline="0" dirty="0" smtClean="0"/>
              <a:t> is really easy to set up and very reliable.</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You imagine moving one of your limbs, for example wiggling your right foot.</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This imagination causes certain neuronal clusters to synchronize or desynchronize.</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In the overall spectrum, this </a:t>
            </a:r>
            <a:r>
              <a:rPr lang="en-US" baseline="0" dirty="0" err="1" smtClean="0"/>
              <a:t>desynchronization</a:t>
            </a:r>
            <a:r>
              <a:rPr lang="en-US" baseline="0" dirty="0" smtClean="0"/>
              <a:t> will create a gap in the 10-13Hz frequency </a:t>
            </a:r>
            <a:r>
              <a:rPr lang="en-US" baseline="0" dirty="0" smtClean="0"/>
              <a:t>range.</a:t>
            </a:r>
            <a:endParaRPr lang="en-US" baseline="0" dirty="0" smtClean="0"/>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The analysis for this is very simple: select a region at the top right side, and calculate the </a:t>
            </a:r>
            <a:r>
              <a:rPr lang="en-US" baseline="0" dirty="0" err="1" smtClean="0"/>
              <a:t>fourier</a:t>
            </a:r>
            <a:r>
              <a:rPr lang="en-US" baseline="0" dirty="0" smtClean="0"/>
              <a:t> transform of its data stream.</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Select a few frequencies in </a:t>
            </a:r>
            <a:r>
              <a:rPr lang="en-US" baseline="0" dirty="0" smtClean="0"/>
              <a:t>between </a:t>
            </a:r>
            <a:r>
              <a:rPr lang="en-US" baseline="0" dirty="0" smtClean="0"/>
              <a:t>8 and 13 </a:t>
            </a:r>
            <a:r>
              <a:rPr lang="en-US" baseline="0" dirty="0" smtClean="0"/>
              <a:t>Hz </a:t>
            </a:r>
            <a:r>
              <a:rPr lang="en-US" baseline="0" dirty="0" smtClean="0"/>
              <a:t>and look for change in magnitude.</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Now your software triggers whenever you think of a moving foot or waving hand.</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Oh, and when you look for two regions at the same time, your software can even detect which hand you’re waving.</a:t>
            </a:r>
          </a:p>
        </p:txBody>
      </p:sp>
      <p:sp>
        <p:nvSpPr>
          <p:cNvPr id="4" name="Slide Number Placeholder 3"/>
          <p:cNvSpPr>
            <a:spLocks noGrp="1"/>
          </p:cNvSpPr>
          <p:nvPr>
            <p:ph type="sldNum" sz="quarter" idx="10"/>
          </p:nvPr>
        </p:nvSpPr>
        <p:spPr/>
        <p:txBody>
          <a:bodyPr/>
          <a:lstStyle/>
          <a:p>
            <a:fld id="{832BF970-6E16-644C-9A68-62B00B8AF2DE}" type="slidenum">
              <a:rPr lang="en-US" smtClean="0"/>
              <a:t>40</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So - in summary: buy an EEG headset, choose a BCI software, and get started!</a:t>
            </a:r>
          </a:p>
          <a:p>
            <a:pPr marL="0" marR="0" indent="0" algn="l" defTabSz="914674"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We’re nearly finished, I’ll just do a quick recap:</a:t>
            </a:r>
          </a:p>
          <a:p>
            <a:pPr marL="0" marR="0" indent="0" algn="l" defTabSz="914674"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Certain clusters of neurons always do the same thing.</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Memories are stored in the connections between neurons.</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Neurons communicate with electric waves in certain frequencies.</a:t>
            </a:r>
          </a:p>
          <a:p>
            <a:pPr marL="0" marR="0" indent="0" algn="l" defTabSz="914674"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We want to find the clusters that do what we want.</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Or we already know where to search, for example from my talk or from the literature.</a:t>
            </a:r>
          </a:p>
          <a:p>
            <a:pPr marL="0" marR="0" indent="0" algn="l" defTabSz="914674"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Either way, we select an area on the activity map.</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We put the signal into our BCI paradigm, and enter the eternal feedback loop with the user.</a:t>
            </a:r>
          </a:p>
          <a:p>
            <a:pPr marL="0" marR="0" indent="0" algn="l" defTabSz="914674"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Have a lot of fun, that’s it for today!</a:t>
            </a:r>
          </a:p>
        </p:txBody>
      </p:sp>
      <p:sp>
        <p:nvSpPr>
          <p:cNvPr id="4" name="Slide Number Placeholder 3"/>
          <p:cNvSpPr>
            <a:spLocks noGrp="1"/>
          </p:cNvSpPr>
          <p:nvPr>
            <p:ph type="sldNum" sz="quarter" idx="10"/>
          </p:nvPr>
        </p:nvSpPr>
        <p:spPr/>
        <p:txBody>
          <a:bodyPr/>
          <a:lstStyle/>
          <a:p>
            <a:fld id="{832BF970-6E16-644C-9A68-62B00B8AF2DE}" type="slidenum">
              <a:rPr lang="en-US" smtClean="0"/>
              <a:t>41</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32BF970-6E16-644C-9A68-62B00B8AF2DE}" type="slidenum">
              <a:rPr lang="en-US" smtClean="0"/>
              <a:t>42</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32BF970-6E16-644C-9A68-62B00B8AF2DE}" type="slidenum">
              <a:rPr lang="en-US" smtClean="0"/>
              <a:t>43</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For example, let’s look at art!</a:t>
            </a:r>
          </a:p>
          <a:p>
            <a:r>
              <a:rPr lang="en-US" baseline="0" dirty="0" smtClean="0"/>
              <a:t>When I imagine a picture, and want to show it to other people,</a:t>
            </a:r>
          </a:p>
          <a:p>
            <a:r>
              <a:rPr lang="en-US" baseline="0" dirty="0" smtClean="0"/>
              <a:t>*I can just pick up my canvas and paintbrush and start painting.</a:t>
            </a:r>
          </a:p>
          <a:p>
            <a:r>
              <a:rPr lang="en-US" baseline="0" dirty="0" smtClean="0"/>
              <a:t>*I could also use a graphics tablet to paint with a virtual brush,</a:t>
            </a:r>
          </a:p>
          <a:p>
            <a:r>
              <a:rPr lang="en-US" baseline="0" dirty="0" smtClean="0"/>
              <a:t>*or a specialized mouse to put together 3D objects and render the scene.</a:t>
            </a:r>
          </a:p>
          <a:p>
            <a:r>
              <a:rPr lang="en-US" baseline="0" dirty="0" smtClean="0"/>
              <a:t>But each of those strategies is going to cost me several hours.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even if I actually had some knowledge in painting, the end result would never look exactly like my imagination.</a:t>
            </a:r>
          </a:p>
          <a:p>
            <a:endParaRPr lang="en-US" baseline="0" dirty="0" smtClean="0"/>
          </a:p>
          <a:p>
            <a:r>
              <a:rPr lang="en-US" baseline="0" dirty="0" smtClean="0"/>
              <a:t>*Here’s where a brain-computer interface is starting to shine, because</a:t>
            </a:r>
          </a:p>
          <a:p>
            <a:r>
              <a:rPr lang="en-US" baseline="0" dirty="0" smtClean="0"/>
              <a:t>it can access the image in your mind entirely and immediately.</a:t>
            </a:r>
          </a:p>
        </p:txBody>
      </p:sp>
      <p:sp>
        <p:nvSpPr>
          <p:cNvPr id="4" name="Slide Number Placeholder 3"/>
          <p:cNvSpPr>
            <a:spLocks noGrp="1"/>
          </p:cNvSpPr>
          <p:nvPr>
            <p:ph type="sldNum" sz="quarter" idx="10"/>
          </p:nvPr>
        </p:nvSpPr>
        <p:spPr/>
        <p:txBody>
          <a:bodyPr/>
          <a:lstStyle/>
          <a:p>
            <a:fld id="{832BF970-6E16-644C-9A68-62B00B8AF2DE}" type="slidenum">
              <a:rPr lang="en-US" smtClean="0"/>
              <a:t>5</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There’s not just *arts and *language, there’s also *gaming, there’s *music: interfaces everywhere.</a:t>
            </a:r>
          </a:p>
          <a:p>
            <a:r>
              <a:rPr lang="en-US" baseline="0" dirty="0" smtClean="0"/>
              <a:t>Interfaces that are hard to learn and even harder to master.</a:t>
            </a:r>
          </a:p>
          <a:p>
            <a:r>
              <a:rPr lang="en-US" baseline="0" dirty="0" smtClean="0"/>
              <a:t>Interfaces that put a limit on our creativity.</a:t>
            </a:r>
          </a:p>
          <a:p>
            <a:endParaRPr lang="en-US" baseline="0" dirty="0" smtClean="0"/>
          </a:p>
          <a:p>
            <a:r>
              <a:rPr lang="en-US" baseline="0" dirty="0" smtClean="0"/>
              <a:t>Having a really good brain-computer interface would make most of these devices redundant.</a:t>
            </a:r>
          </a:p>
          <a:p>
            <a:r>
              <a:rPr lang="en-US" baseline="0" dirty="0" smtClean="0"/>
              <a:t>As soon as a computer can guess what you want to do, a lot of frustration starts to disappear.</a:t>
            </a:r>
          </a:p>
          <a:p>
            <a:r>
              <a:rPr lang="en-US" baseline="0" dirty="0" smtClean="0"/>
              <a:t>*And since there is more to the brain than just hearing and seeing, maybe it makes sense to transfer data from other senses as well.</a:t>
            </a:r>
          </a:p>
        </p:txBody>
      </p:sp>
      <p:sp>
        <p:nvSpPr>
          <p:cNvPr id="4" name="Slide Number Placeholder 3"/>
          <p:cNvSpPr>
            <a:spLocks noGrp="1"/>
          </p:cNvSpPr>
          <p:nvPr>
            <p:ph type="sldNum" sz="quarter" idx="10"/>
          </p:nvPr>
        </p:nvSpPr>
        <p:spPr/>
        <p:txBody>
          <a:bodyPr/>
          <a:lstStyle/>
          <a:p>
            <a:fld id="{832BF970-6E16-644C-9A68-62B00B8AF2DE}" type="slidenum">
              <a:rPr lang="en-US" smtClean="0"/>
              <a:t>6</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But before we can build a system that can read from our brain, we need to know how the data is represented in there.</a:t>
            </a:r>
          </a:p>
          <a:p>
            <a:r>
              <a:rPr lang="en-US" baseline="0" dirty="0" smtClean="0"/>
              <a:t>For that, we </a:t>
            </a:r>
            <a:r>
              <a:rPr lang="en-US" baseline="0" dirty="0" smtClean="0"/>
              <a:t>can take a </a:t>
            </a:r>
            <a:r>
              <a:rPr lang="en-US" baseline="0" dirty="0" smtClean="0"/>
              <a:t>look at a very basic map.</a:t>
            </a:r>
          </a:p>
          <a:p>
            <a:r>
              <a:rPr lang="en-US" baseline="0" dirty="0" smtClean="0"/>
              <a:t>*We see and imagine with the back of the brain.</a:t>
            </a:r>
          </a:p>
          <a:p>
            <a:r>
              <a:rPr lang="en-US" baseline="0" dirty="0" smtClean="0"/>
              <a:t>*Hearing and talking happens in the lower side areas.</a:t>
            </a:r>
          </a:p>
          <a:p>
            <a:r>
              <a:rPr lang="en-US" baseline="0" dirty="0" smtClean="0"/>
              <a:t>*The top of the brain is responsible for skin and muscles and movements in general.</a:t>
            </a:r>
          </a:p>
          <a:p>
            <a:r>
              <a:rPr lang="en-US" baseline="0" dirty="0" smtClean="0"/>
              <a:t>*What the front part does is most difficult to understand, even for scientists. Let’s just say it does the actual thinking.</a:t>
            </a:r>
          </a:p>
        </p:txBody>
      </p:sp>
      <p:sp>
        <p:nvSpPr>
          <p:cNvPr id="4" name="Slide Number Placeholder 3"/>
          <p:cNvSpPr>
            <a:spLocks noGrp="1"/>
          </p:cNvSpPr>
          <p:nvPr>
            <p:ph type="sldNum" sz="quarter" idx="10"/>
          </p:nvPr>
        </p:nvSpPr>
        <p:spPr/>
        <p:txBody>
          <a:bodyPr/>
          <a:lstStyle/>
          <a:p>
            <a:fld id="{832BF970-6E16-644C-9A68-62B00B8AF2DE}" type="slidenum">
              <a:rPr lang="en-US" smtClean="0"/>
              <a:t>7</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baseline="0" dirty="0" smtClean="0"/>
              <a:t>Let’s say we imagine a red ball.</a:t>
            </a:r>
          </a:p>
          <a:p>
            <a:r>
              <a:rPr lang="en-US" baseline="0" dirty="0" smtClean="0"/>
              <a:t>*First, we look up the meaning of a red ball in the </a:t>
            </a:r>
            <a:r>
              <a:rPr lang="en-US" baseline="0" dirty="0" smtClean="0"/>
              <a:t>meaning library </a:t>
            </a:r>
            <a:r>
              <a:rPr lang="en-US" baseline="0" dirty="0" smtClean="0"/>
              <a:t>down here.</a:t>
            </a:r>
          </a:p>
          <a:p>
            <a:r>
              <a:rPr lang="en-US" baseline="0" dirty="0" smtClean="0"/>
              <a:t>*Then, we send this object code to the </a:t>
            </a:r>
            <a:r>
              <a:rPr lang="en-US" baseline="0" dirty="0" smtClean="0"/>
              <a:t>appearance library </a:t>
            </a:r>
            <a:r>
              <a:rPr lang="en-US" baseline="0" dirty="0" smtClean="0"/>
              <a:t>at the front.</a:t>
            </a:r>
          </a:p>
          <a:p>
            <a:r>
              <a:rPr lang="en-US" baseline="0" dirty="0" smtClean="0"/>
              <a:t>This area is a library of visual objects.</a:t>
            </a:r>
          </a:p>
          <a:p>
            <a:r>
              <a:rPr lang="en-US" baseline="0" dirty="0" smtClean="0"/>
              <a:t>*It resolves the object code into its color and shape codes,</a:t>
            </a:r>
          </a:p>
          <a:p>
            <a:r>
              <a:rPr lang="en-US" baseline="0" dirty="0" smtClean="0"/>
              <a:t>*which are immediately sent downwards.</a:t>
            </a:r>
          </a:p>
          <a:p>
            <a:r>
              <a:rPr lang="en-US" baseline="0" dirty="0" smtClean="0"/>
              <a:t>*Color and shape center then convert these property codes into their visual meaning</a:t>
            </a:r>
          </a:p>
          <a:p>
            <a:r>
              <a:rPr lang="en-US" baseline="0" dirty="0" smtClean="0"/>
              <a:t>*and build up a link to the correct space in the visual buffer.</a:t>
            </a:r>
          </a:p>
          <a:p>
            <a:r>
              <a:rPr lang="en-US" baseline="0" dirty="0" smtClean="0"/>
              <a:t>*As soon as this connection is established, we can see the image of a red ball.</a:t>
            </a:r>
          </a:p>
        </p:txBody>
      </p:sp>
      <p:sp>
        <p:nvSpPr>
          <p:cNvPr id="4" name="Slide Number Placeholder 3"/>
          <p:cNvSpPr>
            <a:spLocks noGrp="1"/>
          </p:cNvSpPr>
          <p:nvPr>
            <p:ph type="sldNum" sz="quarter" idx="10"/>
          </p:nvPr>
        </p:nvSpPr>
        <p:spPr/>
        <p:txBody>
          <a:bodyPr/>
          <a:lstStyle/>
          <a:p>
            <a:fld id="{832BF970-6E16-644C-9A68-62B00B8AF2DE}" type="slidenum">
              <a:rPr lang="en-US" smtClean="0"/>
              <a:t>8</a:t>
            </a:fld>
            <a:endParaRPr lang="en-US"/>
          </a:p>
        </p:txBody>
      </p:sp>
    </p:spTree>
    <p:extLst>
      <p:ext uri="{BB962C8B-B14F-4D97-AF65-F5344CB8AC3E}">
        <p14:creationId xmlns:p14="http://schemas.microsoft.com/office/powerpoint/2010/main" val="3833808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This red ball is stored somewhere in the brain too, along with millions of other data sets.</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All the information is stored in the connections between neurons.</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Neurons never work alone, because they’re too weak. I’ll explain that in a minute.</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To create a meaningful signal, they have to work together.</a:t>
            </a:r>
          </a:p>
          <a:p>
            <a:pPr marL="0" marR="0" indent="0" algn="l" defTabSz="914674"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And they do that in groups of a hundred neurons, which is called a </a:t>
            </a:r>
            <a:r>
              <a:rPr lang="en-US" baseline="0" dirty="0" err="1" smtClean="0"/>
              <a:t>minicolumn</a:t>
            </a:r>
            <a:r>
              <a:rPr lang="en-US" baseline="0" dirty="0" smtClean="0"/>
              <a:t>.</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Each </a:t>
            </a:r>
            <a:r>
              <a:rPr lang="en-US" baseline="0" dirty="0" err="1" smtClean="0"/>
              <a:t>minicolumn</a:t>
            </a:r>
            <a:r>
              <a:rPr lang="en-US" baseline="0" dirty="0" smtClean="0"/>
              <a:t> stores one unit of information.</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Together with 100 other </a:t>
            </a:r>
            <a:r>
              <a:rPr lang="en-US" baseline="0" dirty="0" err="1" smtClean="0"/>
              <a:t>minicolumn</a:t>
            </a:r>
            <a:r>
              <a:rPr lang="en-US" baseline="0" dirty="0" smtClean="0"/>
              <a:t> they form one memory unit, called </a:t>
            </a:r>
            <a:r>
              <a:rPr lang="en-US" baseline="0" dirty="0" err="1" smtClean="0"/>
              <a:t>hypercolumn</a:t>
            </a:r>
            <a:r>
              <a:rPr lang="en-US" baseline="0" dirty="0" smtClean="0"/>
              <a:t>.</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Each one of those hexagonal memory units is incredibly flexible.</a:t>
            </a:r>
          </a:p>
          <a:p>
            <a:pPr marL="0" marR="0" indent="0" algn="l" defTabSz="914674"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They can remember everything about red balls - how it looks, how it feels, how it sounds like, and even your emotions towards red balls.</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But because we only have two millions </a:t>
            </a:r>
            <a:r>
              <a:rPr lang="en-US" baseline="0" dirty="0" err="1" smtClean="0"/>
              <a:t>hypercolumns</a:t>
            </a:r>
            <a:r>
              <a:rPr lang="en-US" baseline="0" dirty="0" smtClean="0"/>
              <a:t>, it would be a waste to use a separate one for every ball.</a:t>
            </a:r>
          </a:p>
          <a:p>
            <a:pPr marL="0" marR="0" indent="0" algn="l" defTabSz="914674" rtl="0" eaLnBrk="1" fontAlgn="auto" latinLnBrk="0" hangingPunct="1">
              <a:lnSpc>
                <a:spcPct val="100000"/>
              </a:lnSpc>
              <a:spcBef>
                <a:spcPts val="0"/>
              </a:spcBef>
              <a:spcAft>
                <a:spcPts val="0"/>
              </a:spcAft>
              <a:buClrTx/>
              <a:buSzTx/>
              <a:buFontTx/>
              <a:buNone/>
              <a:tabLst/>
              <a:defRPr/>
            </a:pPr>
            <a:r>
              <a:rPr lang="en-US" baseline="0" dirty="0" smtClean="0"/>
              <a:t>That</a:t>
            </a:r>
            <a:r>
              <a:rPr lang="fr-FR" baseline="0" dirty="0" smtClean="0"/>
              <a:t>’</a:t>
            </a:r>
            <a:r>
              <a:rPr lang="en-US" baseline="0" dirty="0" smtClean="0"/>
              <a:t>s why your memory unit for red balls is the same unit as for green, black and blue balls as well.</a:t>
            </a:r>
          </a:p>
        </p:txBody>
      </p:sp>
      <p:sp>
        <p:nvSpPr>
          <p:cNvPr id="4" name="Slide Number Placeholder 3"/>
          <p:cNvSpPr>
            <a:spLocks noGrp="1"/>
          </p:cNvSpPr>
          <p:nvPr>
            <p:ph type="sldNum" sz="quarter" idx="10"/>
          </p:nvPr>
        </p:nvSpPr>
        <p:spPr/>
        <p:txBody>
          <a:bodyPr/>
          <a:lstStyle/>
          <a:p>
            <a:fld id="{832BF970-6E16-644C-9A68-62B00B8AF2DE}" type="slidenum">
              <a:rPr lang="en-US" smtClean="0"/>
              <a:t>9</a:t>
            </a:fld>
            <a:endParaRPr lang="en-US"/>
          </a:p>
        </p:txBody>
      </p:sp>
    </p:spTree>
    <p:extLst>
      <p:ext uri="{BB962C8B-B14F-4D97-AF65-F5344CB8AC3E}">
        <p14:creationId xmlns:p14="http://schemas.microsoft.com/office/powerpoint/2010/main" val="3833808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442903"/>
            <a:ext cx="15544800" cy="2207080"/>
          </a:xfrm>
        </p:spPr>
        <p:txBody>
          <a:bodyPr anchor="b" anchorCtr="0"/>
          <a:lstStyle>
            <a:lvl1pPr>
              <a:defRPr sz="108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1371602" y="5720292"/>
            <a:ext cx="15541624" cy="2631334"/>
          </a:xfrm>
        </p:spPr>
        <p:txBody>
          <a:bodyPr>
            <a:normAutofit/>
          </a:bodyPr>
          <a:lstStyle>
            <a:lvl1pPr marL="0" indent="0" algn="ctr">
              <a:spcBef>
                <a:spcPts val="600"/>
              </a:spcBef>
              <a:buNone/>
              <a:defRPr sz="32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914674" indent="0" algn="ctr">
              <a:buNone/>
              <a:defRPr>
                <a:solidFill>
                  <a:schemeClr val="tx1">
                    <a:tint val="75000"/>
                  </a:schemeClr>
                </a:solidFill>
              </a:defRPr>
            </a:lvl2pPr>
            <a:lvl3pPr marL="1829349" indent="0" algn="ctr">
              <a:buNone/>
              <a:defRPr>
                <a:solidFill>
                  <a:schemeClr val="tx1">
                    <a:tint val="75000"/>
                  </a:schemeClr>
                </a:solidFill>
              </a:defRPr>
            </a:lvl3pPr>
            <a:lvl4pPr marL="2744023" indent="0" algn="ctr">
              <a:buNone/>
              <a:defRPr>
                <a:solidFill>
                  <a:schemeClr val="tx1">
                    <a:tint val="75000"/>
                  </a:schemeClr>
                </a:solidFill>
              </a:defRPr>
            </a:lvl4pPr>
            <a:lvl5pPr marL="3658697" indent="0" algn="ctr">
              <a:buNone/>
              <a:defRPr>
                <a:solidFill>
                  <a:schemeClr val="tx1">
                    <a:tint val="75000"/>
                  </a:schemeClr>
                </a:solidFill>
              </a:defRPr>
            </a:lvl5pPr>
            <a:lvl6pPr marL="4573372" indent="0" algn="ctr">
              <a:buNone/>
              <a:defRPr>
                <a:solidFill>
                  <a:schemeClr val="tx1">
                    <a:tint val="75000"/>
                  </a:schemeClr>
                </a:solidFill>
              </a:defRPr>
            </a:lvl6pPr>
            <a:lvl7pPr marL="5488046" indent="0" algn="ctr">
              <a:buNone/>
              <a:defRPr>
                <a:solidFill>
                  <a:schemeClr val="tx1">
                    <a:tint val="75000"/>
                  </a:schemeClr>
                </a:solidFill>
              </a:defRPr>
            </a:lvl7pPr>
            <a:lvl8pPr marL="6402720" indent="0" algn="ctr">
              <a:buNone/>
              <a:defRPr>
                <a:solidFill>
                  <a:schemeClr val="tx1">
                    <a:tint val="75000"/>
                  </a:schemeClr>
                </a:solidFill>
              </a:defRPr>
            </a:lvl8pPr>
            <a:lvl9pPr marL="7317395"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778F24D-EB19-4AE0-B015-2BEA6D5224F2}" type="datetimeFigureOut">
              <a:rPr lang="en-US" smtClean="0"/>
              <a:t>28.12.13</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descr="CoverGlyph.png"/>
          <p:cNvPicPr>
            <a:picLocks noChangeAspect="1"/>
          </p:cNvPicPr>
          <p:nvPr/>
        </p:nvPicPr>
        <p:blipFill>
          <a:blip r:embed="rId2"/>
          <a:stretch>
            <a:fillRect/>
          </a:stretch>
        </p:blipFill>
        <p:spPr>
          <a:xfrm>
            <a:off x="8020050" y="4576233"/>
            <a:ext cx="2247900" cy="115836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3" y="5612615"/>
            <a:ext cx="15541626" cy="1574763"/>
          </a:xfrm>
          <a:effectLst/>
        </p:spPr>
        <p:txBody>
          <a:bodyPr vert="horz" lIns="182935" tIns="91467" rIns="182935" bIns="91467" rtlCol="0" anchor="b" anchorCtr="0">
            <a:noAutofit/>
          </a:bodyPr>
          <a:lstStyle>
            <a:lvl1pPr algn="ctr" defTabSz="1829349" rtl="0" eaLnBrk="1" latinLnBrk="0" hangingPunct="1">
              <a:spcBef>
                <a:spcPct val="0"/>
              </a:spcBef>
              <a:buNone/>
              <a:defRPr sz="76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572000" y="686435"/>
            <a:ext cx="9144000" cy="476466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4000"/>
            </a:lvl1pPr>
            <a:lvl2pPr marL="914674" indent="0">
              <a:buNone/>
              <a:defRPr sz="5600"/>
            </a:lvl2pPr>
            <a:lvl3pPr marL="1829349" indent="0">
              <a:buNone/>
              <a:defRPr sz="4800"/>
            </a:lvl3pPr>
            <a:lvl4pPr marL="2744023" indent="0">
              <a:buNone/>
              <a:defRPr sz="4000"/>
            </a:lvl4pPr>
            <a:lvl5pPr marL="3658697" indent="0">
              <a:buNone/>
              <a:defRPr sz="4000"/>
            </a:lvl5pPr>
            <a:lvl6pPr marL="4573372" indent="0">
              <a:buNone/>
              <a:defRPr sz="4000"/>
            </a:lvl6pPr>
            <a:lvl7pPr marL="5488046" indent="0">
              <a:buNone/>
              <a:defRPr sz="4000"/>
            </a:lvl7pPr>
            <a:lvl8pPr marL="6402720" indent="0">
              <a:buNone/>
              <a:defRPr sz="4000"/>
            </a:lvl8pPr>
            <a:lvl9pPr marL="7317395" indent="0">
              <a:buNone/>
              <a:defRPr sz="4000"/>
            </a:lvl9pPr>
          </a:lstStyle>
          <a:p>
            <a:r>
              <a:rPr lang="en-US" smtClean="0"/>
              <a:t>Click icon to add picture</a:t>
            </a:r>
            <a:endParaRPr/>
          </a:p>
        </p:txBody>
      </p:sp>
      <p:sp>
        <p:nvSpPr>
          <p:cNvPr id="4" name="Text Placeholder 3"/>
          <p:cNvSpPr>
            <a:spLocks noGrp="1"/>
          </p:cNvSpPr>
          <p:nvPr>
            <p:ph type="body" sz="half" idx="2"/>
          </p:nvPr>
        </p:nvSpPr>
        <p:spPr>
          <a:xfrm>
            <a:off x="1371603" y="7779596"/>
            <a:ext cx="15541626" cy="1029653"/>
          </a:xfrm>
        </p:spPr>
        <p:txBody>
          <a:bodyPr vert="horz" lIns="182935" tIns="91467" rIns="182935" bIns="91467" rtlCol="0">
            <a:normAutofit/>
          </a:bodyPr>
          <a:lstStyle>
            <a:lvl1pPr marL="0" indent="0" algn="ctr">
              <a:spcBef>
                <a:spcPts val="600"/>
              </a:spcBef>
              <a:buNone/>
              <a:defRPr sz="3600" kern="1200">
                <a:solidFill>
                  <a:schemeClr val="tx2"/>
                </a:solidFill>
                <a:latin typeface="+mn-lt"/>
                <a:ea typeface="+mn-ea"/>
                <a:cs typeface="+mn-cs"/>
              </a:defRPr>
            </a:lvl1pPr>
            <a:lvl2pPr marL="914674" indent="0">
              <a:buNone/>
              <a:defRPr sz="2400"/>
            </a:lvl2pPr>
            <a:lvl3pPr marL="1829349" indent="0">
              <a:buNone/>
              <a:defRPr sz="2000"/>
            </a:lvl3pPr>
            <a:lvl4pPr marL="2744023" indent="0">
              <a:buNone/>
              <a:defRPr sz="1800"/>
            </a:lvl4pPr>
            <a:lvl5pPr marL="3658697" indent="0">
              <a:buNone/>
              <a:defRPr sz="1800"/>
            </a:lvl5pPr>
            <a:lvl6pPr marL="4573372" indent="0">
              <a:buNone/>
              <a:defRPr sz="1800"/>
            </a:lvl6pPr>
            <a:lvl7pPr marL="5488046" indent="0">
              <a:buNone/>
              <a:defRPr sz="1800"/>
            </a:lvl7pPr>
            <a:lvl8pPr marL="6402720" indent="0">
              <a:buNone/>
              <a:defRPr sz="1800"/>
            </a:lvl8pPr>
            <a:lvl9pPr marL="7317395" indent="0">
              <a:buNone/>
              <a:defRPr sz="1800"/>
            </a:lvl9pPr>
          </a:lstStyle>
          <a:p>
            <a:pPr marL="0" lvl="0" indent="0" algn="ctr" defTabSz="1829349" rtl="0" eaLnBrk="1" latinLnBrk="0" hangingPunct="1">
              <a:lnSpc>
                <a:spcPct val="110000"/>
              </a:lnSpc>
              <a:spcBef>
                <a:spcPts val="4001"/>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t>28.12.13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7498080" y="7342164"/>
            <a:ext cx="3291840" cy="255853"/>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4573372" indent="-914674">
              <a:defRPr/>
            </a:lvl6pPr>
            <a:lvl7pPr marL="4573372" indent="-914674">
              <a:defRPr/>
            </a:lvl7pPr>
            <a:lvl8pPr marL="4573372" indent="-914674">
              <a:defRPr/>
            </a:lvl8pPr>
            <a:lvl9pPr marL="4573372" indent="-914674">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t>28.12.13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7498080" y="2490794"/>
            <a:ext cx="3291840" cy="255853"/>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325600" y="807572"/>
            <a:ext cx="3048000" cy="79949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371600" y="807572"/>
            <a:ext cx="11779624" cy="7994950"/>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t>28.12.13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12516193" y="4634636"/>
            <a:ext cx="2471166" cy="340822"/>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a:t>
            </a:r>
            <a:r>
              <a:rPr lang="en-US" dirty="0" err="1" smtClean="0"/>
              <a:t>ttle</a:t>
            </a:r>
            <a:r>
              <a:rPr lang="en-US" dirty="0" smtClean="0"/>
              <a:t> style</a:t>
            </a:r>
            <a:endParaRPr dirty="0"/>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t>28.12.13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pic>
        <p:nvPicPr>
          <p:cNvPr id="8" name="Picture 2" descr="HR-Glyph-R3.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7498080" y="2054056"/>
            <a:ext cx="3291840" cy="255853"/>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1603" y="2441919"/>
            <a:ext cx="15541626" cy="2210321"/>
          </a:xfrm>
        </p:spPr>
        <p:txBody>
          <a:bodyPr anchor="b" anchorCtr="0"/>
          <a:lstStyle>
            <a:lvl1pPr algn="ctr">
              <a:defRPr sz="10800" b="0" i="0" cap="none" baseline="0"/>
            </a:lvl1pPr>
          </a:lstStyle>
          <a:p>
            <a:r>
              <a:rPr lang="en-US" smtClean="0"/>
              <a:t>Click to edit Master title style</a:t>
            </a:r>
            <a:endParaRPr/>
          </a:p>
        </p:txBody>
      </p:sp>
      <p:sp>
        <p:nvSpPr>
          <p:cNvPr id="3" name="Text Placeholder 2"/>
          <p:cNvSpPr>
            <a:spLocks noGrp="1"/>
          </p:cNvSpPr>
          <p:nvPr>
            <p:ph type="body" idx="1"/>
          </p:nvPr>
        </p:nvSpPr>
        <p:spPr>
          <a:xfrm>
            <a:off x="1371603" y="5724868"/>
            <a:ext cx="15541626" cy="2635910"/>
          </a:xfrm>
        </p:spPr>
        <p:txBody>
          <a:bodyPr anchor="t" anchorCtr="0">
            <a:normAutofit/>
          </a:bodyPr>
          <a:lstStyle>
            <a:lvl1pPr marL="0" indent="0" algn="ctr">
              <a:spcBef>
                <a:spcPts val="600"/>
              </a:spcBef>
              <a:buNone/>
              <a:defRPr sz="3200">
                <a:solidFill>
                  <a:schemeClr val="tx2"/>
                </a:solidFill>
              </a:defRPr>
            </a:lvl1pPr>
            <a:lvl2pPr marL="914674" indent="0">
              <a:buNone/>
              <a:defRPr sz="3600">
                <a:solidFill>
                  <a:schemeClr val="tx1">
                    <a:tint val="75000"/>
                  </a:schemeClr>
                </a:solidFill>
              </a:defRPr>
            </a:lvl2pPr>
            <a:lvl3pPr marL="1829349" indent="0">
              <a:buNone/>
              <a:defRPr sz="3200">
                <a:solidFill>
                  <a:schemeClr val="tx1">
                    <a:tint val="75000"/>
                  </a:schemeClr>
                </a:solidFill>
              </a:defRPr>
            </a:lvl3pPr>
            <a:lvl4pPr marL="2744023" indent="0">
              <a:buNone/>
              <a:defRPr sz="2800">
                <a:solidFill>
                  <a:schemeClr val="tx1">
                    <a:tint val="75000"/>
                  </a:schemeClr>
                </a:solidFill>
              </a:defRPr>
            </a:lvl4pPr>
            <a:lvl5pPr marL="3658697" indent="0">
              <a:buNone/>
              <a:defRPr sz="2800">
                <a:solidFill>
                  <a:schemeClr val="tx1">
                    <a:tint val="75000"/>
                  </a:schemeClr>
                </a:solidFill>
              </a:defRPr>
            </a:lvl5pPr>
            <a:lvl6pPr marL="4573372" indent="0">
              <a:buNone/>
              <a:defRPr sz="2800">
                <a:solidFill>
                  <a:schemeClr val="tx1">
                    <a:tint val="75000"/>
                  </a:schemeClr>
                </a:solidFill>
              </a:defRPr>
            </a:lvl6pPr>
            <a:lvl7pPr marL="5488046" indent="0">
              <a:buNone/>
              <a:defRPr sz="2800">
                <a:solidFill>
                  <a:schemeClr val="tx1">
                    <a:tint val="75000"/>
                  </a:schemeClr>
                </a:solidFill>
              </a:defRPr>
            </a:lvl7pPr>
            <a:lvl8pPr marL="6402720" indent="0">
              <a:buNone/>
              <a:defRPr sz="2800">
                <a:solidFill>
                  <a:schemeClr val="tx1">
                    <a:tint val="75000"/>
                  </a:schemeClr>
                </a:solidFill>
              </a:defRPr>
            </a:lvl8pPr>
            <a:lvl9pPr marL="7317395" indent="0">
              <a:buNone/>
              <a:defRPr sz="28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1778F24D-EB19-4AE0-B015-2BEA6D5224F2}" type="datetimeFigureOut">
              <a:rPr lang="en-US" smtClean="0"/>
              <a:t>28.12.13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pic>
        <p:nvPicPr>
          <p:cNvPr id="7" name="Picture 6" descr="Glyph-SectionHeader.png"/>
          <p:cNvPicPr>
            <a:picLocks noChangeAspect="1"/>
          </p:cNvPicPr>
          <p:nvPr/>
        </p:nvPicPr>
        <p:blipFill>
          <a:blip r:embed="rId2"/>
          <a:stretch>
            <a:fillRect/>
          </a:stretch>
        </p:blipFill>
        <p:spPr>
          <a:xfrm>
            <a:off x="8077200" y="4765508"/>
            <a:ext cx="2133600" cy="88664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71600" y="3317771"/>
            <a:ext cx="7315200" cy="5491480"/>
          </a:xfrm>
        </p:spPr>
        <p:txBody>
          <a:bodyPr>
            <a:normAutofit/>
          </a:bodyPr>
          <a:lstStyle>
            <a:lvl1pPr>
              <a:defRPr sz="4400"/>
            </a:lvl1pPr>
            <a:lvl2pPr>
              <a:defRPr sz="4000"/>
            </a:lvl2pPr>
            <a:lvl3pPr>
              <a:defRPr sz="3600"/>
            </a:lvl3pPr>
            <a:lvl4pPr>
              <a:defRPr sz="3600"/>
            </a:lvl4pPr>
            <a:lvl5pPr>
              <a:defRPr sz="3600"/>
            </a:lvl5pPr>
            <a:lvl6pPr marL="4582900" indent="-924203">
              <a:defRPr sz="3600"/>
            </a:lvl6pPr>
            <a:lvl7pPr marL="4582900" indent="-924203">
              <a:defRPr sz="3600"/>
            </a:lvl7pPr>
            <a:lvl8pPr marL="4582900" indent="-924203">
              <a:defRPr sz="3600"/>
            </a:lvl8pPr>
            <a:lvl9pPr marL="4582900" indent="-924203">
              <a:defRPr sz="3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4"/>
            <a:endParaRPr dirty="0"/>
          </a:p>
        </p:txBody>
      </p:sp>
      <p:sp>
        <p:nvSpPr>
          <p:cNvPr id="4" name="Content Placeholder 3"/>
          <p:cNvSpPr>
            <a:spLocks noGrp="1"/>
          </p:cNvSpPr>
          <p:nvPr>
            <p:ph sz="half" idx="2"/>
          </p:nvPr>
        </p:nvSpPr>
        <p:spPr>
          <a:xfrm>
            <a:off x="9601200" y="3317771"/>
            <a:ext cx="7315200" cy="5491480"/>
          </a:xfrm>
        </p:spPr>
        <p:txBody>
          <a:bodyPr>
            <a:normAutofit/>
          </a:bodyPr>
          <a:lstStyle>
            <a:lvl1pPr>
              <a:defRPr sz="4400"/>
            </a:lvl1pPr>
            <a:lvl2pPr>
              <a:defRPr sz="4000"/>
            </a:lvl2pPr>
            <a:lvl3pPr>
              <a:defRPr sz="3600"/>
            </a:lvl3pPr>
            <a:lvl4pPr>
              <a:defRPr sz="3600"/>
            </a:lvl4pPr>
            <a:lvl5pPr>
              <a:defRPr sz="3600"/>
            </a:lvl5pPr>
            <a:lvl6pPr marL="4582900" indent="-924203">
              <a:defRPr sz="3600"/>
            </a:lvl6pPr>
            <a:lvl7pPr marL="4582900" indent="-924203">
              <a:defRPr sz="3600"/>
            </a:lvl7pPr>
            <a:lvl8pPr marL="4582900" indent="-924203">
              <a:defRPr sz="3600"/>
            </a:lvl8pPr>
            <a:lvl9pPr marL="4582900" indent="-924203">
              <a:defRPr sz="3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1778F24D-EB19-4AE0-B015-2BEA6D5224F2}" type="datetimeFigureOut">
              <a:rPr lang="en-US" smtClean="0"/>
              <a:t>28.12.13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7498080" y="2490794"/>
            <a:ext cx="3291840" cy="255853"/>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371600" y="3043671"/>
            <a:ext cx="7315200" cy="960533"/>
          </a:xfrm>
        </p:spPr>
        <p:txBody>
          <a:bodyPr anchor="ctr" anchorCtr="0"/>
          <a:lstStyle>
            <a:lvl1pPr marL="0" indent="0" algn="ctr">
              <a:spcBef>
                <a:spcPts val="600"/>
              </a:spcBef>
              <a:buNone/>
              <a:defRPr sz="4800" b="1">
                <a:solidFill>
                  <a:schemeClr val="tx2"/>
                </a:solidFill>
              </a:defRPr>
            </a:lvl1pPr>
            <a:lvl2pPr marL="914674" indent="0">
              <a:buNone/>
              <a:defRPr sz="4000" b="1"/>
            </a:lvl2pPr>
            <a:lvl3pPr marL="1829349" indent="0">
              <a:buNone/>
              <a:defRPr sz="3600" b="1"/>
            </a:lvl3pPr>
            <a:lvl4pPr marL="2744023" indent="0">
              <a:buNone/>
              <a:defRPr sz="3200" b="1"/>
            </a:lvl4pPr>
            <a:lvl5pPr marL="3658697" indent="0">
              <a:buNone/>
              <a:defRPr sz="3200" b="1"/>
            </a:lvl5pPr>
            <a:lvl6pPr marL="4573372" indent="0">
              <a:buNone/>
              <a:defRPr sz="3200" b="1"/>
            </a:lvl6pPr>
            <a:lvl7pPr marL="5488046" indent="0">
              <a:buNone/>
              <a:defRPr sz="3200" b="1"/>
            </a:lvl7pPr>
            <a:lvl8pPr marL="6402720" indent="0">
              <a:buNone/>
              <a:defRPr sz="3200" b="1"/>
            </a:lvl8pPr>
            <a:lvl9pPr marL="7317395" indent="0">
              <a:buNone/>
              <a:defRPr sz="3200" b="1"/>
            </a:lvl9pPr>
          </a:lstStyle>
          <a:p>
            <a:pPr lvl="0"/>
            <a:r>
              <a:rPr lang="en-US" smtClean="0"/>
              <a:t>Click to edit Master text styles</a:t>
            </a:r>
          </a:p>
        </p:txBody>
      </p:sp>
      <p:sp>
        <p:nvSpPr>
          <p:cNvPr id="4" name="Content Placeholder 3"/>
          <p:cNvSpPr>
            <a:spLocks noGrp="1"/>
          </p:cNvSpPr>
          <p:nvPr>
            <p:ph sz="half" idx="2"/>
          </p:nvPr>
        </p:nvSpPr>
        <p:spPr>
          <a:xfrm>
            <a:off x="1371600" y="4233016"/>
            <a:ext cx="7315200" cy="4576233"/>
          </a:xfrm>
        </p:spPr>
        <p:txBody>
          <a:bodyPr>
            <a:normAutofit/>
          </a:bodyPr>
          <a:lstStyle>
            <a:lvl1pPr>
              <a:defRPr sz="4000"/>
            </a:lvl1pPr>
            <a:lvl2pPr>
              <a:defRPr sz="3600"/>
            </a:lvl2pPr>
            <a:lvl3pPr>
              <a:defRPr sz="3600"/>
            </a:lvl3pPr>
            <a:lvl4pPr>
              <a:defRPr sz="3600"/>
            </a:lvl4pPr>
            <a:lvl5pPr>
              <a:defRPr sz="3600"/>
            </a:lvl5pPr>
            <a:lvl6pPr marL="4582900" indent="-924203">
              <a:defRPr sz="3200"/>
            </a:lvl6pPr>
            <a:lvl7pPr marL="4582900" indent="-924203">
              <a:defRPr sz="3200"/>
            </a:lvl7pPr>
            <a:lvl8pPr marL="4582900" indent="-924203">
              <a:defRPr sz="3200"/>
            </a:lvl8pPr>
            <a:lvl9pPr marL="4582900" indent="-924203">
              <a:defRPr sz="3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9601200" y="3043671"/>
            <a:ext cx="7315200" cy="960533"/>
          </a:xfrm>
        </p:spPr>
        <p:txBody>
          <a:bodyPr anchor="ctr" anchorCtr="0"/>
          <a:lstStyle>
            <a:lvl1pPr marL="0" indent="0" algn="ctr">
              <a:spcBef>
                <a:spcPts val="600"/>
              </a:spcBef>
              <a:buNone/>
              <a:defRPr sz="4800" b="1">
                <a:solidFill>
                  <a:schemeClr val="tx2"/>
                </a:solidFill>
              </a:defRPr>
            </a:lvl1pPr>
            <a:lvl2pPr marL="914674" indent="0">
              <a:buNone/>
              <a:defRPr sz="4000" b="1"/>
            </a:lvl2pPr>
            <a:lvl3pPr marL="1829349" indent="0">
              <a:buNone/>
              <a:defRPr sz="3600" b="1"/>
            </a:lvl3pPr>
            <a:lvl4pPr marL="2744023" indent="0">
              <a:buNone/>
              <a:defRPr sz="3200" b="1"/>
            </a:lvl4pPr>
            <a:lvl5pPr marL="3658697" indent="0">
              <a:buNone/>
              <a:defRPr sz="3200" b="1"/>
            </a:lvl5pPr>
            <a:lvl6pPr marL="4573372" indent="0">
              <a:buNone/>
              <a:defRPr sz="3200" b="1"/>
            </a:lvl6pPr>
            <a:lvl7pPr marL="5488046" indent="0">
              <a:buNone/>
              <a:defRPr sz="3200" b="1"/>
            </a:lvl7pPr>
            <a:lvl8pPr marL="6402720" indent="0">
              <a:buNone/>
              <a:defRPr sz="3200" b="1"/>
            </a:lvl8pPr>
            <a:lvl9pPr marL="7317395" indent="0">
              <a:buNone/>
              <a:defRPr sz="3200" b="1"/>
            </a:lvl9pPr>
          </a:lstStyle>
          <a:p>
            <a:pPr lvl="0"/>
            <a:r>
              <a:rPr lang="en-US" smtClean="0"/>
              <a:t>Click to edit Master text styles</a:t>
            </a:r>
          </a:p>
        </p:txBody>
      </p:sp>
      <p:sp>
        <p:nvSpPr>
          <p:cNvPr id="6" name="Content Placeholder 5"/>
          <p:cNvSpPr>
            <a:spLocks noGrp="1"/>
          </p:cNvSpPr>
          <p:nvPr>
            <p:ph sz="quarter" idx="4"/>
          </p:nvPr>
        </p:nvSpPr>
        <p:spPr>
          <a:xfrm>
            <a:off x="9601200" y="4233016"/>
            <a:ext cx="7315200" cy="4576233"/>
          </a:xfrm>
        </p:spPr>
        <p:txBody>
          <a:bodyPr>
            <a:normAutofit/>
          </a:bodyPr>
          <a:lstStyle>
            <a:lvl1pPr>
              <a:defRPr sz="4000"/>
            </a:lvl1pPr>
            <a:lvl2pPr>
              <a:defRPr sz="3600"/>
            </a:lvl2pPr>
            <a:lvl3pPr>
              <a:defRPr sz="3600"/>
            </a:lvl3pPr>
            <a:lvl4pPr>
              <a:defRPr sz="3600"/>
            </a:lvl4pPr>
            <a:lvl5pPr>
              <a:defRPr sz="3600"/>
            </a:lvl5pPr>
            <a:lvl6pPr marL="4582900" indent="-924203">
              <a:defRPr sz="3200"/>
            </a:lvl6pPr>
            <a:lvl7pPr marL="4582900" indent="-924203">
              <a:defRPr sz="3200"/>
            </a:lvl7pPr>
            <a:lvl8pPr marL="4582900" indent="-924203">
              <a:defRPr sz="3200"/>
            </a:lvl8pPr>
            <a:lvl9pPr marL="4582900" indent="-924203">
              <a:defRPr sz="3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p:txBody>
          <a:bodyPr/>
          <a:lstStyle/>
          <a:p>
            <a:fld id="{1778F24D-EB19-4AE0-B015-2BEA6D5224F2}" type="datetimeFigureOut">
              <a:rPr lang="en-US" smtClean="0"/>
              <a:t>28.12.13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0D9BD3-E57B-4194-A545-2804EB95D970}" type="slidenum">
              <a:rPr lang="en-US" smtClean="0"/>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7498080" y="2490794"/>
            <a:ext cx="3291840" cy="255853"/>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778F24D-EB19-4AE0-B015-2BEA6D5224F2}" type="datetimeFigureOut">
              <a:rPr lang="en-US" smtClean="0"/>
              <a:t>28.12.13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D9BD3-E57B-4194-A545-2804EB95D970}" type="slidenum">
              <a:rPr lang="en-US" smtClean="0"/>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7498080" y="2490794"/>
            <a:ext cx="3291840" cy="255853"/>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8F24D-EB19-4AE0-B015-2BEA6D5224F2}" type="datetimeFigureOut">
              <a:rPr lang="en-US" smtClean="0"/>
              <a:t>28.12.13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D9BD3-E57B-4194-A545-2804EB95D97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17812" y="1372870"/>
            <a:ext cx="7315200" cy="1744690"/>
          </a:xfrm>
        </p:spPr>
        <p:txBody>
          <a:bodyPr anchor="b"/>
          <a:lstStyle>
            <a:lvl1pPr algn="ctr">
              <a:defRPr sz="7600" b="0"/>
            </a:lvl1pPr>
          </a:lstStyle>
          <a:p>
            <a:r>
              <a:rPr lang="en-US" smtClean="0"/>
              <a:t>Click to edit Master title style</a:t>
            </a:r>
            <a:endParaRPr/>
          </a:p>
        </p:txBody>
      </p:sp>
      <p:sp>
        <p:nvSpPr>
          <p:cNvPr id="3" name="Content Placeholder 2"/>
          <p:cNvSpPr>
            <a:spLocks noGrp="1"/>
          </p:cNvSpPr>
          <p:nvPr>
            <p:ph idx="1"/>
          </p:nvPr>
        </p:nvSpPr>
        <p:spPr>
          <a:xfrm>
            <a:off x="9592236" y="686436"/>
            <a:ext cx="7315200" cy="8122816"/>
          </a:xfrm>
        </p:spPr>
        <p:txBody>
          <a:bodyPr>
            <a:normAutofit/>
          </a:bodyPr>
          <a:lstStyle>
            <a:lvl1pPr>
              <a:defRPr sz="4800"/>
            </a:lvl1pPr>
            <a:lvl2pPr>
              <a:defRPr sz="4400"/>
            </a:lvl2pPr>
            <a:lvl3pPr>
              <a:defRPr sz="4000"/>
            </a:lvl3pPr>
            <a:lvl4pPr>
              <a:defRPr sz="3600"/>
            </a:lvl4pPr>
            <a:lvl5pPr>
              <a:defRPr sz="3600"/>
            </a:lvl5pPr>
            <a:lvl6pPr marL="4582900" indent="-924203">
              <a:tabLst/>
              <a:defRPr sz="4000"/>
            </a:lvl6pPr>
            <a:lvl7pPr marL="4582900" indent="-924203">
              <a:tabLst/>
              <a:defRPr sz="4000"/>
            </a:lvl7pPr>
            <a:lvl8pPr marL="4582900" indent="-924203">
              <a:tabLst/>
              <a:defRPr sz="4000"/>
            </a:lvl8pPr>
            <a:lvl9pPr marL="4582900" indent="-924203">
              <a:tabLst/>
              <a:defRPr sz="4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1317812" y="3889799"/>
            <a:ext cx="7315200" cy="4347424"/>
          </a:xfrm>
        </p:spPr>
        <p:txBody>
          <a:bodyPr>
            <a:normAutofit/>
          </a:bodyPr>
          <a:lstStyle>
            <a:lvl1pPr marL="0" indent="0" algn="ctr">
              <a:lnSpc>
                <a:spcPct val="110000"/>
              </a:lnSpc>
              <a:spcBef>
                <a:spcPts val="1200"/>
              </a:spcBef>
              <a:buNone/>
              <a:defRPr sz="3600"/>
            </a:lvl1pPr>
            <a:lvl2pPr marL="914674" indent="0">
              <a:buNone/>
              <a:defRPr sz="2400"/>
            </a:lvl2pPr>
            <a:lvl3pPr marL="1829349" indent="0">
              <a:buNone/>
              <a:defRPr sz="2000"/>
            </a:lvl3pPr>
            <a:lvl4pPr marL="2744023" indent="0">
              <a:buNone/>
              <a:defRPr sz="1800"/>
            </a:lvl4pPr>
            <a:lvl5pPr marL="3658697" indent="0">
              <a:buNone/>
              <a:defRPr sz="1800"/>
            </a:lvl5pPr>
            <a:lvl6pPr marL="4573372" indent="0">
              <a:buNone/>
              <a:defRPr sz="1800"/>
            </a:lvl6pPr>
            <a:lvl7pPr marL="5488046" indent="0">
              <a:buNone/>
              <a:defRPr sz="1800"/>
            </a:lvl7pPr>
            <a:lvl8pPr marL="6402720" indent="0">
              <a:buNone/>
              <a:defRPr sz="1800"/>
            </a:lvl8pPr>
            <a:lvl9pPr marL="7317395"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t>28.12.13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3329492" y="3432177"/>
            <a:ext cx="3291840" cy="255853"/>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598026" y="1372870"/>
            <a:ext cx="7315200" cy="1743545"/>
          </a:xfrm>
          <a:effectLst/>
        </p:spPr>
        <p:txBody>
          <a:bodyPr vert="horz" lIns="182935" tIns="91467" rIns="182935" bIns="91467" rtlCol="0" anchor="b" anchorCtr="0">
            <a:noAutofit/>
          </a:bodyPr>
          <a:lstStyle>
            <a:lvl1pPr algn="ctr" defTabSz="1829349" rtl="0" eaLnBrk="1" latinLnBrk="0" hangingPunct="1">
              <a:spcBef>
                <a:spcPct val="0"/>
              </a:spcBef>
              <a:buNone/>
              <a:defRPr sz="76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317812" y="686435"/>
            <a:ext cx="7315200" cy="8127390"/>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4800"/>
            </a:lvl1pPr>
            <a:lvl2pPr marL="914674" indent="0">
              <a:buNone/>
              <a:defRPr sz="5600"/>
            </a:lvl2pPr>
            <a:lvl3pPr marL="1829349" indent="0">
              <a:buNone/>
              <a:defRPr sz="4800"/>
            </a:lvl3pPr>
            <a:lvl4pPr marL="2744023" indent="0">
              <a:buNone/>
              <a:defRPr sz="4000"/>
            </a:lvl4pPr>
            <a:lvl5pPr marL="3658697" indent="0">
              <a:buNone/>
              <a:defRPr sz="4000"/>
            </a:lvl5pPr>
            <a:lvl6pPr marL="4573372" indent="0">
              <a:buNone/>
              <a:defRPr sz="4000"/>
            </a:lvl6pPr>
            <a:lvl7pPr marL="5488046" indent="0">
              <a:buNone/>
              <a:defRPr sz="4000"/>
            </a:lvl7pPr>
            <a:lvl8pPr marL="6402720" indent="0">
              <a:buNone/>
              <a:defRPr sz="4000"/>
            </a:lvl8pPr>
            <a:lvl9pPr marL="7317395" indent="0">
              <a:buNone/>
              <a:defRPr sz="4000"/>
            </a:lvl9pPr>
          </a:lstStyle>
          <a:p>
            <a:r>
              <a:rPr lang="en-US" smtClean="0"/>
              <a:t>Click icon to add picture</a:t>
            </a:r>
            <a:endParaRPr/>
          </a:p>
        </p:txBody>
      </p:sp>
      <p:sp>
        <p:nvSpPr>
          <p:cNvPr id="4" name="Text Placeholder 3"/>
          <p:cNvSpPr>
            <a:spLocks noGrp="1"/>
          </p:cNvSpPr>
          <p:nvPr>
            <p:ph type="body" sz="half" idx="2"/>
          </p:nvPr>
        </p:nvSpPr>
        <p:spPr>
          <a:xfrm>
            <a:off x="9598026" y="3885222"/>
            <a:ext cx="7315200" cy="4351998"/>
          </a:xfrm>
        </p:spPr>
        <p:txBody>
          <a:bodyPr vert="horz" lIns="182935" tIns="91467" rIns="182935" bIns="91467" rtlCol="0">
            <a:normAutofit/>
          </a:bodyPr>
          <a:lstStyle>
            <a:lvl1pPr marL="0" indent="0" algn="ctr">
              <a:spcBef>
                <a:spcPts val="1200"/>
              </a:spcBef>
              <a:buNone/>
              <a:defRPr sz="3600" kern="1200">
                <a:solidFill>
                  <a:schemeClr val="tx2"/>
                </a:solidFill>
                <a:latin typeface="+mn-lt"/>
                <a:ea typeface="+mn-ea"/>
                <a:cs typeface="+mn-cs"/>
              </a:defRPr>
            </a:lvl1pPr>
            <a:lvl2pPr marL="914674" indent="0">
              <a:buNone/>
              <a:defRPr sz="2400"/>
            </a:lvl2pPr>
            <a:lvl3pPr marL="1829349" indent="0">
              <a:buNone/>
              <a:defRPr sz="2000"/>
            </a:lvl3pPr>
            <a:lvl4pPr marL="2744023" indent="0">
              <a:buNone/>
              <a:defRPr sz="1800"/>
            </a:lvl4pPr>
            <a:lvl5pPr marL="3658697" indent="0">
              <a:buNone/>
              <a:defRPr sz="1800"/>
            </a:lvl5pPr>
            <a:lvl6pPr marL="4573372" indent="0">
              <a:buNone/>
              <a:defRPr sz="1800"/>
            </a:lvl6pPr>
            <a:lvl7pPr marL="5488046" indent="0">
              <a:buNone/>
              <a:defRPr sz="1800"/>
            </a:lvl7pPr>
            <a:lvl8pPr marL="6402720" indent="0">
              <a:buNone/>
              <a:defRPr sz="1800"/>
            </a:lvl8pPr>
            <a:lvl9pPr marL="7317395" indent="0">
              <a:buNone/>
              <a:defRPr sz="1800"/>
            </a:lvl9pPr>
          </a:lstStyle>
          <a:p>
            <a:pPr marL="0" lvl="0" indent="0" algn="ctr" defTabSz="1829349" rtl="0" eaLnBrk="1" latinLnBrk="0" hangingPunct="1">
              <a:lnSpc>
                <a:spcPct val="110000"/>
              </a:lnSpc>
              <a:spcBef>
                <a:spcPts val="4001"/>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t>28.12.13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11609706" y="3432177"/>
            <a:ext cx="3291840" cy="255853"/>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9442409"/>
            <a:ext cx="1066800" cy="548195"/>
          </a:xfrm>
          <a:prstGeom prst="rect">
            <a:avLst/>
          </a:prstGeom>
        </p:spPr>
        <p:txBody>
          <a:bodyPr vert="horz" lIns="182935" tIns="91467" rIns="182935" bIns="91467" rtlCol="0" anchor="ctr"/>
          <a:lstStyle>
            <a:lvl1pPr algn="ctr">
              <a:defRPr sz="2400">
                <a:solidFill>
                  <a:schemeClr val="tx1">
                    <a:tint val="75000"/>
                  </a:schemeClr>
                </a:solidFill>
              </a:defRPr>
            </a:lvl1pPr>
          </a:lstStyle>
          <a:p>
            <a:fld id="{190D9BD3-E57B-4194-A545-2804EB95D970}" type="slidenum">
              <a:rPr lang="en-US" smtClean="0"/>
              <a:t>‹#›</a:t>
            </a:fld>
            <a:endParaRPr lang="en-US"/>
          </a:p>
        </p:txBody>
      </p:sp>
      <p:sp>
        <p:nvSpPr>
          <p:cNvPr id="2" name="Title Placeholder 1"/>
          <p:cNvSpPr>
            <a:spLocks noGrp="1"/>
          </p:cNvSpPr>
          <p:nvPr>
            <p:ph type="title"/>
          </p:nvPr>
        </p:nvSpPr>
        <p:spPr>
          <a:xfrm>
            <a:off x="1371603" y="100947"/>
            <a:ext cx="15541626" cy="2059305"/>
          </a:xfrm>
          <a:prstGeom prst="rect">
            <a:avLst/>
          </a:prstGeom>
          <a:effectLst/>
        </p:spPr>
        <p:txBody>
          <a:bodyPr vert="horz" lIns="182935" tIns="91467" rIns="182935" bIns="91467"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1371603" y="3317769"/>
            <a:ext cx="15541626" cy="5491480"/>
          </a:xfrm>
          <a:prstGeom prst="rect">
            <a:avLst/>
          </a:prstGeom>
        </p:spPr>
        <p:txBody>
          <a:bodyPr vert="horz" lIns="182935" tIns="91467" rIns="182935" bIns="91467"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12801603" y="9442409"/>
            <a:ext cx="4751294" cy="548195"/>
          </a:xfrm>
          <a:prstGeom prst="rect">
            <a:avLst/>
          </a:prstGeom>
        </p:spPr>
        <p:txBody>
          <a:bodyPr vert="horz" lIns="182935" tIns="91467" rIns="182935" bIns="91467" rtlCol="0" anchor="ctr"/>
          <a:lstStyle>
            <a:lvl1pPr algn="r">
              <a:defRPr sz="2400">
                <a:solidFill>
                  <a:schemeClr val="tx1">
                    <a:tint val="75000"/>
                  </a:schemeClr>
                </a:solidFill>
              </a:defRPr>
            </a:lvl1pPr>
          </a:lstStyle>
          <a:p>
            <a:fld id="{1778F24D-EB19-4AE0-B015-2BEA6D5224F2}" type="datetimeFigureOut">
              <a:rPr lang="en-US" smtClean="0"/>
              <a:t>28.12.13</a:t>
            </a:fld>
            <a:endParaRPr lang="en-US"/>
          </a:p>
        </p:txBody>
      </p:sp>
      <p:sp>
        <p:nvSpPr>
          <p:cNvPr id="5" name="Footer Placeholder 4"/>
          <p:cNvSpPr>
            <a:spLocks noGrp="1"/>
          </p:cNvSpPr>
          <p:nvPr>
            <p:ph type="ftr" sz="quarter" idx="3"/>
          </p:nvPr>
        </p:nvSpPr>
        <p:spPr>
          <a:xfrm>
            <a:off x="699248" y="9442409"/>
            <a:ext cx="6311152" cy="548195"/>
          </a:xfrm>
          <a:prstGeom prst="rect">
            <a:avLst/>
          </a:prstGeom>
        </p:spPr>
        <p:txBody>
          <a:bodyPr vert="horz" lIns="182935" tIns="91467" rIns="182935" bIns="91467" rtlCol="0" anchor="ctr"/>
          <a:lstStyle>
            <a:lvl1pPr algn="l">
              <a:defRPr sz="2400">
                <a:solidFill>
                  <a:schemeClr val="tx1">
                    <a:tint val="75000"/>
                  </a:schemeClr>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1829349" rtl="0" eaLnBrk="1" latinLnBrk="0" hangingPunct="1">
        <a:spcBef>
          <a:spcPct val="0"/>
        </a:spcBef>
        <a:buNone/>
        <a:defRPr sz="10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914674" indent="-914674" algn="l" defTabSz="1829349" rtl="0" eaLnBrk="1" latinLnBrk="0" hangingPunct="1">
        <a:spcBef>
          <a:spcPts val="4001"/>
        </a:spcBef>
        <a:buClr>
          <a:schemeClr val="accent3"/>
        </a:buClr>
        <a:buFont typeface="Wingdings" pitchFamily="2" charset="2"/>
        <a:buChar char=""/>
        <a:defRPr sz="4800" kern="1200">
          <a:solidFill>
            <a:schemeClr val="tx2"/>
          </a:solidFill>
          <a:latin typeface="+mn-lt"/>
          <a:ea typeface="+mn-ea"/>
          <a:cs typeface="+mn-cs"/>
        </a:defRPr>
      </a:lvl1pPr>
      <a:lvl2pPr marL="1829349" indent="-914674" algn="l" defTabSz="1829349" rtl="0" eaLnBrk="1" latinLnBrk="0" hangingPunct="1">
        <a:spcBef>
          <a:spcPts val="1200"/>
        </a:spcBef>
        <a:buClr>
          <a:schemeClr val="accent3">
            <a:lumMod val="50000"/>
          </a:schemeClr>
        </a:buClr>
        <a:buFont typeface="Wingdings" pitchFamily="2" charset="2"/>
        <a:buChar char=""/>
        <a:defRPr sz="4400" kern="1200">
          <a:solidFill>
            <a:schemeClr val="tx2"/>
          </a:solidFill>
          <a:latin typeface="+mn-lt"/>
          <a:ea typeface="+mn-ea"/>
          <a:cs typeface="+mn-cs"/>
        </a:defRPr>
      </a:lvl2pPr>
      <a:lvl3pPr marL="2744023" indent="-914674" algn="l" defTabSz="1829349" rtl="0" eaLnBrk="1" latinLnBrk="0" hangingPunct="1">
        <a:spcBef>
          <a:spcPts val="1200"/>
        </a:spcBef>
        <a:buClr>
          <a:schemeClr val="accent3"/>
        </a:buClr>
        <a:buFont typeface="Wingdings" pitchFamily="2" charset="2"/>
        <a:buChar char=""/>
        <a:defRPr sz="4000" kern="1200">
          <a:solidFill>
            <a:schemeClr val="tx2"/>
          </a:solidFill>
          <a:latin typeface="+mn-lt"/>
          <a:ea typeface="+mn-ea"/>
          <a:cs typeface="+mn-cs"/>
        </a:defRPr>
      </a:lvl3pPr>
      <a:lvl4pPr marL="3658697" indent="-914674" algn="l" defTabSz="1829349" rtl="0" eaLnBrk="1" latinLnBrk="0" hangingPunct="1">
        <a:spcBef>
          <a:spcPts val="1200"/>
        </a:spcBef>
        <a:buClr>
          <a:schemeClr val="accent3">
            <a:lumMod val="50000"/>
          </a:schemeClr>
        </a:buClr>
        <a:buFont typeface="Wingdings" pitchFamily="2" charset="2"/>
        <a:buChar char=""/>
        <a:defRPr sz="3600" kern="1200">
          <a:solidFill>
            <a:schemeClr val="tx2"/>
          </a:solidFill>
          <a:latin typeface="+mn-lt"/>
          <a:ea typeface="+mn-ea"/>
          <a:cs typeface="+mn-cs"/>
        </a:defRPr>
      </a:lvl4pPr>
      <a:lvl5pPr marL="4573372" indent="-914674" algn="l" defTabSz="1829349" rtl="0" eaLnBrk="1" latinLnBrk="0" hangingPunct="1">
        <a:spcBef>
          <a:spcPts val="1200"/>
        </a:spcBef>
        <a:buClr>
          <a:schemeClr val="accent3"/>
        </a:buClr>
        <a:buFont typeface="Wingdings" pitchFamily="2" charset="2"/>
        <a:buChar char=""/>
        <a:defRPr sz="3600" kern="1200">
          <a:solidFill>
            <a:schemeClr val="tx2"/>
          </a:solidFill>
          <a:latin typeface="+mn-lt"/>
          <a:ea typeface="+mn-ea"/>
          <a:cs typeface="+mn-cs"/>
        </a:defRPr>
      </a:lvl5pPr>
      <a:lvl6pPr marL="5488046" indent="-924203" algn="l" defTabSz="1829349" rtl="0" eaLnBrk="1" latinLnBrk="0" hangingPunct="1">
        <a:spcBef>
          <a:spcPct val="20000"/>
        </a:spcBef>
        <a:buClr>
          <a:schemeClr val="accent3">
            <a:lumMod val="50000"/>
          </a:schemeClr>
        </a:buClr>
        <a:buFont typeface="Wingdings" pitchFamily="2" charset="2"/>
        <a:buChar char=""/>
        <a:defRPr sz="3600" kern="1200">
          <a:solidFill>
            <a:schemeClr val="tx1"/>
          </a:solidFill>
          <a:latin typeface="+mn-lt"/>
          <a:ea typeface="+mn-ea"/>
          <a:cs typeface="+mn-cs"/>
        </a:defRPr>
      </a:lvl6pPr>
      <a:lvl7pPr marL="6412249" indent="-924203" algn="l" defTabSz="1829349" rtl="0" eaLnBrk="1" latinLnBrk="0" hangingPunct="1">
        <a:spcBef>
          <a:spcPct val="20000"/>
        </a:spcBef>
        <a:buClr>
          <a:schemeClr val="accent3"/>
        </a:buClr>
        <a:buFont typeface="Wingdings" pitchFamily="2" charset="2"/>
        <a:buChar char=""/>
        <a:defRPr sz="3600" kern="1200">
          <a:solidFill>
            <a:schemeClr val="tx1"/>
          </a:solidFill>
          <a:latin typeface="+mn-lt"/>
          <a:ea typeface="+mn-ea"/>
          <a:cs typeface="+mn-cs"/>
        </a:defRPr>
      </a:lvl7pPr>
      <a:lvl8pPr marL="7317395" indent="-924203" algn="l" defTabSz="1829349" rtl="0" eaLnBrk="1" latinLnBrk="0" hangingPunct="1">
        <a:spcBef>
          <a:spcPct val="20000"/>
        </a:spcBef>
        <a:buClr>
          <a:schemeClr val="accent3">
            <a:lumMod val="50000"/>
          </a:schemeClr>
        </a:buClr>
        <a:buFont typeface="Wingdings" pitchFamily="2" charset="2"/>
        <a:buChar char=""/>
        <a:defRPr sz="3600" kern="1200">
          <a:solidFill>
            <a:schemeClr val="tx1"/>
          </a:solidFill>
          <a:latin typeface="+mn-lt"/>
          <a:ea typeface="+mn-ea"/>
          <a:cs typeface="+mn-cs"/>
        </a:defRPr>
      </a:lvl8pPr>
      <a:lvl9pPr marL="8241598" indent="-924203" algn="l" defTabSz="1829349" rtl="0" eaLnBrk="1" latinLnBrk="0" hangingPunct="1">
        <a:spcBef>
          <a:spcPct val="20000"/>
        </a:spcBef>
        <a:buClr>
          <a:schemeClr val="accent3"/>
        </a:buClr>
        <a:buFont typeface="Wingdings" pitchFamily="2" charset="2"/>
        <a:buChar char=""/>
        <a:defRPr sz="3600" kern="1200">
          <a:solidFill>
            <a:schemeClr val="tx1"/>
          </a:solidFill>
          <a:latin typeface="+mn-lt"/>
          <a:ea typeface="+mn-ea"/>
          <a:cs typeface="+mn-cs"/>
        </a:defRPr>
      </a:lvl9pPr>
    </p:bodyStyle>
    <p:otherStyle>
      <a:defPPr>
        <a:defRPr/>
      </a:defPPr>
      <a:lvl1pPr marL="0" algn="l" defTabSz="1829349" rtl="0" eaLnBrk="1" latinLnBrk="0" hangingPunct="1">
        <a:defRPr sz="3600" kern="1200">
          <a:solidFill>
            <a:schemeClr val="tx1"/>
          </a:solidFill>
          <a:latin typeface="+mn-lt"/>
          <a:ea typeface="+mn-ea"/>
          <a:cs typeface="+mn-cs"/>
        </a:defRPr>
      </a:lvl1pPr>
      <a:lvl2pPr marL="914674" algn="l" defTabSz="1829349" rtl="0" eaLnBrk="1" latinLnBrk="0" hangingPunct="1">
        <a:defRPr sz="3600" kern="1200">
          <a:solidFill>
            <a:schemeClr val="tx1"/>
          </a:solidFill>
          <a:latin typeface="+mn-lt"/>
          <a:ea typeface="+mn-ea"/>
          <a:cs typeface="+mn-cs"/>
        </a:defRPr>
      </a:lvl2pPr>
      <a:lvl3pPr marL="1829349" algn="l" defTabSz="1829349" rtl="0" eaLnBrk="1" latinLnBrk="0" hangingPunct="1">
        <a:defRPr sz="3600" kern="1200">
          <a:solidFill>
            <a:schemeClr val="tx1"/>
          </a:solidFill>
          <a:latin typeface="+mn-lt"/>
          <a:ea typeface="+mn-ea"/>
          <a:cs typeface="+mn-cs"/>
        </a:defRPr>
      </a:lvl3pPr>
      <a:lvl4pPr marL="2744023" algn="l" defTabSz="1829349" rtl="0" eaLnBrk="1" latinLnBrk="0" hangingPunct="1">
        <a:defRPr sz="3600" kern="1200">
          <a:solidFill>
            <a:schemeClr val="tx1"/>
          </a:solidFill>
          <a:latin typeface="+mn-lt"/>
          <a:ea typeface="+mn-ea"/>
          <a:cs typeface="+mn-cs"/>
        </a:defRPr>
      </a:lvl4pPr>
      <a:lvl5pPr marL="3658697" algn="l" defTabSz="1829349" rtl="0" eaLnBrk="1" latinLnBrk="0" hangingPunct="1">
        <a:defRPr sz="3600" kern="1200">
          <a:solidFill>
            <a:schemeClr val="tx1"/>
          </a:solidFill>
          <a:latin typeface="+mn-lt"/>
          <a:ea typeface="+mn-ea"/>
          <a:cs typeface="+mn-cs"/>
        </a:defRPr>
      </a:lvl5pPr>
      <a:lvl6pPr marL="4573372" algn="l" defTabSz="1829349" rtl="0" eaLnBrk="1" latinLnBrk="0" hangingPunct="1">
        <a:defRPr sz="3600" kern="1200">
          <a:solidFill>
            <a:schemeClr val="tx1"/>
          </a:solidFill>
          <a:latin typeface="+mn-lt"/>
          <a:ea typeface="+mn-ea"/>
          <a:cs typeface="+mn-cs"/>
        </a:defRPr>
      </a:lvl6pPr>
      <a:lvl7pPr marL="5488046" algn="l" defTabSz="1829349" rtl="0" eaLnBrk="1" latinLnBrk="0" hangingPunct="1">
        <a:defRPr sz="3600" kern="1200">
          <a:solidFill>
            <a:schemeClr val="tx1"/>
          </a:solidFill>
          <a:latin typeface="+mn-lt"/>
          <a:ea typeface="+mn-ea"/>
          <a:cs typeface="+mn-cs"/>
        </a:defRPr>
      </a:lvl7pPr>
      <a:lvl8pPr marL="6402720" algn="l" defTabSz="1829349" rtl="0" eaLnBrk="1" latinLnBrk="0" hangingPunct="1">
        <a:defRPr sz="3600" kern="1200">
          <a:solidFill>
            <a:schemeClr val="tx1"/>
          </a:solidFill>
          <a:latin typeface="+mn-lt"/>
          <a:ea typeface="+mn-ea"/>
          <a:cs typeface="+mn-cs"/>
        </a:defRPr>
      </a:lvl8pPr>
      <a:lvl9pPr marL="7317395" algn="l" defTabSz="182934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commons.wikimedia.org/w/index.php?title=User:TjeerdB&amp;action=edit&amp;redlink=1" TargetMode="External"/><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32.png"/><Relationship Id="rId6" Type="http://schemas.openxmlformats.org/officeDocument/2006/relationships/image" Target="../media/image37.png"/><Relationship Id="rId1" Type="http://schemas.microsoft.com/office/2007/relationships/media" Target="../media/media2.mp4"/><Relationship Id="rId2" Type="http://schemas.openxmlformats.org/officeDocument/2006/relationships/video" Target="../media/media2.mp4"/></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microsoft.com/office/2007/relationships/hdphoto" Target="../media/hdphoto2.wdp"/><Relationship Id="rId7" Type="http://schemas.openxmlformats.org/officeDocument/2006/relationships/image" Target="../media/image44.jpeg"/><Relationship Id="rId8"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G"/><Relationship Id="rId5" Type="http://schemas.openxmlformats.org/officeDocument/2006/relationships/image" Target="../media/image47.png"/><Relationship Id="rId6"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5.png"/><Relationship Id="rId5" Type="http://schemas.openxmlformats.org/officeDocument/2006/relationships/image" Target="../media/image47.png"/><Relationship Id="rId6"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0.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0.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2.png"/><Relationship Id="rId5"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4" Type="http://schemas.microsoft.com/office/2007/relationships/hdphoto" Target="../media/hdphoto6.wdp"/><Relationship Id="rId5"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47.png"/><Relationship Id="rId5"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39.png"/><Relationship Id="rId5" Type="http://schemas.openxmlformats.org/officeDocument/2006/relationships/image" Target="../media/image17.png"/><Relationship Id="rId6" Type="http://schemas.openxmlformats.org/officeDocument/2006/relationships/image" Target="../media/image61.png"/><Relationship Id="rId7" Type="http://schemas.microsoft.com/office/2007/relationships/hdphoto" Target="../media/hdphoto9.wdp"/><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39.png"/><Relationship Id="rId5" Type="http://schemas.openxmlformats.org/officeDocument/2006/relationships/image" Target="../media/image17.png"/><Relationship Id="rId6" Type="http://schemas.openxmlformats.org/officeDocument/2006/relationships/image" Target="../media/image61.png"/><Relationship Id="rId7"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17.png"/><Relationship Id="rId5" Type="http://schemas.openxmlformats.org/officeDocument/2006/relationships/image" Target="../media/image61.png"/><Relationship Id="rId6" Type="http://schemas.microsoft.com/office/2007/relationships/hdphoto" Target="../media/hdphoto9.wdp"/><Relationship Id="rId7"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0.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39.png"/><Relationship Id="rId5" Type="http://schemas.openxmlformats.org/officeDocument/2006/relationships/image" Target="../media/image17.png"/><Relationship Id="rId6" Type="http://schemas.openxmlformats.org/officeDocument/2006/relationships/image" Target="../media/image61.png"/><Relationship Id="rId7" Type="http://schemas.microsoft.com/office/2007/relationships/hdphoto" Target="../media/hdphoto10.wdp"/><Relationship Id="rId8" Type="http://schemas.openxmlformats.org/officeDocument/2006/relationships/image" Target="../media/image47.png"/><Relationship Id="rId9"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jpeg"/><Relationship Id="rId5" Type="http://schemas.openxmlformats.org/officeDocument/2006/relationships/image" Target="../media/image67.png"/><Relationship Id="rId6"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63.png"/><Relationship Id="rId5" Type="http://schemas.openxmlformats.org/officeDocument/2006/relationships/image" Target="../media/image75.gif"/><Relationship Id="rId6" Type="http://schemas.openxmlformats.org/officeDocument/2006/relationships/image" Target="../media/image76.gif"/><Relationship Id="rId7" Type="http://schemas.openxmlformats.org/officeDocument/2006/relationships/image" Target="../media/image77.png"/><Relationship Id="rId8"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69.png"/><Relationship Id="rId7" Type="http://schemas.openxmlformats.org/officeDocument/2006/relationships/image" Target="../media/image44.jpeg"/><Relationship Id="rId8" Type="http://schemas.microsoft.com/office/2007/relationships/hdphoto" Target="../media/hdphoto3.wdp"/><Relationship Id="rId9"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4" Type="http://schemas.microsoft.com/office/2007/relationships/hdphoto" Target="../media/hdphoto11.wdp"/><Relationship Id="rId5" Type="http://schemas.openxmlformats.org/officeDocument/2006/relationships/image" Target="../media/image63.png"/><Relationship Id="rId6"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1.xml"/><Relationship Id="rId5" Type="http://schemas.openxmlformats.org/officeDocument/2006/relationships/image" Target="../media/image33.png"/><Relationship Id="rId6" Type="http://schemas.openxmlformats.org/officeDocument/2006/relationships/image" Target="../media/image63.png"/><Relationship Id="rId7" Type="http://schemas.openxmlformats.org/officeDocument/2006/relationships/image" Target="../media/image47.png"/><Relationship Id="rId8" Type="http://schemas.microsoft.com/office/2007/relationships/hdphoto" Target="../media/hdphoto6.wdp"/><Relationship Id="rId9" Type="http://schemas.openxmlformats.org/officeDocument/2006/relationships/image" Target="../media/image80.png"/><Relationship Id="rId10" Type="http://schemas.openxmlformats.org/officeDocument/2006/relationships/image" Target="../media/image59.png"/><Relationship Id="rId11" Type="http://schemas.openxmlformats.org/officeDocument/2006/relationships/image" Target="../media/image82.png"/><Relationship Id="rId1" Type="http://schemas.microsoft.com/office/2007/relationships/media" Target="../media/media1.mp4"/><Relationship Id="rId2" Type="http://schemas.openxmlformats.org/officeDocument/2006/relationships/video" Target="../media/media1.mp4"/></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1.png"/><Relationship Id="rId5" Type="http://schemas.openxmlformats.org/officeDocument/2006/relationships/image" Target="../media/image17.png"/><Relationship Id="rId6" Type="http://schemas.openxmlformats.org/officeDocument/2006/relationships/image" Target="../media/image13.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jpe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 Id="rId14" Type="http://schemas.openxmlformats.org/officeDocument/2006/relationships/image" Target="../media/image14.png"/><Relationship Id="rId15" Type="http://schemas.openxmlformats.org/officeDocument/2006/relationships/image" Target="../media/image15.png"/><Relationship Id="rId1" Type="http://schemas.openxmlformats.org/officeDocument/2006/relationships/tags" Target="../tags/tag5.xml"/><Relationship Id="rId2" Type="http://schemas.openxmlformats.org/officeDocument/2006/relationships/slideLayout" Target="../slideLayouts/slideLayout2.xml"/><Relationship Id="rId3" Type="http://schemas.openxmlformats.org/officeDocument/2006/relationships/notesSlide" Target="../notesSlides/notesSlide6.xml"/><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12.png"/><Relationship Id="rId9" Type="http://schemas.openxmlformats.org/officeDocument/2006/relationships/image" Target="../media/image22.png"/><Relationship Id="rId10"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7.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31.jpg"/><Relationship Id="rId6" Type="http://schemas.openxmlformats.org/officeDocument/2006/relationships/image" Target="../media/image32.png"/><Relationship Id="rId7" Type="http://schemas.openxmlformats.org/officeDocument/2006/relationships/image" Target="../media/image33.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695309"/>
            <a:ext cx="15544800" cy="3954674"/>
          </a:xfrm>
        </p:spPr>
        <p:txBody>
          <a:bodyPr anchor="ctr"/>
          <a:lstStyle/>
          <a:p>
            <a:r>
              <a:rPr lang="en-US" dirty="0" smtClean="0"/>
              <a:t>Towards an affordable </a:t>
            </a:r>
            <a:r>
              <a:rPr lang="en-US" sz="9600" dirty="0"/>
              <a:t>brain-computer interface</a:t>
            </a:r>
          </a:p>
        </p:txBody>
      </p:sp>
      <p:sp>
        <p:nvSpPr>
          <p:cNvPr id="3" name="Subtitle 2"/>
          <p:cNvSpPr>
            <a:spLocks noGrp="1"/>
          </p:cNvSpPr>
          <p:nvPr>
            <p:ph type="subTitle" idx="1"/>
          </p:nvPr>
        </p:nvSpPr>
        <p:spPr/>
        <p:txBody>
          <a:bodyPr anchor="b"/>
          <a:lstStyle/>
          <a:p>
            <a:r>
              <a:rPr lang="en-US" dirty="0" smtClean="0">
                <a:solidFill>
                  <a:schemeClr val="tx1"/>
                </a:solidFill>
              </a:rPr>
              <a:t>Anne </a:t>
            </a:r>
            <a:r>
              <a:rPr lang="en-US" dirty="0" err="1" smtClean="0">
                <a:solidFill>
                  <a:schemeClr val="tx1"/>
                </a:solidFill>
              </a:rPr>
              <a:t>Hanrath</a:t>
            </a:r>
            <a:r>
              <a:rPr lang="en-US" dirty="0" smtClean="0">
                <a:solidFill>
                  <a:schemeClr val="tx1"/>
                </a:solidFill>
              </a:rPr>
              <a:t> (Applied Mathematics)</a:t>
            </a:r>
          </a:p>
          <a:p>
            <a:r>
              <a:rPr lang="en-US" dirty="0" smtClean="0">
                <a:solidFill>
                  <a:schemeClr val="tx1"/>
                </a:solidFill>
              </a:rPr>
              <a:t>Dominic Portain (Cognitive Science)</a:t>
            </a:r>
            <a:endParaRPr lang="en-US" dirty="0">
              <a:solidFill>
                <a:schemeClr val="tx1"/>
              </a:solidFill>
            </a:endParaRPr>
          </a:p>
        </p:txBody>
      </p:sp>
      <p:sp>
        <p:nvSpPr>
          <p:cNvPr id="12" name="Rounded Rectangle 11"/>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3" name="Rounded Rectangle 12"/>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4" name="Rounded Rectangle 13"/>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5" name="Rounded Rectangle 14"/>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custDataLst>
      <p:tags r:id="rId1"/>
    </p:custDataLst>
    <p:extLst>
      <p:ext uri="{BB962C8B-B14F-4D97-AF65-F5344CB8AC3E}">
        <p14:creationId xmlns:p14="http://schemas.microsoft.com/office/powerpoint/2010/main" val="2941757470"/>
      </p:ext>
    </p:extLst>
  </p:cSld>
  <p:clrMapOvr>
    <a:masterClrMapping/>
  </p:clrMapOvr>
  <mc:AlternateContent xmlns:mc="http://schemas.openxmlformats.org/markup-compatibility/2006">
    <mc:Choice xmlns:p14="http://schemas.microsoft.com/office/powerpoint/2010/main" Requires="p14">
      <p:transition spd="slow" p14:dur="2000" advTm="29884"/>
    </mc:Choice>
    <mc:Fallback>
      <p:transition xmlns:p14="http://schemas.microsoft.com/office/powerpoint/2010/main" spd="slow" advTm="29884"/>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Data format</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3" name="TextBox 12"/>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Object representation in the brain</a:t>
            </a:r>
            <a:endParaRPr lang="en-US" sz="2400" dirty="0">
              <a:solidFill>
                <a:schemeClr val="tx1">
                  <a:lumMod val="75000"/>
                </a:schemeClr>
              </a:solidFill>
            </a:endParaRPr>
          </a:p>
        </p:txBody>
      </p:sp>
      <p:sp>
        <p:nvSpPr>
          <p:cNvPr id="14" name="Rounded Rectangle 13"/>
          <p:cNvSpPr/>
          <p:nvPr/>
        </p:nvSpPr>
        <p:spPr>
          <a:xfrm>
            <a:off x="5014161" y="118948"/>
            <a:ext cx="6552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 name="TextBox 2"/>
          <p:cNvSpPr txBox="1"/>
          <p:nvPr/>
        </p:nvSpPr>
        <p:spPr>
          <a:xfrm>
            <a:off x="12573184" y="9834860"/>
            <a:ext cx="5714816" cy="461665"/>
          </a:xfrm>
          <a:prstGeom prst="rect">
            <a:avLst/>
          </a:prstGeom>
          <a:noFill/>
        </p:spPr>
        <p:txBody>
          <a:bodyPr wrap="square" rtlCol="0">
            <a:spAutoFit/>
          </a:bodyPr>
          <a:lstStyle/>
          <a:p>
            <a:pPr algn="r"/>
            <a:r>
              <a:rPr lang="en-US" sz="2400" dirty="0">
                <a:solidFill>
                  <a:schemeClr val="accent6">
                    <a:lumMod val="40000"/>
                    <a:lumOff val="60000"/>
                  </a:schemeClr>
                </a:solidFill>
              </a:rPr>
              <a:t>Images </a:t>
            </a:r>
            <a:r>
              <a:rPr lang="en-US" sz="2400" dirty="0" smtClean="0">
                <a:solidFill>
                  <a:schemeClr val="accent6">
                    <a:lumMod val="40000"/>
                    <a:lumOff val="60000"/>
                  </a:schemeClr>
                </a:solidFill>
              </a:rPr>
              <a:t>from </a:t>
            </a:r>
            <a:r>
              <a:rPr lang="en-US" sz="2400" dirty="0" smtClean="0">
                <a:solidFill>
                  <a:schemeClr val="accent6">
                    <a:lumMod val="40000"/>
                    <a:lumOff val="60000"/>
                  </a:schemeClr>
                </a:solidFill>
                <a:hlinkClick r:id="rId3"/>
              </a:rPr>
              <a:t>TjeerdB</a:t>
            </a:r>
            <a:endParaRPr lang="en-US" sz="2400" dirty="0">
              <a:solidFill>
                <a:schemeClr val="accent6">
                  <a:lumMod val="40000"/>
                  <a:lumOff val="60000"/>
                </a:schemeClr>
              </a:solidFill>
            </a:endParaRPr>
          </a:p>
        </p:txBody>
      </p:sp>
      <p:pic>
        <p:nvPicPr>
          <p:cNvPr id="6" name="Picture 5" descr="phasendin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6806" y="3336663"/>
            <a:ext cx="5200888" cy="3017520"/>
          </a:xfrm>
          <a:prstGeom prst="rect">
            <a:avLst/>
          </a:prstGeom>
        </p:spPr>
      </p:pic>
      <p:sp>
        <p:nvSpPr>
          <p:cNvPr id="9" name="TextBox 8"/>
          <p:cNvSpPr txBox="1"/>
          <p:nvPr/>
        </p:nvSpPr>
        <p:spPr>
          <a:xfrm>
            <a:off x="940710" y="3034270"/>
            <a:ext cx="4962248" cy="1077218"/>
          </a:xfrm>
          <a:prstGeom prst="rect">
            <a:avLst/>
          </a:prstGeom>
          <a:noFill/>
        </p:spPr>
        <p:txBody>
          <a:bodyPr wrap="square" rtlCol="0">
            <a:spAutoFit/>
          </a:bodyPr>
          <a:lstStyle/>
          <a:p>
            <a:pPr algn="ctr"/>
            <a:r>
              <a:rPr lang="en-US" dirty="0" err="1" smtClean="0"/>
              <a:t>Hypercolumn</a:t>
            </a:r>
            <a:endParaRPr lang="en-US" dirty="0" smtClean="0"/>
          </a:p>
          <a:p>
            <a:pPr algn="ctr"/>
            <a:r>
              <a:rPr lang="en-US" sz="2800" dirty="0" smtClean="0">
                <a:solidFill>
                  <a:srgbClr val="C5C4CC"/>
                </a:solidFill>
              </a:rPr>
              <a:t>(50-100 </a:t>
            </a:r>
            <a:r>
              <a:rPr lang="en-US" sz="2800" dirty="0" err="1" smtClean="0">
                <a:solidFill>
                  <a:srgbClr val="C5C4CC"/>
                </a:solidFill>
              </a:rPr>
              <a:t>minicolumns</a:t>
            </a:r>
            <a:r>
              <a:rPr lang="en-US" sz="2800" dirty="0" smtClean="0">
                <a:solidFill>
                  <a:srgbClr val="C5C4CC"/>
                </a:solidFill>
              </a:rPr>
              <a:t>)</a:t>
            </a:r>
            <a:endParaRPr lang="en-US" sz="2800" dirty="0">
              <a:solidFill>
                <a:srgbClr val="C5C4CC"/>
              </a:solidFill>
            </a:endParaRPr>
          </a:p>
        </p:txBody>
      </p:sp>
      <p:sp>
        <p:nvSpPr>
          <p:cNvPr id="26" name="TextBox 25"/>
          <p:cNvSpPr txBox="1"/>
          <p:nvPr/>
        </p:nvSpPr>
        <p:spPr>
          <a:xfrm>
            <a:off x="940710" y="6538970"/>
            <a:ext cx="4962248" cy="1077218"/>
          </a:xfrm>
          <a:prstGeom prst="rect">
            <a:avLst/>
          </a:prstGeom>
          <a:noFill/>
        </p:spPr>
        <p:txBody>
          <a:bodyPr wrap="square" rtlCol="0">
            <a:spAutoFit/>
          </a:bodyPr>
          <a:lstStyle/>
          <a:p>
            <a:pPr algn="ctr"/>
            <a:r>
              <a:rPr lang="en-US" dirty="0" err="1" smtClean="0"/>
              <a:t>Minicolumn</a:t>
            </a:r>
            <a:endParaRPr lang="en-US" dirty="0" smtClean="0"/>
          </a:p>
          <a:p>
            <a:pPr algn="ctr"/>
            <a:r>
              <a:rPr lang="en-US" sz="2800" dirty="0" smtClean="0">
                <a:solidFill>
                  <a:srgbClr val="C5C4CC"/>
                </a:solidFill>
              </a:rPr>
              <a:t>(80-120 neurons)</a:t>
            </a:r>
            <a:endParaRPr lang="en-US" sz="2800" dirty="0">
              <a:solidFill>
                <a:srgbClr val="C5C4CC"/>
              </a:solidFill>
            </a:endParaRPr>
          </a:p>
        </p:txBody>
      </p:sp>
      <p:cxnSp>
        <p:nvCxnSpPr>
          <p:cNvPr id="27" name="Straight Arrow Connector 26"/>
          <p:cNvCxnSpPr/>
          <p:nvPr/>
        </p:nvCxnSpPr>
        <p:spPr>
          <a:xfrm>
            <a:off x="3420060" y="4516122"/>
            <a:ext cx="0" cy="1999325"/>
          </a:xfrm>
          <a:prstGeom prst="straightConnector1">
            <a:avLst/>
          </a:prstGeom>
          <a:ln>
            <a:solidFill>
              <a:srgbClr val="FFFFFF"/>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rot="5400000">
            <a:off x="2519241" y="5043480"/>
            <a:ext cx="2533303" cy="584776"/>
          </a:xfrm>
          <a:prstGeom prst="rect">
            <a:avLst/>
          </a:prstGeom>
          <a:noFill/>
        </p:spPr>
        <p:txBody>
          <a:bodyPr wrap="square" rtlCol="0">
            <a:spAutoFit/>
          </a:bodyPr>
          <a:lstStyle/>
          <a:p>
            <a:pPr algn="ctr"/>
            <a:r>
              <a:rPr lang="en-US" sz="3200" dirty="0" smtClean="0">
                <a:solidFill>
                  <a:srgbClr val="C5C4CC"/>
                </a:solidFill>
              </a:rPr>
              <a:t>activates</a:t>
            </a:r>
            <a:endParaRPr lang="en-US" sz="2400" dirty="0">
              <a:solidFill>
                <a:srgbClr val="C5C4CC"/>
              </a:solidFill>
            </a:endParaRPr>
          </a:p>
        </p:txBody>
      </p:sp>
      <p:cxnSp>
        <p:nvCxnSpPr>
          <p:cNvPr id="30" name="Straight Arrow Connector 29"/>
          <p:cNvCxnSpPr/>
          <p:nvPr/>
        </p:nvCxnSpPr>
        <p:spPr>
          <a:xfrm flipV="1">
            <a:off x="5267981" y="6139105"/>
            <a:ext cx="3057307" cy="776209"/>
          </a:xfrm>
          <a:prstGeom prst="straightConnector1">
            <a:avLst/>
          </a:prstGeom>
          <a:ln>
            <a:solidFill>
              <a:srgbClr val="FFFFFF"/>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rot="20756065">
            <a:off x="5376183" y="5736874"/>
            <a:ext cx="2533303" cy="584776"/>
          </a:xfrm>
          <a:prstGeom prst="rect">
            <a:avLst/>
          </a:prstGeom>
          <a:noFill/>
        </p:spPr>
        <p:txBody>
          <a:bodyPr wrap="square" rtlCol="0">
            <a:spAutoFit/>
          </a:bodyPr>
          <a:lstStyle/>
          <a:p>
            <a:pPr algn="ctr"/>
            <a:r>
              <a:rPr lang="en-US" sz="3200" dirty="0" smtClean="0">
                <a:solidFill>
                  <a:schemeClr val="accent4">
                    <a:lumMod val="60000"/>
                    <a:lumOff val="40000"/>
                  </a:schemeClr>
                </a:solidFill>
              </a:rPr>
              <a:t>phases</a:t>
            </a:r>
            <a:endParaRPr lang="en-US" sz="2400" dirty="0">
              <a:solidFill>
                <a:schemeClr val="accent4">
                  <a:lumMod val="60000"/>
                  <a:lumOff val="40000"/>
                </a:schemeClr>
              </a:solidFill>
            </a:endParaRPr>
          </a:p>
        </p:txBody>
      </p:sp>
      <p:cxnSp>
        <p:nvCxnSpPr>
          <p:cNvPr id="34" name="Straight Arrow Connector 33"/>
          <p:cNvCxnSpPr/>
          <p:nvPr/>
        </p:nvCxnSpPr>
        <p:spPr>
          <a:xfrm>
            <a:off x="5267981" y="7385744"/>
            <a:ext cx="3057307" cy="564514"/>
          </a:xfrm>
          <a:prstGeom prst="straightConnector1">
            <a:avLst/>
          </a:prstGeom>
          <a:ln>
            <a:solidFill>
              <a:srgbClr val="FFFFFF"/>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rot="635086">
            <a:off x="5376183" y="7736200"/>
            <a:ext cx="2533303" cy="584776"/>
          </a:xfrm>
          <a:prstGeom prst="rect">
            <a:avLst/>
          </a:prstGeom>
          <a:noFill/>
        </p:spPr>
        <p:txBody>
          <a:bodyPr wrap="square" rtlCol="0">
            <a:spAutoFit/>
          </a:bodyPr>
          <a:lstStyle/>
          <a:p>
            <a:pPr algn="ctr"/>
            <a:r>
              <a:rPr lang="en-US" sz="3200" dirty="0" smtClean="0">
                <a:solidFill>
                  <a:schemeClr val="tx2"/>
                </a:solidFill>
              </a:rPr>
              <a:t>amplitudes</a:t>
            </a:r>
            <a:endParaRPr lang="en-US" sz="2400" dirty="0">
              <a:solidFill>
                <a:schemeClr val="tx2"/>
              </a:solidFill>
            </a:endParaRPr>
          </a:p>
        </p:txBody>
      </p:sp>
      <p:grpSp>
        <p:nvGrpSpPr>
          <p:cNvPr id="40" name="Group 39"/>
          <p:cNvGrpSpPr/>
          <p:nvPr/>
        </p:nvGrpSpPr>
        <p:grpSpPr>
          <a:xfrm>
            <a:off x="8960266" y="6609534"/>
            <a:ext cx="5198959" cy="2628000"/>
            <a:chOff x="8960266" y="6609534"/>
            <a:chExt cx="9327734" cy="2628000"/>
          </a:xfrm>
        </p:grpSpPr>
        <p:pic>
          <p:nvPicPr>
            <p:cNvPr id="8" name="Picture 7" descr="punkte.png"/>
            <p:cNvPicPr>
              <a:picLocks noChangeAspect="1"/>
            </p:cNvPicPr>
            <p:nvPr/>
          </p:nvPicPr>
          <p:blipFill rotWithShape="1">
            <a:blip r:embed="rId5">
              <a:extLst>
                <a:ext uri="{28A0092B-C50C-407E-A947-70E740481C1C}">
                  <a14:useLocalDpi xmlns:a14="http://schemas.microsoft.com/office/drawing/2010/main" val="0"/>
                </a:ext>
              </a:extLst>
            </a:blip>
            <a:srcRect l="7584" r="52247"/>
            <a:stretch/>
          </p:blipFill>
          <p:spPr>
            <a:xfrm>
              <a:off x="12041094" y="6621176"/>
              <a:ext cx="6246906" cy="2611120"/>
            </a:xfrm>
            <a:prstGeom prst="rect">
              <a:avLst/>
            </a:prstGeom>
          </p:spPr>
        </p:pic>
        <p:pic>
          <p:nvPicPr>
            <p:cNvPr id="39" name="Picture 38" descr="zufaelligePunkte.png"/>
            <p:cNvPicPr>
              <a:picLocks noChangeAspect="1"/>
            </p:cNvPicPr>
            <p:nvPr/>
          </p:nvPicPr>
          <p:blipFill rotWithShape="1">
            <a:blip r:embed="rId6">
              <a:extLst>
                <a:ext uri="{28A0092B-C50C-407E-A947-70E740481C1C}">
                  <a14:useLocalDpi xmlns:a14="http://schemas.microsoft.com/office/drawing/2010/main" val="0"/>
                </a:ext>
              </a:extLst>
            </a:blip>
            <a:srcRect l="41938" t="24301" r="31986" b="32536"/>
            <a:stretch/>
          </p:blipFill>
          <p:spPr>
            <a:xfrm>
              <a:off x="8960266" y="6609534"/>
              <a:ext cx="3339523" cy="2628000"/>
            </a:xfrm>
            <a:prstGeom prst="rect">
              <a:avLst/>
            </a:prstGeom>
          </p:spPr>
        </p:pic>
      </p:grpSp>
      <p:sp>
        <p:nvSpPr>
          <p:cNvPr id="41" name="TextBox 40"/>
          <p:cNvSpPr txBox="1"/>
          <p:nvPr/>
        </p:nvSpPr>
        <p:spPr>
          <a:xfrm>
            <a:off x="9089149" y="9242829"/>
            <a:ext cx="4962248" cy="584776"/>
          </a:xfrm>
          <a:prstGeom prst="rect">
            <a:avLst/>
          </a:prstGeom>
          <a:noFill/>
        </p:spPr>
        <p:txBody>
          <a:bodyPr wrap="square" rtlCol="0">
            <a:spAutoFit/>
          </a:bodyPr>
          <a:lstStyle/>
          <a:p>
            <a:pPr algn="ctr"/>
            <a:r>
              <a:rPr lang="en-US" sz="3200" dirty="0" smtClean="0">
                <a:solidFill>
                  <a:schemeClr val="accent6">
                    <a:lumMod val="60000"/>
                    <a:lumOff val="40000"/>
                  </a:schemeClr>
                </a:solidFill>
              </a:rPr>
              <a:t>each dot: 50mV, 2ms</a:t>
            </a:r>
            <a:endParaRPr lang="en-US" sz="2400" dirty="0">
              <a:solidFill>
                <a:schemeClr val="accent6">
                  <a:lumMod val="60000"/>
                  <a:lumOff val="40000"/>
                </a:schemeClr>
              </a:solidFill>
            </a:endParaRPr>
          </a:p>
        </p:txBody>
      </p:sp>
      <p:sp>
        <p:nvSpPr>
          <p:cNvPr id="42" name="TextBox 41"/>
          <p:cNvSpPr txBox="1"/>
          <p:nvPr/>
        </p:nvSpPr>
        <p:spPr>
          <a:xfrm>
            <a:off x="14098432" y="7408156"/>
            <a:ext cx="4189568" cy="1569660"/>
          </a:xfrm>
          <a:prstGeom prst="rect">
            <a:avLst/>
          </a:prstGeom>
          <a:noFill/>
        </p:spPr>
        <p:txBody>
          <a:bodyPr wrap="square" rtlCol="0">
            <a:spAutoFit/>
          </a:bodyPr>
          <a:lstStyle/>
          <a:p>
            <a:pPr algn="ctr"/>
            <a:r>
              <a:rPr lang="en-US" sz="3200" dirty="0" smtClean="0">
                <a:solidFill>
                  <a:schemeClr val="accent6">
                    <a:lumMod val="60000"/>
                    <a:lumOff val="40000"/>
                  </a:schemeClr>
                </a:solidFill>
              </a:rPr>
              <a:t>Short-distance waves:</a:t>
            </a:r>
          </a:p>
          <a:p>
            <a:pPr algn="ctr"/>
            <a:r>
              <a:rPr lang="en-US" sz="3200" dirty="0">
                <a:solidFill>
                  <a:schemeClr val="accent6">
                    <a:lumMod val="60000"/>
                    <a:lumOff val="40000"/>
                  </a:schemeClr>
                </a:solidFill>
              </a:rPr>
              <a:t>3</a:t>
            </a:r>
            <a:r>
              <a:rPr lang="en-US" sz="3200" dirty="0" smtClean="0">
                <a:solidFill>
                  <a:schemeClr val="accent6">
                    <a:lumMod val="60000"/>
                    <a:lumOff val="40000"/>
                  </a:schemeClr>
                </a:solidFill>
              </a:rPr>
              <a:t>-100Hz</a:t>
            </a:r>
          </a:p>
          <a:p>
            <a:pPr algn="ctr"/>
            <a:r>
              <a:rPr lang="en-US" sz="3200" dirty="0" smtClean="0">
                <a:solidFill>
                  <a:schemeClr val="accent6">
                    <a:lumMod val="60000"/>
                    <a:lumOff val="40000"/>
                  </a:schemeClr>
                </a:solidFill>
              </a:rPr>
              <a:t>frequency ~ intensity</a:t>
            </a:r>
          </a:p>
        </p:txBody>
      </p:sp>
      <p:pic>
        <p:nvPicPr>
          <p:cNvPr id="43" name="Picture 42" descr="redbal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37034"/>
            <a:ext cx="1440000" cy="1440000"/>
          </a:xfrm>
          <a:prstGeom prst="rect">
            <a:avLst/>
          </a:prstGeom>
        </p:spPr>
      </p:pic>
      <p:sp>
        <p:nvSpPr>
          <p:cNvPr id="44" name="Rounded Rectangle 43"/>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5" name="Rounded Rectangle 44"/>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6" name="Rounded Rectangle 45"/>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7" name="Rounded Rectangle 46"/>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8" name="Rounded Rectangle 47"/>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9" name="Rounded Rectangle 48"/>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extLst>
      <p:ext uri="{BB962C8B-B14F-4D97-AF65-F5344CB8AC3E}">
        <p14:creationId xmlns:p14="http://schemas.microsoft.com/office/powerpoint/2010/main" val="1208293798"/>
      </p:ext>
    </p:extLst>
  </p:cSld>
  <p:clrMapOvr>
    <a:masterClrMapping/>
  </p:clrMapOvr>
  <mc:AlternateContent xmlns:mc="http://schemas.openxmlformats.org/markup-compatibility/2006">
    <mc:Choice xmlns:p14="http://schemas.microsoft.com/office/powerpoint/2010/main" Requires="p14">
      <p:transition spd="slow" p14:dur="2000" advTm="58098"/>
    </mc:Choice>
    <mc:Fallback>
      <p:transition xmlns:p14="http://schemas.microsoft.com/office/powerpoint/2010/main" spd="slow" advTm="58098"/>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Communication in the cortex</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3" name="TextBox 12"/>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Object representation in the brain</a:t>
            </a:r>
            <a:endParaRPr lang="en-US" sz="2400" dirty="0">
              <a:solidFill>
                <a:schemeClr val="tx1">
                  <a:lumMod val="75000"/>
                </a:schemeClr>
              </a:solidFill>
            </a:endParaRPr>
          </a:p>
        </p:txBody>
      </p:sp>
      <p:sp>
        <p:nvSpPr>
          <p:cNvPr id="14" name="Rounded Rectangle 13"/>
          <p:cNvSpPr/>
          <p:nvPr/>
        </p:nvSpPr>
        <p:spPr>
          <a:xfrm>
            <a:off x="5014161" y="118948"/>
            <a:ext cx="828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22" name="Rounded Rectangle 21"/>
          <p:cNvSpPr/>
          <p:nvPr/>
        </p:nvSpPr>
        <p:spPr>
          <a:xfrm>
            <a:off x="12581120" y="8744748"/>
            <a:ext cx="4576105" cy="61200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~2.000.000 </a:t>
            </a:r>
            <a:r>
              <a:rPr lang="en-US" sz="2800" dirty="0" err="1" smtClean="0">
                <a:solidFill>
                  <a:schemeClr val="tx1"/>
                </a:solidFill>
              </a:rPr>
              <a:t>hypercolumns</a:t>
            </a:r>
            <a:endParaRPr lang="en-US" sz="2800" dirty="0">
              <a:solidFill>
                <a:schemeClr val="tx1"/>
              </a:solidFill>
            </a:endParaRPr>
          </a:p>
        </p:txBody>
      </p:sp>
      <p:pic>
        <p:nvPicPr>
          <p:cNvPr id="23" name="Picture 22" descr="cortical-mesocircuit-simulation-1100px.png"/>
          <p:cNvPicPr>
            <a:picLocks noChangeAspect="1"/>
          </p:cNvPicPr>
          <p:nvPr/>
        </p:nvPicPr>
        <p:blipFill rotWithShape="1">
          <a:blip r:embed="rId5">
            <a:extLst>
              <a:ext uri="{28A0092B-C50C-407E-A947-70E740481C1C}">
                <a14:useLocalDpi xmlns:a14="http://schemas.microsoft.com/office/drawing/2010/main" val="0"/>
              </a:ext>
            </a:extLst>
          </a:blip>
          <a:srcRect l="33210" t="19140" r="18412" b="18766"/>
          <a:stretch/>
        </p:blipFill>
        <p:spPr>
          <a:xfrm>
            <a:off x="12581985" y="3722295"/>
            <a:ext cx="4572000" cy="4587840"/>
          </a:xfrm>
          <a:prstGeom prst="roundRect">
            <a:avLst>
              <a:gd name="adj" fmla="val 12357"/>
            </a:avLst>
          </a:prstGeom>
          <a:ln>
            <a:solidFill>
              <a:schemeClr val="tx1"/>
            </a:solidFill>
          </a:ln>
        </p:spPr>
      </p:pic>
      <p:sp>
        <p:nvSpPr>
          <p:cNvPr id="27" name="Rounded Rectangle 26"/>
          <p:cNvSpPr/>
          <p:nvPr/>
        </p:nvSpPr>
        <p:spPr>
          <a:xfrm>
            <a:off x="12581120" y="2701493"/>
            <a:ext cx="4576105" cy="612000"/>
          </a:xfrm>
          <a:prstGeom prst="roundRect">
            <a:avLst/>
          </a:prstGeom>
          <a:solidFill>
            <a:schemeClr val="bg1">
              <a:alpha val="2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Cortical surface</a:t>
            </a:r>
            <a:endParaRPr lang="en-US" sz="2800" dirty="0">
              <a:solidFill>
                <a:schemeClr val="tx1"/>
              </a:solidFill>
            </a:endParaRPr>
          </a:p>
        </p:txBody>
      </p:sp>
      <p:pic>
        <p:nvPicPr>
          <p:cNvPr id="3" name="Travelling Waves in Neural Oscillator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68545" y="3029690"/>
            <a:ext cx="9496662" cy="6331107"/>
          </a:xfrm>
          <a:prstGeom prst="roundRect">
            <a:avLst>
              <a:gd name="adj" fmla="val 6266"/>
            </a:avLst>
          </a:prstGeom>
          <a:ln w="38100" cmpd="sng">
            <a:solidFill>
              <a:srgbClr val="FFFFFF"/>
            </a:solidFill>
          </a:ln>
        </p:spPr>
      </p:pic>
      <p:sp>
        <p:nvSpPr>
          <p:cNvPr id="31" name="Rounded Rectangle 30"/>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2" name="Rounded Rectangle 31"/>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3" name="Rounded Rectangle 32"/>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4" name="Rounded Rectangle 33"/>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5" name="Rounded Rectangle 34"/>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6" name="Rounded Rectangle 35"/>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extLst>
      <p:ext uri="{BB962C8B-B14F-4D97-AF65-F5344CB8AC3E}">
        <p14:creationId xmlns:p14="http://schemas.microsoft.com/office/powerpoint/2010/main" val="3811784150"/>
      </p:ext>
    </p:extLst>
  </p:cSld>
  <p:clrMapOvr>
    <a:masterClrMapping/>
  </p:clrMapOvr>
  <mc:AlternateContent xmlns:mc="http://schemas.openxmlformats.org/markup-compatibility/2006">
    <mc:Choice xmlns:p14="http://schemas.microsoft.com/office/powerpoint/2010/main" Requires="p14">
      <p:transition spd="slow" p14:dur="2000" advTm="65265"/>
    </mc:Choice>
    <mc:Fallback>
      <p:transition xmlns:p14="http://schemas.microsoft.com/office/powerpoint/2010/main" spd="slow" advTm="6526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extLst>
    <p:ext uri="{E180D4A7-C9FB-4DFB-919C-405C955672EB}">
      <p14:showEvtLst xmlns:p14="http://schemas.microsoft.com/office/powerpoint/2010/main">
        <p14:playEvt time="0" objId="30"/>
        <p14:playEvt time="22604" objId="30"/>
        <p14:playEvt time="33131" objId="30"/>
        <p14:playEvt time="44074" objId="30"/>
        <p14:playEvt time="54566" objId="30"/>
        <p14:playEvt time="65071" objId="30"/>
        <p14:stopEvt time="65265" objId="3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How to find a ball in the brain</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3" name="TextBox 12"/>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Signal localization in the brain</a:t>
            </a:r>
            <a:endParaRPr lang="en-US" sz="2400" dirty="0">
              <a:solidFill>
                <a:schemeClr val="tx1">
                  <a:lumMod val="75000"/>
                </a:schemeClr>
              </a:solidFill>
            </a:endParaRPr>
          </a:p>
        </p:txBody>
      </p:sp>
      <p:sp>
        <p:nvSpPr>
          <p:cNvPr id="14" name="Rounded Rectangle 13"/>
          <p:cNvSpPr/>
          <p:nvPr/>
        </p:nvSpPr>
        <p:spPr>
          <a:xfrm>
            <a:off x="5014161" y="118948"/>
            <a:ext cx="108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21" name="Rounded Rectangle 20"/>
          <p:cNvSpPr/>
          <p:nvPr/>
        </p:nvSpPr>
        <p:spPr>
          <a:xfrm>
            <a:off x="3099570" y="6500236"/>
            <a:ext cx="11946257" cy="3120974"/>
          </a:xfrm>
          <a:prstGeom prst="roundRect">
            <a:avLst/>
          </a:prstGeom>
          <a:gradFill flip="none" rotWithShape="1">
            <a:gsLst>
              <a:gs pos="0">
                <a:srgbClr val="6F6C7D">
                  <a:alpha val="12000"/>
                </a:srgbClr>
              </a:gs>
              <a:gs pos="100000">
                <a:schemeClr val="accent6">
                  <a:lumMod val="60000"/>
                  <a:lumOff val="40000"/>
                  <a:alpha val="22000"/>
                </a:schemeClr>
              </a:gs>
            </a:gsLst>
            <a:lin ang="16200000" scaled="0"/>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4400" dirty="0" smtClean="0">
                <a:solidFill>
                  <a:srgbClr val="FFF1B2"/>
                </a:solidFill>
              </a:rPr>
              <a:t>Math warning</a:t>
            </a:r>
            <a:endParaRPr lang="en-US" sz="4400" dirty="0">
              <a:solidFill>
                <a:srgbClr val="FFF1B2"/>
              </a:solidFill>
            </a:endParaRPr>
          </a:p>
          <a:p>
            <a:endParaRPr lang="en-US" dirty="0"/>
          </a:p>
          <a:p>
            <a:r>
              <a:rPr lang="en-US" dirty="0"/>
              <a:t>I will use proper </a:t>
            </a:r>
            <a:r>
              <a:rPr lang="en-US" dirty="0" smtClean="0"/>
              <a:t>math.</a:t>
            </a:r>
            <a:endParaRPr lang="en-US" dirty="0"/>
          </a:p>
          <a:p>
            <a:r>
              <a:rPr lang="en-US" dirty="0" smtClean="0"/>
              <a:t>These parts are flagged with a </a:t>
            </a:r>
            <a:r>
              <a:rPr lang="en-US" dirty="0" smtClean="0">
                <a:solidFill>
                  <a:schemeClr val="tx2"/>
                </a:solidFill>
              </a:rPr>
              <a:t>π</a:t>
            </a:r>
            <a:r>
              <a:rPr lang="en-US" dirty="0" smtClean="0"/>
              <a:t>.</a:t>
            </a:r>
          </a:p>
          <a:p>
            <a:r>
              <a:rPr lang="en-US" dirty="0"/>
              <a:t>Proper math is </a:t>
            </a:r>
            <a:r>
              <a:rPr lang="en-US" i="1" dirty="0"/>
              <a:t>optional</a:t>
            </a:r>
            <a:r>
              <a:rPr lang="en-US" dirty="0"/>
              <a:t> to understand this talk</a:t>
            </a:r>
            <a:r>
              <a:rPr lang="en-US" dirty="0" smtClean="0"/>
              <a:t>.</a:t>
            </a:r>
            <a:endParaRPr lang="en-US" dirty="0"/>
          </a:p>
        </p:txBody>
      </p:sp>
      <p:sp>
        <p:nvSpPr>
          <p:cNvPr id="6" name="TextBox 5"/>
          <p:cNvSpPr txBox="1"/>
          <p:nvPr/>
        </p:nvSpPr>
        <p:spPr>
          <a:xfrm>
            <a:off x="13259271" y="6155853"/>
            <a:ext cx="1743508" cy="1569660"/>
          </a:xfrm>
          <a:prstGeom prst="rect">
            <a:avLst/>
          </a:prstGeom>
          <a:noFill/>
        </p:spPr>
        <p:txBody>
          <a:bodyPr wrap="square" rtlCol="0">
            <a:spAutoFit/>
          </a:bodyPr>
          <a:lstStyle/>
          <a:p>
            <a:pPr algn="ctr"/>
            <a:r>
              <a:rPr lang="en-US" sz="9600" dirty="0" smtClean="0">
                <a:solidFill>
                  <a:srgbClr val="FFF1B2"/>
                </a:solidFill>
              </a:rPr>
              <a:t>π</a:t>
            </a:r>
            <a:endParaRPr lang="en-US" sz="9600" dirty="0">
              <a:solidFill>
                <a:srgbClr val="FFF1B2"/>
              </a:solidFill>
            </a:endParaRPr>
          </a:p>
        </p:txBody>
      </p:sp>
      <p:grpSp>
        <p:nvGrpSpPr>
          <p:cNvPr id="29" name="Group 28"/>
          <p:cNvGrpSpPr/>
          <p:nvPr/>
        </p:nvGrpSpPr>
        <p:grpSpPr>
          <a:xfrm>
            <a:off x="3100937" y="2517696"/>
            <a:ext cx="11935262" cy="1488918"/>
            <a:chOff x="3100937" y="4304185"/>
            <a:chExt cx="11935262" cy="1488918"/>
          </a:xfrm>
        </p:grpSpPr>
        <p:sp>
          <p:nvSpPr>
            <p:cNvPr id="23" name="Rounded Rectangle 22"/>
            <p:cNvSpPr/>
            <p:nvPr/>
          </p:nvSpPr>
          <p:spPr>
            <a:xfrm>
              <a:off x="3100937" y="4304185"/>
              <a:ext cx="3023999" cy="1488918"/>
            </a:xfrm>
            <a:prstGeom prst="roundRect">
              <a:avLst/>
            </a:prstGeom>
            <a:gradFill flip="none" rotWithShape="1">
              <a:gsLst>
                <a:gs pos="0">
                  <a:srgbClr val="6F6C7D">
                    <a:alpha val="32000"/>
                  </a:srgbClr>
                </a:gs>
                <a:gs pos="100000">
                  <a:schemeClr val="accent6">
                    <a:lumMod val="60000"/>
                    <a:lumOff val="40000"/>
                    <a:alpha val="50000"/>
                  </a:schemeClr>
                </a:gs>
              </a:gsLst>
              <a:lin ang="16200000" scaled="0"/>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Electro-physiology</a:t>
              </a:r>
              <a:endParaRPr lang="en-US" dirty="0"/>
            </a:p>
          </p:txBody>
        </p:sp>
        <p:sp>
          <p:nvSpPr>
            <p:cNvPr id="24" name="Rounded Rectangle 23"/>
            <p:cNvSpPr/>
            <p:nvPr/>
          </p:nvSpPr>
          <p:spPr>
            <a:xfrm>
              <a:off x="7561188" y="4304185"/>
              <a:ext cx="3014760" cy="1488918"/>
            </a:xfrm>
            <a:prstGeom prst="roundRect">
              <a:avLst/>
            </a:prstGeom>
            <a:gradFill flip="none" rotWithShape="1">
              <a:gsLst>
                <a:gs pos="0">
                  <a:srgbClr val="6F6C7D">
                    <a:alpha val="32000"/>
                  </a:srgbClr>
                </a:gs>
                <a:gs pos="100000">
                  <a:schemeClr val="accent6">
                    <a:lumMod val="60000"/>
                    <a:lumOff val="40000"/>
                    <a:alpha val="50000"/>
                  </a:schemeClr>
                </a:gs>
              </a:gsLst>
              <a:lin ang="16200000" scaled="0"/>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Mathematical models</a:t>
              </a:r>
              <a:endParaRPr lang="en-US" dirty="0"/>
            </a:p>
          </p:txBody>
        </p:sp>
        <p:sp>
          <p:nvSpPr>
            <p:cNvPr id="25" name="Rounded Rectangle 24"/>
            <p:cNvSpPr/>
            <p:nvPr/>
          </p:nvSpPr>
          <p:spPr>
            <a:xfrm>
              <a:off x="12012200" y="4304185"/>
              <a:ext cx="3023999" cy="1488918"/>
            </a:xfrm>
            <a:prstGeom prst="roundRect">
              <a:avLst/>
            </a:prstGeom>
            <a:gradFill flip="none" rotWithShape="1">
              <a:gsLst>
                <a:gs pos="0">
                  <a:srgbClr val="6F6C7D">
                    <a:alpha val="32000"/>
                  </a:srgbClr>
                </a:gs>
                <a:gs pos="100000">
                  <a:schemeClr val="accent6">
                    <a:lumMod val="60000"/>
                    <a:lumOff val="40000"/>
                    <a:alpha val="50000"/>
                  </a:schemeClr>
                </a:gs>
              </a:gsLst>
              <a:lin ang="16200000" scaled="0"/>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Solving Algorithms</a:t>
              </a:r>
              <a:endParaRPr lang="en-US" dirty="0"/>
            </a:p>
          </p:txBody>
        </p:sp>
        <p:cxnSp>
          <p:nvCxnSpPr>
            <p:cNvPr id="15" name="Straight Arrow Connector 14"/>
            <p:cNvCxnSpPr/>
            <p:nvPr/>
          </p:nvCxnSpPr>
          <p:spPr>
            <a:xfrm>
              <a:off x="6328289" y="5036607"/>
              <a:ext cx="1097764" cy="0"/>
            </a:xfrm>
            <a:prstGeom prst="straightConnector1">
              <a:avLst/>
            </a:prstGeom>
            <a:ln>
              <a:solidFill>
                <a:srgbClr val="FFFFFF"/>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10783921" y="5036607"/>
              <a:ext cx="1097764" cy="0"/>
            </a:xfrm>
            <a:prstGeom prst="straightConnector1">
              <a:avLst/>
            </a:prstGeom>
            <a:ln>
              <a:solidFill>
                <a:srgbClr val="FFFFFF"/>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grpSp>
      <p:pic>
        <p:nvPicPr>
          <p:cNvPr id="28" name="Picture 27" descr="FeldmitMateriali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182" y="4634093"/>
            <a:ext cx="1597470" cy="1655999"/>
          </a:xfrm>
          <a:prstGeom prst="rect">
            <a:avLst/>
          </a:prstGeom>
        </p:spPr>
      </p:pic>
      <p:pic>
        <p:nvPicPr>
          <p:cNvPr id="30" name="Picture 29" descr="vox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3308" y="4540688"/>
            <a:ext cx="1620000" cy="1664182"/>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1608" y="4109997"/>
            <a:ext cx="3073278" cy="2107391"/>
          </a:xfrm>
          <a:prstGeom prst="rect">
            <a:avLst/>
          </a:prstGeom>
        </p:spPr>
      </p:pic>
      <p:sp>
        <p:nvSpPr>
          <p:cNvPr id="31" name="Rounded Rectangle 30"/>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2" name="Rounded Rectangle 31"/>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3" name="Rounded Rectangle 32"/>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4" name="Rounded Rectangle 33"/>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5" name="Rounded Rectangle 34"/>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6" name="Rounded Rectangle 35"/>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7" name="Rounded Rectangle 36"/>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extLst>
      <p:ext uri="{BB962C8B-B14F-4D97-AF65-F5344CB8AC3E}">
        <p14:creationId xmlns:p14="http://schemas.microsoft.com/office/powerpoint/2010/main" val="4140379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ppt_x</p:attrName>
                                        </p:attrNameLst>
                                      </p:cBhvr>
                                      <p:tavLst>
                                        <p:tav tm="0">
                                          <p:val>
                                            <p:strVal val="#ppt_x"/>
                                          </p:val>
                                        </p:tav>
                                        <p:tav tm="100000">
                                          <p:val>
                                            <p:strVal val="#ppt_x"/>
                                          </p:val>
                                        </p:tav>
                                      </p:tavLst>
                                    </p:anim>
                                    <p:anim calcmode="lin" valueType="num">
                                      <p:cBhvr>
                                        <p:cTn id="9" dur="2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Electroencephalography (EEG)</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3" name="TextBox 12"/>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Electrophysiology in the brain</a:t>
            </a:r>
            <a:endParaRPr lang="en-US" sz="2400" dirty="0">
              <a:solidFill>
                <a:schemeClr val="tx1">
                  <a:lumMod val="75000"/>
                </a:schemeClr>
              </a:solidFill>
            </a:endParaRPr>
          </a:p>
        </p:txBody>
      </p:sp>
      <p:sp>
        <p:nvSpPr>
          <p:cNvPr id="14" name="Rounded Rectangle 13"/>
          <p:cNvSpPr/>
          <p:nvPr/>
        </p:nvSpPr>
        <p:spPr>
          <a:xfrm>
            <a:off x="5014161" y="118948"/>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9435" y="3056600"/>
            <a:ext cx="5396440" cy="3597627"/>
          </a:xfrm>
          <a:prstGeom prst="roundRect">
            <a:avLst>
              <a:gd name="adj" fmla="val 12357"/>
            </a:avLst>
          </a:prstGeom>
          <a:ln>
            <a:solidFill>
              <a:schemeClr val="tx1"/>
            </a:solidFill>
          </a:ln>
        </p:spPr>
      </p:pic>
      <p:sp>
        <p:nvSpPr>
          <p:cNvPr id="26" name="TextBox 25"/>
          <p:cNvSpPr txBox="1"/>
          <p:nvPr/>
        </p:nvSpPr>
        <p:spPr>
          <a:xfrm>
            <a:off x="10075804" y="7012936"/>
            <a:ext cx="4046661" cy="1754327"/>
          </a:xfrm>
          <a:prstGeom prst="rect">
            <a:avLst/>
          </a:prstGeom>
          <a:noFill/>
        </p:spPr>
        <p:txBody>
          <a:bodyPr wrap="square" rtlCol="0">
            <a:spAutoFit/>
          </a:bodyPr>
          <a:lstStyle/>
          <a:p>
            <a:pPr algn="ctr"/>
            <a:r>
              <a:rPr lang="en-US" dirty="0" smtClean="0"/>
              <a:t>Consumer EEG</a:t>
            </a:r>
          </a:p>
          <a:p>
            <a:pPr algn="ctr"/>
            <a:r>
              <a:rPr lang="en-US" dirty="0" smtClean="0"/>
              <a:t>14 channels</a:t>
            </a:r>
          </a:p>
          <a:p>
            <a:pPr algn="ctr"/>
            <a:r>
              <a:rPr lang="en-US" dirty="0" smtClean="0"/>
              <a:t>~ 250€</a:t>
            </a:r>
          </a:p>
        </p:txBody>
      </p:sp>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10330" t="2359" r="12575" b="20546"/>
          <a:stretch/>
        </p:blipFill>
        <p:spPr>
          <a:xfrm>
            <a:off x="10596478" y="3036355"/>
            <a:ext cx="5436000" cy="3611542"/>
          </a:xfrm>
          <a:prstGeom prst="roundRect">
            <a:avLst>
              <a:gd name="adj" fmla="val 12357"/>
            </a:avLst>
          </a:prstGeom>
          <a:ln>
            <a:solidFill>
              <a:schemeClr val="tx1"/>
            </a:solidFill>
          </a:ln>
        </p:spPr>
      </p:pic>
      <p:sp>
        <p:nvSpPr>
          <p:cNvPr id="163" name="Rounded Rectangle 162"/>
          <p:cNvSpPr/>
          <p:nvPr/>
        </p:nvSpPr>
        <p:spPr bwMode="auto">
          <a:xfrm>
            <a:off x="10606512" y="9186302"/>
            <a:ext cx="5432602" cy="833845"/>
          </a:xfrm>
          <a:prstGeom prst="roundRect">
            <a:avLst/>
          </a:prstGeom>
          <a:blipFill rotWithShape="1">
            <a:blip r:embed="rId5">
              <a:extLst>
                <a:ext uri="{BEBA8EAE-BF5A-486C-A8C5-ECC9F3942E4B}">
                  <a14:imgProps xmlns:a14="http://schemas.microsoft.com/office/drawing/2010/main">
                    <a14:imgLayer r:embed="rId6">
                      <a14:imgEffect>
                        <a14:artisticPaintStrokes/>
                      </a14:imgEffect>
                    </a14:imgLayer>
                  </a14:imgProps>
                </a:ext>
              </a:extLst>
            </a:blip>
            <a:stretch>
              <a:fillRect/>
            </a:stretch>
          </a:blipFill>
          <a:ln w="9525">
            <a:solidFill>
              <a:srgbClr val="7F7F7F"/>
            </a:solidFill>
            <a:miter lim="800000"/>
            <a:headEnd/>
            <a:tailEnd/>
          </a:ln>
          <a:effectLst/>
        </p:spPr>
        <p:txBody>
          <a:bodyPr wrap="none" rtlCol="0" anchor="ctr">
            <a:prstTxWarp prst="textNoShape">
              <a:avLst/>
            </a:prstTxWarp>
          </a:bodyPr>
          <a:lstStyle/>
          <a:p>
            <a:pPr algn="ctr"/>
            <a:endParaRPr lang="en-US"/>
          </a:p>
        </p:txBody>
      </p:sp>
      <p:sp>
        <p:nvSpPr>
          <p:cNvPr id="3" name="TextBox 2"/>
          <p:cNvSpPr txBox="1"/>
          <p:nvPr/>
        </p:nvSpPr>
        <p:spPr>
          <a:xfrm>
            <a:off x="1817368" y="7038336"/>
            <a:ext cx="4046661" cy="1754327"/>
          </a:xfrm>
          <a:prstGeom prst="rect">
            <a:avLst/>
          </a:prstGeom>
          <a:noFill/>
        </p:spPr>
        <p:txBody>
          <a:bodyPr wrap="square" rtlCol="0">
            <a:spAutoFit/>
          </a:bodyPr>
          <a:lstStyle/>
          <a:p>
            <a:pPr algn="ctr"/>
            <a:r>
              <a:rPr lang="en-US" dirty="0" smtClean="0"/>
              <a:t>Medical EEG</a:t>
            </a:r>
          </a:p>
          <a:p>
            <a:pPr algn="ctr"/>
            <a:r>
              <a:rPr lang="en-US" dirty="0" smtClean="0"/>
              <a:t>64 channels</a:t>
            </a:r>
          </a:p>
          <a:p>
            <a:pPr algn="ctr"/>
            <a:r>
              <a:rPr lang="en-US" dirty="0" smtClean="0"/>
              <a:t>~ 25000€</a:t>
            </a:r>
          </a:p>
        </p:txBody>
      </p:sp>
      <p:cxnSp>
        <p:nvCxnSpPr>
          <p:cNvPr id="261" name="Straight Arrow Connector 260"/>
          <p:cNvCxnSpPr/>
          <p:nvPr/>
        </p:nvCxnSpPr>
        <p:spPr>
          <a:xfrm>
            <a:off x="6478962" y="7770150"/>
            <a:ext cx="0" cy="1334485"/>
          </a:xfrm>
          <a:prstGeom prst="straightConnector1">
            <a:avLst/>
          </a:prstGeom>
          <a:ln>
            <a:solidFill>
              <a:schemeClr val="accent6">
                <a:lumMod val="60000"/>
                <a:lumOff val="40000"/>
              </a:schemeClr>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62" name="Straight Arrow Connector 261"/>
          <p:cNvCxnSpPr/>
          <p:nvPr/>
        </p:nvCxnSpPr>
        <p:spPr>
          <a:xfrm>
            <a:off x="14933270" y="7775442"/>
            <a:ext cx="0" cy="1334485"/>
          </a:xfrm>
          <a:prstGeom prst="straightConnector1">
            <a:avLst/>
          </a:prstGeom>
          <a:ln>
            <a:solidFill>
              <a:schemeClr val="accent6">
                <a:lumMod val="60000"/>
                <a:lumOff val="40000"/>
              </a:schemeClr>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grpSp>
        <p:nvGrpSpPr>
          <p:cNvPr id="178" name="Group 177"/>
          <p:cNvGrpSpPr/>
          <p:nvPr/>
        </p:nvGrpSpPr>
        <p:grpSpPr>
          <a:xfrm rot="19800000">
            <a:off x="13866890" y="6697541"/>
            <a:ext cx="2302203" cy="2161430"/>
            <a:chOff x="552158" y="7155972"/>
            <a:chExt cx="2889760" cy="2713060"/>
          </a:xfrm>
        </p:grpSpPr>
        <p:sp>
          <p:nvSpPr>
            <p:cNvPr id="164" name="Hexagon 163"/>
            <p:cNvSpPr/>
            <p:nvPr/>
          </p:nvSpPr>
          <p:spPr>
            <a:xfrm>
              <a:off x="1094302" y="8359311"/>
              <a:ext cx="699771" cy="603251"/>
            </a:xfrm>
            <a:prstGeom prst="hexagon">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Hexagon 164"/>
            <p:cNvSpPr/>
            <p:nvPr/>
          </p:nvSpPr>
          <p:spPr>
            <a:xfrm>
              <a:off x="1094302" y="7750764"/>
              <a:ext cx="699771" cy="603251"/>
            </a:xfrm>
            <a:prstGeom prst="hexagon">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Hexagon 165"/>
            <p:cNvSpPr/>
            <p:nvPr/>
          </p:nvSpPr>
          <p:spPr>
            <a:xfrm>
              <a:off x="1094302" y="8961244"/>
              <a:ext cx="699771" cy="603251"/>
            </a:xfrm>
            <a:prstGeom prst="hexagon">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Hexagon 166"/>
            <p:cNvSpPr/>
            <p:nvPr/>
          </p:nvSpPr>
          <p:spPr>
            <a:xfrm>
              <a:off x="1643584" y="8055300"/>
              <a:ext cx="699771" cy="603251"/>
            </a:xfrm>
            <a:prstGeom prst="hexagon">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Hexagon 167"/>
            <p:cNvSpPr/>
            <p:nvPr/>
          </p:nvSpPr>
          <p:spPr>
            <a:xfrm>
              <a:off x="1643584" y="8657233"/>
              <a:ext cx="699771" cy="603251"/>
            </a:xfrm>
            <a:prstGeom prst="hexagon">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Hexagon 168"/>
            <p:cNvSpPr/>
            <p:nvPr/>
          </p:nvSpPr>
          <p:spPr>
            <a:xfrm>
              <a:off x="552158" y="8055300"/>
              <a:ext cx="699771" cy="603251"/>
            </a:xfrm>
            <a:prstGeom prst="hexagon">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Hexagon 169"/>
            <p:cNvSpPr/>
            <p:nvPr/>
          </p:nvSpPr>
          <p:spPr>
            <a:xfrm>
              <a:off x="552158" y="8657233"/>
              <a:ext cx="699771" cy="603251"/>
            </a:xfrm>
            <a:prstGeom prst="hexagon">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Hexagon 170"/>
            <p:cNvSpPr/>
            <p:nvPr/>
          </p:nvSpPr>
          <p:spPr>
            <a:xfrm>
              <a:off x="1643584" y="7453368"/>
              <a:ext cx="699771" cy="603251"/>
            </a:xfrm>
            <a:prstGeom prst="hexagon">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Hexagon 171"/>
            <p:cNvSpPr/>
            <p:nvPr/>
          </p:nvSpPr>
          <p:spPr>
            <a:xfrm>
              <a:off x="2192866" y="7757904"/>
              <a:ext cx="699771" cy="603251"/>
            </a:xfrm>
            <a:prstGeom prst="hexagon">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Hexagon 172"/>
            <p:cNvSpPr/>
            <p:nvPr/>
          </p:nvSpPr>
          <p:spPr>
            <a:xfrm>
              <a:off x="2192866" y="8359837"/>
              <a:ext cx="699771" cy="603251"/>
            </a:xfrm>
            <a:prstGeom prst="hexagon">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Hexagon 173"/>
            <p:cNvSpPr/>
            <p:nvPr/>
          </p:nvSpPr>
          <p:spPr>
            <a:xfrm>
              <a:off x="1643584" y="9265781"/>
              <a:ext cx="699771" cy="603251"/>
            </a:xfrm>
            <a:prstGeom prst="hexagon">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Hexagon 174"/>
            <p:cNvSpPr/>
            <p:nvPr/>
          </p:nvSpPr>
          <p:spPr>
            <a:xfrm>
              <a:off x="2192866" y="8961770"/>
              <a:ext cx="699771" cy="603251"/>
            </a:xfrm>
            <a:prstGeom prst="hexagon">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Hexagon 175"/>
            <p:cNvSpPr/>
            <p:nvPr/>
          </p:nvSpPr>
          <p:spPr>
            <a:xfrm>
              <a:off x="1091426" y="7155972"/>
              <a:ext cx="699771" cy="603251"/>
            </a:xfrm>
            <a:prstGeom prst="hexagon">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Hexagon 176"/>
            <p:cNvSpPr/>
            <p:nvPr/>
          </p:nvSpPr>
          <p:spPr>
            <a:xfrm>
              <a:off x="2742147" y="8055827"/>
              <a:ext cx="699771" cy="603251"/>
            </a:xfrm>
            <a:prstGeom prst="hexagon">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9" name="Group 258"/>
          <p:cNvGrpSpPr/>
          <p:nvPr/>
        </p:nvGrpSpPr>
        <p:grpSpPr>
          <a:xfrm rot="16200000">
            <a:off x="5536562" y="6892680"/>
            <a:ext cx="1759675" cy="2039915"/>
            <a:chOff x="5856695" y="4658210"/>
            <a:chExt cx="2422242" cy="2793864"/>
          </a:xfrm>
        </p:grpSpPr>
        <p:grpSp>
          <p:nvGrpSpPr>
            <p:cNvPr id="207" name="Group 206"/>
            <p:cNvGrpSpPr>
              <a:grpSpLocks noChangeAspect="1"/>
            </p:cNvGrpSpPr>
            <p:nvPr/>
          </p:nvGrpSpPr>
          <p:grpSpPr>
            <a:xfrm>
              <a:off x="5856695" y="4658210"/>
              <a:ext cx="1260000" cy="1477694"/>
              <a:chOff x="7957968" y="4981480"/>
              <a:chExt cx="4908804" cy="5756911"/>
            </a:xfrm>
          </p:grpSpPr>
          <p:sp>
            <p:nvSpPr>
              <p:cNvPr id="184" name="Hexagon 183"/>
              <p:cNvSpPr>
                <a:spLocks noChangeAspect="1"/>
              </p:cNvSpPr>
              <p:nvPr/>
            </p:nvSpPr>
            <p:spPr>
              <a:xfrm>
                <a:off x="7957969" y="8175760"/>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Hexagon 184"/>
              <p:cNvSpPr>
                <a:spLocks noChangeAspect="1"/>
              </p:cNvSpPr>
              <p:nvPr/>
            </p:nvSpPr>
            <p:spPr>
              <a:xfrm>
                <a:off x="7957968" y="9458046"/>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Hexagon 185"/>
              <p:cNvSpPr>
                <a:spLocks noChangeAspect="1"/>
              </p:cNvSpPr>
              <p:nvPr/>
            </p:nvSpPr>
            <p:spPr>
              <a:xfrm>
                <a:off x="9097120" y="7536918"/>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Hexagon 186"/>
              <p:cNvSpPr>
                <a:spLocks noChangeAspect="1"/>
              </p:cNvSpPr>
              <p:nvPr/>
            </p:nvSpPr>
            <p:spPr>
              <a:xfrm>
                <a:off x="9097119" y="8819204"/>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Hexagon 188"/>
              <p:cNvSpPr>
                <a:spLocks noChangeAspect="1"/>
              </p:cNvSpPr>
              <p:nvPr/>
            </p:nvSpPr>
            <p:spPr>
              <a:xfrm>
                <a:off x="7957969" y="6890378"/>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Hexagon 189"/>
              <p:cNvSpPr>
                <a:spLocks noChangeAspect="1"/>
              </p:cNvSpPr>
              <p:nvPr/>
            </p:nvSpPr>
            <p:spPr>
              <a:xfrm>
                <a:off x="9097120" y="6251536"/>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Hexagon 191"/>
              <p:cNvSpPr>
                <a:spLocks noChangeAspect="1"/>
              </p:cNvSpPr>
              <p:nvPr/>
            </p:nvSpPr>
            <p:spPr>
              <a:xfrm>
                <a:off x="7957969" y="5620322"/>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Hexagon 192"/>
              <p:cNvSpPr>
                <a:spLocks noChangeAspect="1"/>
              </p:cNvSpPr>
              <p:nvPr/>
            </p:nvSpPr>
            <p:spPr>
              <a:xfrm>
                <a:off x="9097120" y="4981480"/>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Hexagon 196"/>
              <p:cNvSpPr>
                <a:spLocks noChangeAspect="1"/>
              </p:cNvSpPr>
              <p:nvPr/>
            </p:nvSpPr>
            <p:spPr>
              <a:xfrm>
                <a:off x="10215622" y="8175760"/>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Hexagon 197"/>
              <p:cNvSpPr>
                <a:spLocks noChangeAspect="1"/>
              </p:cNvSpPr>
              <p:nvPr/>
            </p:nvSpPr>
            <p:spPr>
              <a:xfrm>
                <a:off x="10215621" y="9458046"/>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Hexagon 198"/>
              <p:cNvSpPr>
                <a:spLocks noChangeAspect="1"/>
              </p:cNvSpPr>
              <p:nvPr/>
            </p:nvSpPr>
            <p:spPr>
              <a:xfrm>
                <a:off x="11354773" y="7536918"/>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Hexagon 199"/>
              <p:cNvSpPr>
                <a:spLocks noChangeAspect="1"/>
              </p:cNvSpPr>
              <p:nvPr/>
            </p:nvSpPr>
            <p:spPr>
              <a:xfrm>
                <a:off x="11354772" y="8819204"/>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Hexagon 200"/>
              <p:cNvSpPr>
                <a:spLocks noChangeAspect="1"/>
              </p:cNvSpPr>
              <p:nvPr/>
            </p:nvSpPr>
            <p:spPr>
              <a:xfrm>
                <a:off x="10215622" y="6890378"/>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Hexagon 201"/>
              <p:cNvSpPr>
                <a:spLocks noChangeAspect="1"/>
              </p:cNvSpPr>
              <p:nvPr/>
            </p:nvSpPr>
            <p:spPr>
              <a:xfrm>
                <a:off x="11354773" y="6251536"/>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Hexagon 202"/>
              <p:cNvSpPr>
                <a:spLocks noChangeAspect="1"/>
              </p:cNvSpPr>
              <p:nvPr/>
            </p:nvSpPr>
            <p:spPr>
              <a:xfrm>
                <a:off x="10215622" y="5620322"/>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Hexagon 203"/>
              <p:cNvSpPr>
                <a:spLocks noChangeAspect="1"/>
              </p:cNvSpPr>
              <p:nvPr/>
            </p:nvSpPr>
            <p:spPr>
              <a:xfrm>
                <a:off x="11354773" y="4981480"/>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8" name="Group 207"/>
            <p:cNvGrpSpPr>
              <a:grpSpLocks noChangeAspect="1"/>
            </p:cNvGrpSpPr>
            <p:nvPr/>
          </p:nvGrpSpPr>
          <p:grpSpPr>
            <a:xfrm>
              <a:off x="7018937" y="4658210"/>
              <a:ext cx="1260000" cy="1477694"/>
              <a:chOff x="7957968" y="4981480"/>
              <a:chExt cx="4908804" cy="5756911"/>
            </a:xfrm>
          </p:grpSpPr>
          <p:sp>
            <p:nvSpPr>
              <p:cNvPr id="209" name="Hexagon 208"/>
              <p:cNvSpPr>
                <a:spLocks noChangeAspect="1"/>
              </p:cNvSpPr>
              <p:nvPr/>
            </p:nvSpPr>
            <p:spPr>
              <a:xfrm>
                <a:off x="7957969" y="8175760"/>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Hexagon 209"/>
              <p:cNvSpPr>
                <a:spLocks noChangeAspect="1"/>
              </p:cNvSpPr>
              <p:nvPr/>
            </p:nvSpPr>
            <p:spPr>
              <a:xfrm>
                <a:off x="7957968" y="9458046"/>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Hexagon 210"/>
              <p:cNvSpPr>
                <a:spLocks noChangeAspect="1"/>
              </p:cNvSpPr>
              <p:nvPr/>
            </p:nvSpPr>
            <p:spPr>
              <a:xfrm>
                <a:off x="9097120" y="7536918"/>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Hexagon 211"/>
              <p:cNvSpPr>
                <a:spLocks noChangeAspect="1"/>
              </p:cNvSpPr>
              <p:nvPr/>
            </p:nvSpPr>
            <p:spPr>
              <a:xfrm>
                <a:off x="9097119" y="8819204"/>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Hexagon 212"/>
              <p:cNvSpPr>
                <a:spLocks noChangeAspect="1"/>
              </p:cNvSpPr>
              <p:nvPr/>
            </p:nvSpPr>
            <p:spPr>
              <a:xfrm>
                <a:off x="7957969" y="6890378"/>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Hexagon 213"/>
              <p:cNvSpPr>
                <a:spLocks noChangeAspect="1"/>
              </p:cNvSpPr>
              <p:nvPr/>
            </p:nvSpPr>
            <p:spPr>
              <a:xfrm>
                <a:off x="9097120" y="6251536"/>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Hexagon 214"/>
              <p:cNvSpPr>
                <a:spLocks noChangeAspect="1"/>
              </p:cNvSpPr>
              <p:nvPr/>
            </p:nvSpPr>
            <p:spPr>
              <a:xfrm>
                <a:off x="7957969" y="5620322"/>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Hexagon 215"/>
              <p:cNvSpPr>
                <a:spLocks noChangeAspect="1"/>
              </p:cNvSpPr>
              <p:nvPr/>
            </p:nvSpPr>
            <p:spPr>
              <a:xfrm>
                <a:off x="9097120" y="4981480"/>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Hexagon 216"/>
              <p:cNvSpPr>
                <a:spLocks noChangeAspect="1"/>
              </p:cNvSpPr>
              <p:nvPr/>
            </p:nvSpPr>
            <p:spPr>
              <a:xfrm>
                <a:off x="10215622" y="8175760"/>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Hexagon 217"/>
              <p:cNvSpPr>
                <a:spLocks noChangeAspect="1"/>
              </p:cNvSpPr>
              <p:nvPr/>
            </p:nvSpPr>
            <p:spPr>
              <a:xfrm>
                <a:off x="10215621" y="9458046"/>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Hexagon 218"/>
              <p:cNvSpPr>
                <a:spLocks noChangeAspect="1"/>
              </p:cNvSpPr>
              <p:nvPr/>
            </p:nvSpPr>
            <p:spPr>
              <a:xfrm>
                <a:off x="11354773" y="7536918"/>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Hexagon 219"/>
              <p:cNvSpPr>
                <a:spLocks noChangeAspect="1"/>
              </p:cNvSpPr>
              <p:nvPr/>
            </p:nvSpPr>
            <p:spPr>
              <a:xfrm>
                <a:off x="11354772" y="8819204"/>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Hexagon 220"/>
              <p:cNvSpPr>
                <a:spLocks noChangeAspect="1"/>
              </p:cNvSpPr>
              <p:nvPr/>
            </p:nvSpPr>
            <p:spPr>
              <a:xfrm>
                <a:off x="10215622" y="6890378"/>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Hexagon 221"/>
              <p:cNvSpPr>
                <a:spLocks noChangeAspect="1"/>
              </p:cNvSpPr>
              <p:nvPr/>
            </p:nvSpPr>
            <p:spPr>
              <a:xfrm>
                <a:off x="11354773" y="6251536"/>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Hexagon 222"/>
              <p:cNvSpPr>
                <a:spLocks noChangeAspect="1"/>
              </p:cNvSpPr>
              <p:nvPr/>
            </p:nvSpPr>
            <p:spPr>
              <a:xfrm>
                <a:off x="10215622" y="5620322"/>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Hexagon 223"/>
              <p:cNvSpPr>
                <a:spLocks noChangeAspect="1"/>
              </p:cNvSpPr>
              <p:nvPr/>
            </p:nvSpPr>
            <p:spPr>
              <a:xfrm>
                <a:off x="11354773" y="4981480"/>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5" name="Group 224"/>
            <p:cNvGrpSpPr>
              <a:grpSpLocks noChangeAspect="1"/>
            </p:cNvGrpSpPr>
            <p:nvPr/>
          </p:nvGrpSpPr>
          <p:grpSpPr>
            <a:xfrm>
              <a:off x="5856695" y="5974380"/>
              <a:ext cx="1260000" cy="1477694"/>
              <a:chOff x="7957968" y="4981480"/>
              <a:chExt cx="4908804" cy="5756911"/>
            </a:xfrm>
          </p:grpSpPr>
          <p:sp>
            <p:nvSpPr>
              <p:cNvPr id="226" name="Hexagon 225"/>
              <p:cNvSpPr>
                <a:spLocks noChangeAspect="1"/>
              </p:cNvSpPr>
              <p:nvPr/>
            </p:nvSpPr>
            <p:spPr>
              <a:xfrm>
                <a:off x="7957969" y="8175760"/>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Hexagon 226"/>
              <p:cNvSpPr>
                <a:spLocks noChangeAspect="1"/>
              </p:cNvSpPr>
              <p:nvPr/>
            </p:nvSpPr>
            <p:spPr>
              <a:xfrm>
                <a:off x="7957968" y="9458046"/>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Hexagon 227"/>
              <p:cNvSpPr>
                <a:spLocks noChangeAspect="1"/>
              </p:cNvSpPr>
              <p:nvPr/>
            </p:nvSpPr>
            <p:spPr>
              <a:xfrm>
                <a:off x="9097120" y="7536918"/>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Hexagon 228"/>
              <p:cNvSpPr>
                <a:spLocks noChangeAspect="1"/>
              </p:cNvSpPr>
              <p:nvPr/>
            </p:nvSpPr>
            <p:spPr>
              <a:xfrm>
                <a:off x="9097119" y="8819204"/>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Hexagon 229"/>
              <p:cNvSpPr>
                <a:spLocks noChangeAspect="1"/>
              </p:cNvSpPr>
              <p:nvPr/>
            </p:nvSpPr>
            <p:spPr>
              <a:xfrm>
                <a:off x="7957969" y="6890378"/>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Hexagon 230"/>
              <p:cNvSpPr>
                <a:spLocks noChangeAspect="1"/>
              </p:cNvSpPr>
              <p:nvPr/>
            </p:nvSpPr>
            <p:spPr>
              <a:xfrm>
                <a:off x="9097120" y="6251536"/>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Hexagon 231"/>
              <p:cNvSpPr>
                <a:spLocks noChangeAspect="1"/>
              </p:cNvSpPr>
              <p:nvPr/>
            </p:nvSpPr>
            <p:spPr>
              <a:xfrm>
                <a:off x="7957969" y="5620322"/>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Hexagon 232"/>
              <p:cNvSpPr>
                <a:spLocks noChangeAspect="1"/>
              </p:cNvSpPr>
              <p:nvPr/>
            </p:nvSpPr>
            <p:spPr>
              <a:xfrm>
                <a:off x="9097120" y="4981480"/>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Hexagon 233"/>
              <p:cNvSpPr>
                <a:spLocks noChangeAspect="1"/>
              </p:cNvSpPr>
              <p:nvPr/>
            </p:nvSpPr>
            <p:spPr>
              <a:xfrm>
                <a:off x="10215622" y="8175760"/>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Hexagon 234"/>
              <p:cNvSpPr>
                <a:spLocks noChangeAspect="1"/>
              </p:cNvSpPr>
              <p:nvPr/>
            </p:nvSpPr>
            <p:spPr>
              <a:xfrm>
                <a:off x="10215621" y="9458046"/>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Hexagon 235"/>
              <p:cNvSpPr>
                <a:spLocks noChangeAspect="1"/>
              </p:cNvSpPr>
              <p:nvPr/>
            </p:nvSpPr>
            <p:spPr>
              <a:xfrm>
                <a:off x="11354773" y="7536918"/>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Hexagon 236"/>
              <p:cNvSpPr>
                <a:spLocks noChangeAspect="1"/>
              </p:cNvSpPr>
              <p:nvPr/>
            </p:nvSpPr>
            <p:spPr>
              <a:xfrm>
                <a:off x="11354772" y="8819204"/>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Hexagon 237"/>
              <p:cNvSpPr>
                <a:spLocks noChangeAspect="1"/>
              </p:cNvSpPr>
              <p:nvPr/>
            </p:nvSpPr>
            <p:spPr>
              <a:xfrm>
                <a:off x="10215622" y="6890378"/>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Hexagon 238"/>
              <p:cNvSpPr>
                <a:spLocks noChangeAspect="1"/>
              </p:cNvSpPr>
              <p:nvPr/>
            </p:nvSpPr>
            <p:spPr>
              <a:xfrm>
                <a:off x="11354773" y="6251536"/>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Hexagon 239"/>
              <p:cNvSpPr>
                <a:spLocks noChangeAspect="1"/>
              </p:cNvSpPr>
              <p:nvPr/>
            </p:nvSpPr>
            <p:spPr>
              <a:xfrm>
                <a:off x="10215622" y="5620322"/>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Hexagon 240"/>
              <p:cNvSpPr>
                <a:spLocks noChangeAspect="1"/>
              </p:cNvSpPr>
              <p:nvPr/>
            </p:nvSpPr>
            <p:spPr>
              <a:xfrm>
                <a:off x="11354773" y="4981480"/>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2" name="Group 241"/>
            <p:cNvGrpSpPr>
              <a:grpSpLocks noChangeAspect="1"/>
            </p:cNvGrpSpPr>
            <p:nvPr/>
          </p:nvGrpSpPr>
          <p:grpSpPr>
            <a:xfrm>
              <a:off x="7018937" y="5974380"/>
              <a:ext cx="1260000" cy="1477694"/>
              <a:chOff x="7957968" y="4981480"/>
              <a:chExt cx="4908804" cy="5756911"/>
            </a:xfrm>
          </p:grpSpPr>
          <p:sp>
            <p:nvSpPr>
              <p:cNvPr id="243" name="Hexagon 242"/>
              <p:cNvSpPr>
                <a:spLocks noChangeAspect="1"/>
              </p:cNvSpPr>
              <p:nvPr/>
            </p:nvSpPr>
            <p:spPr>
              <a:xfrm>
                <a:off x="7957969" y="8175760"/>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Hexagon 243"/>
              <p:cNvSpPr>
                <a:spLocks noChangeAspect="1"/>
              </p:cNvSpPr>
              <p:nvPr/>
            </p:nvSpPr>
            <p:spPr>
              <a:xfrm>
                <a:off x="7957968" y="9458046"/>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Hexagon 244"/>
              <p:cNvSpPr>
                <a:spLocks noChangeAspect="1"/>
              </p:cNvSpPr>
              <p:nvPr/>
            </p:nvSpPr>
            <p:spPr>
              <a:xfrm>
                <a:off x="9097120" y="7536918"/>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Hexagon 245"/>
              <p:cNvSpPr>
                <a:spLocks noChangeAspect="1"/>
              </p:cNvSpPr>
              <p:nvPr/>
            </p:nvSpPr>
            <p:spPr>
              <a:xfrm>
                <a:off x="9097119" y="8819204"/>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Hexagon 246"/>
              <p:cNvSpPr>
                <a:spLocks noChangeAspect="1"/>
              </p:cNvSpPr>
              <p:nvPr/>
            </p:nvSpPr>
            <p:spPr>
              <a:xfrm>
                <a:off x="7957969" y="6890378"/>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Hexagon 247"/>
              <p:cNvSpPr>
                <a:spLocks noChangeAspect="1"/>
              </p:cNvSpPr>
              <p:nvPr/>
            </p:nvSpPr>
            <p:spPr>
              <a:xfrm>
                <a:off x="9097120" y="6251536"/>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Hexagon 248"/>
              <p:cNvSpPr>
                <a:spLocks noChangeAspect="1"/>
              </p:cNvSpPr>
              <p:nvPr/>
            </p:nvSpPr>
            <p:spPr>
              <a:xfrm>
                <a:off x="7957969" y="5620322"/>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Hexagon 249"/>
              <p:cNvSpPr>
                <a:spLocks noChangeAspect="1"/>
              </p:cNvSpPr>
              <p:nvPr/>
            </p:nvSpPr>
            <p:spPr>
              <a:xfrm>
                <a:off x="9097120" y="4981480"/>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Hexagon 250"/>
              <p:cNvSpPr>
                <a:spLocks noChangeAspect="1"/>
              </p:cNvSpPr>
              <p:nvPr/>
            </p:nvSpPr>
            <p:spPr>
              <a:xfrm>
                <a:off x="10215622" y="8175760"/>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Hexagon 251"/>
              <p:cNvSpPr>
                <a:spLocks noChangeAspect="1"/>
              </p:cNvSpPr>
              <p:nvPr/>
            </p:nvSpPr>
            <p:spPr>
              <a:xfrm>
                <a:off x="10215621" y="9458046"/>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Hexagon 252"/>
              <p:cNvSpPr>
                <a:spLocks noChangeAspect="1"/>
              </p:cNvSpPr>
              <p:nvPr/>
            </p:nvSpPr>
            <p:spPr>
              <a:xfrm>
                <a:off x="11354773" y="7536918"/>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Hexagon 253"/>
              <p:cNvSpPr>
                <a:spLocks noChangeAspect="1"/>
              </p:cNvSpPr>
              <p:nvPr/>
            </p:nvSpPr>
            <p:spPr>
              <a:xfrm>
                <a:off x="11354772" y="8819204"/>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Hexagon 254"/>
              <p:cNvSpPr>
                <a:spLocks noChangeAspect="1"/>
              </p:cNvSpPr>
              <p:nvPr/>
            </p:nvSpPr>
            <p:spPr>
              <a:xfrm>
                <a:off x="10215622" y="6890378"/>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Hexagon 255"/>
              <p:cNvSpPr>
                <a:spLocks noChangeAspect="1"/>
              </p:cNvSpPr>
              <p:nvPr/>
            </p:nvSpPr>
            <p:spPr>
              <a:xfrm>
                <a:off x="11354773" y="6251536"/>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Hexagon 256"/>
              <p:cNvSpPr>
                <a:spLocks noChangeAspect="1"/>
              </p:cNvSpPr>
              <p:nvPr/>
            </p:nvSpPr>
            <p:spPr>
              <a:xfrm>
                <a:off x="10215622" y="5620322"/>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Hexagon 257"/>
              <p:cNvSpPr>
                <a:spLocks noChangeAspect="1"/>
              </p:cNvSpPr>
              <p:nvPr/>
            </p:nvSpPr>
            <p:spPr>
              <a:xfrm>
                <a:off x="11354773" y="4981480"/>
                <a:ext cx="1511999" cy="1280345"/>
              </a:xfrm>
              <a:prstGeom prst="hexagon">
                <a:avLst>
                  <a:gd name="adj" fmla="val 29427"/>
                  <a:gd name="vf" fmla="val 115470"/>
                </a:avLst>
              </a:prstGeom>
              <a:solidFill>
                <a:srgbClr val="403D76"/>
              </a:solidFill>
              <a:ln>
                <a:solidFill>
                  <a:schemeClr val="accent6">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63" name="Rounded Rectangle 262"/>
          <p:cNvSpPr/>
          <p:nvPr/>
        </p:nvSpPr>
        <p:spPr bwMode="auto">
          <a:xfrm>
            <a:off x="2304741" y="9186302"/>
            <a:ext cx="5409085" cy="833845"/>
          </a:xfrm>
          <a:prstGeom prst="roundRect">
            <a:avLst/>
          </a:prstGeom>
          <a: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a:blipFill>
          <a:ln w="9525">
            <a:solidFill>
              <a:srgbClr val="7F7F7F"/>
            </a:solidFill>
            <a:miter lim="800000"/>
            <a:headEnd/>
            <a:tailEnd/>
          </a:ln>
          <a:effectLst/>
        </p:spPr>
        <p:txBody>
          <a:bodyPr wrap="none" rtlCol="0" anchor="ctr">
            <a:prstTxWarp prst="textNoShape">
              <a:avLst/>
            </a:prstTxWarp>
          </a:bodyPr>
          <a:lstStyle/>
          <a:p>
            <a:pPr algn="ctr"/>
            <a:endParaRPr lang="en-US"/>
          </a:p>
        </p:txBody>
      </p:sp>
      <p:sp>
        <p:nvSpPr>
          <p:cNvPr id="105" name="Rounded Rectangle 104"/>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06" name="Rounded Rectangle 105"/>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107" name="Rounded Rectangle 106"/>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08" name="Rounded Rectangle 107"/>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109" name="Rounded Rectangle 108"/>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10" name="Rounded Rectangle 109"/>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111" name="Rounded Rectangle 110"/>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extLst>
      <p:ext uri="{BB962C8B-B14F-4D97-AF65-F5344CB8AC3E}">
        <p14:creationId xmlns:p14="http://schemas.microsoft.com/office/powerpoint/2010/main" val="17076744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Electric fields in the brain</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3" name="TextBox 12"/>
          <p:cNvSpPr txBox="1"/>
          <p:nvPr/>
        </p:nvSpPr>
        <p:spPr>
          <a:xfrm>
            <a:off x="13335000" y="7522"/>
            <a:ext cx="4815840" cy="369332"/>
          </a:xfrm>
          <a:prstGeom prst="rect">
            <a:avLst/>
          </a:prstGeom>
          <a:noFill/>
        </p:spPr>
        <p:txBody>
          <a:bodyPr wrap="square" lIns="180000" tIns="0" rIns="0" bIns="0" rtlCol="0" anchor="ctr" anchorCtr="0">
            <a:noAutofit/>
          </a:bodyPr>
          <a:lstStyle/>
          <a:p>
            <a:r>
              <a:rPr lang="en-US" sz="2400" dirty="0">
                <a:solidFill>
                  <a:schemeClr val="tx1">
                    <a:lumMod val="75000"/>
                  </a:schemeClr>
                </a:solidFill>
              </a:rPr>
              <a:t>Electrophysiology in the brain</a:t>
            </a:r>
          </a:p>
        </p:txBody>
      </p:sp>
      <p:sp>
        <p:nvSpPr>
          <p:cNvPr id="14" name="Rounded Rectangle 13"/>
          <p:cNvSpPr/>
          <p:nvPr/>
        </p:nvSpPr>
        <p:spPr>
          <a:xfrm>
            <a:off x="5014161" y="118948"/>
            <a:ext cx="648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15" name="TextBox 14"/>
          <p:cNvSpPr txBox="1"/>
          <p:nvPr/>
        </p:nvSpPr>
        <p:spPr>
          <a:xfrm>
            <a:off x="1307286" y="2975417"/>
            <a:ext cx="8420914" cy="3970318"/>
          </a:xfrm>
          <a:prstGeom prst="rect">
            <a:avLst/>
          </a:prstGeom>
          <a:noFill/>
        </p:spPr>
        <p:txBody>
          <a:bodyPr wrap="square" rtlCol="0">
            <a:spAutoFit/>
          </a:bodyPr>
          <a:lstStyle/>
          <a:p>
            <a:r>
              <a:rPr lang="en-US" dirty="0" smtClean="0"/>
              <a:t>Neurons create electric fields</a:t>
            </a:r>
          </a:p>
          <a:p>
            <a:pPr marL="571500" indent="-571500">
              <a:buFont typeface="Arial"/>
              <a:buChar char="•"/>
            </a:pPr>
            <a:r>
              <a:rPr lang="en-US" dirty="0" smtClean="0"/>
              <a:t>50mV per neuron</a:t>
            </a:r>
          </a:p>
          <a:p>
            <a:pPr marL="571500" indent="-571500">
              <a:buFont typeface="Arial"/>
              <a:buChar char="•"/>
            </a:pPr>
            <a:r>
              <a:rPr lang="en-US" dirty="0" smtClean="0"/>
              <a:t>200-500mV per cluster</a:t>
            </a:r>
          </a:p>
          <a:p>
            <a:r>
              <a:rPr lang="en-US" dirty="0" smtClean="0"/>
              <a:t>-&gt; voltages of ±0.05mV on the surface</a:t>
            </a:r>
          </a:p>
          <a:p>
            <a:endParaRPr lang="en-US" dirty="0" smtClean="0"/>
          </a:p>
          <a:p>
            <a:r>
              <a:rPr lang="en-US" dirty="0" smtClean="0"/>
              <a:t>Electrodes measure voltage differences</a:t>
            </a:r>
          </a:p>
          <a:p>
            <a:r>
              <a:rPr lang="en-US" dirty="0" smtClean="0"/>
              <a:t>All electrodes combined -&gt; surface voltage</a:t>
            </a:r>
          </a:p>
        </p:txBody>
      </p:sp>
      <p:grpSp>
        <p:nvGrpSpPr>
          <p:cNvPr id="61" name="Group 60"/>
          <p:cNvGrpSpPr/>
          <p:nvPr/>
        </p:nvGrpSpPr>
        <p:grpSpPr>
          <a:xfrm>
            <a:off x="11355721" y="2306181"/>
            <a:ext cx="6592525" cy="7990344"/>
            <a:chOff x="11355721" y="2306181"/>
            <a:chExt cx="6592525" cy="7990344"/>
          </a:xfrm>
        </p:grpSpPr>
        <p:sp>
          <p:nvSpPr>
            <p:cNvPr id="6" name="Oval 5"/>
            <p:cNvSpPr/>
            <p:nvPr/>
          </p:nvSpPr>
          <p:spPr>
            <a:xfrm>
              <a:off x="15474919" y="4614175"/>
              <a:ext cx="2473327" cy="2208669"/>
            </a:xfrm>
            <a:prstGeom prst="ellipse">
              <a:avLst/>
            </a:prstGeom>
            <a:gradFill flip="none" rotWithShape="1">
              <a:gsLst>
                <a:gs pos="0">
                  <a:schemeClr val="accent4">
                    <a:lumMod val="60000"/>
                    <a:lumOff val="40000"/>
                  </a:schemeClr>
                </a:gs>
                <a:gs pos="100000">
                  <a:schemeClr val="accent4">
                    <a:lumMod val="60000"/>
                    <a:lumOff val="40000"/>
                    <a:alpha val="0"/>
                  </a:schemeClr>
                </a:gs>
                <a:gs pos="34000">
                  <a:schemeClr val="accent4">
                    <a:lumMod val="60000"/>
                    <a:lumOff val="40000"/>
                    <a:alpha val="50000"/>
                  </a:schemeClr>
                </a:gs>
              </a:gsLst>
              <a:path path="circle">
                <a:fillToRect l="50000" t="50000" r="50000" b="50000"/>
              </a:path>
              <a:tileRect/>
            </a:gradFill>
            <a:ln>
              <a:noFill/>
            </a:ln>
            <a:effectLst>
              <a:outerShdw blurRad="38100" dist="25400" dir="5400000" algn="br" rotWithShape="0">
                <a:srgbClr val="000000">
                  <a:alpha val="50000"/>
                </a:srgbClr>
              </a:outerShdw>
              <a:softEdge rad="177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Kopf_mit_elektrischem_Fel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5721" y="2306181"/>
              <a:ext cx="6581832" cy="7990344"/>
            </a:xfrm>
            <a:prstGeom prst="rect">
              <a:avLst/>
            </a:prstGeom>
          </p:spPr>
        </p:pic>
      </p:grpSp>
      <p:grpSp>
        <p:nvGrpSpPr>
          <p:cNvPr id="62" name="Group 61"/>
          <p:cNvGrpSpPr/>
          <p:nvPr/>
        </p:nvGrpSpPr>
        <p:grpSpPr>
          <a:xfrm>
            <a:off x="11790825" y="2139264"/>
            <a:ext cx="6409655" cy="4069286"/>
            <a:chOff x="11790825" y="2139264"/>
            <a:chExt cx="6409655" cy="4069286"/>
          </a:xfrm>
        </p:grpSpPr>
        <p:sp>
          <p:nvSpPr>
            <p:cNvPr id="24" name="Rectangle 23"/>
            <p:cNvSpPr/>
            <p:nvPr/>
          </p:nvSpPr>
          <p:spPr>
            <a:xfrm rot="17947377">
              <a:off x="11607861" y="3674948"/>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rot="19141204">
              <a:off x="12300010" y="2864240"/>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rot="20775185">
              <a:off x="13400677" y="2260975"/>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4474884" y="2139264"/>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rot="451512">
              <a:off x="15522634" y="2208058"/>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rot="1715828">
              <a:off x="16580967" y="2509690"/>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rot="3396190">
              <a:off x="17258299" y="3149998"/>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rot="4225832">
              <a:off x="17618131" y="3874974"/>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rot="5400000">
              <a:off x="17792755" y="4838083"/>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rot="6310044">
              <a:off x="17634005" y="5896443"/>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rot="1621722">
              <a:off x="16588759" y="2239994"/>
              <a:ext cx="687109" cy="261610"/>
            </a:xfrm>
            <a:prstGeom prst="rect">
              <a:avLst/>
            </a:prstGeom>
            <a:noFill/>
          </p:spPr>
          <p:txBody>
            <a:bodyPr wrap="square" rtlCol="0">
              <a:spAutoFit/>
            </a:bodyPr>
            <a:lstStyle/>
            <a:p>
              <a:pPr algn="ctr"/>
              <a:r>
                <a:rPr lang="en-US" sz="1100" dirty="0" smtClean="0"/>
                <a:t>-10µV</a:t>
              </a:r>
              <a:endParaRPr lang="en-US" sz="1100" dirty="0"/>
            </a:p>
          </p:txBody>
        </p:sp>
        <p:sp>
          <p:nvSpPr>
            <p:cNvPr id="39" name="TextBox 38"/>
            <p:cNvSpPr txBox="1"/>
            <p:nvPr/>
          </p:nvSpPr>
          <p:spPr>
            <a:xfrm rot="4163423">
              <a:off x="17797256" y="3729587"/>
              <a:ext cx="544838" cy="261610"/>
            </a:xfrm>
            <a:prstGeom prst="rect">
              <a:avLst/>
            </a:prstGeom>
            <a:noFill/>
          </p:spPr>
          <p:txBody>
            <a:bodyPr wrap="square" rtlCol="0">
              <a:spAutoFit/>
            </a:bodyPr>
            <a:lstStyle/>
            <a:p>
              <a:pPr algn="ctr"/>
              <a:r>
                <a:rPr lang="en-US" sz="1100" dirty="0" smtClean="0"/>
                <a:t>+15µV</a:t>
              </a:r>
              <a:endParaRPr lang="en-US" sz="1100" dirty="0"/>
            </a:p>
          </p:txBody>
        </p:sp>
      </p:grpSp>
      <p:cxnSp>
        <p:nvCxnSpPr>
          <p:cNvPr id="50" name="Straight Arrow Connector 49"/>
          <p:cNvCxnSpPr/>
          <p:nvPr/>
        </p:nvCxnSpPr>
        <p:spPr>
          <a:xfrm>
            <a:off x="4626489" y="8558718"/>
            <a:ext cx="1097764" cy="0"/>
          </a:xfrm>
          <a:prstGeom prst="straightConnector1">
            <a:avLst/>
          </a:prstGeom>
          <a:ln>
            <a:solidFill>
              <a:srgbClr val="FFFFFF"/>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grpSp>
        <p:nvGrpSpPr>
          <p:cNvPr id="52" name="Group 51"/>
          <p:cNvGrpSpPr/>
          <p:nvPr/>
        </p:nvGrpSpPr>
        <p:grpSpPr>
          <a:xfrm>
            <a:off x="1430337" y="7315200"/>
            <a:ext cx="2672740" cy="2514600"/>
            <a:chOff x="1430337" y="7249268"/>
            <a:chExt cx="1099827" cy="1715414"/>
          </a:xfrm>
        </p:grpSpPr>
        <p:sp>
          <p:nvSpPr>
            <p:cNvPr id="43" name="Rounded Rectangle 42"/>
            <p:cNvSpPr/>
            <p:nvPr/>
          </p:nvSpPr>
          <p:spPr bwMode="auto">
            <a:xfrm>
              <a:off x="1430337" y="7249268"/>
              <a:ext cx="1099827" cy="387607"/>
            </a:xfrm>
            <a:prstGeom prst="roundRect">
              <a:avLst/>
            </a:prstGeom>
            <a:blipFill rotWithShape="1">
              <a:blip r:embed="rId4"/>
              <a:stretch>
                <a:fillRect/>
              </a:stretch>
            </a:blipFill>
            <a:ln w="9525">
              <a:solidFill>
                <a:srgbClr val="7F7F7F"/>
              </a:solidFill>
              <a:miter lim="800000"/>
              <a:headEnd/>
              <a:tailEnd/>
            </a:ln>
            <a:effectLst/>
          </p:spPr>
          <p:txBody>
            <a:bodyPr wrap="none" rtlCol="0" anchor="ctr">
              <a:prstTxWarp prst="textNoShape">
                <a:avLst/>
              </a:prstTxWarp>
            </a:bodyPr>
            <a:lstStyle/>
            <a:p>
              <a:pPr algn="ctr"/>
              <a:endParaRPr lang="en-US"/>
            </a:p>
          </p:txBody>
        </p:sp>
        <p:sp>
          <p:nvSpPr>
            <p:cNvPr id="44" name="Rounded Rectangle 43"/>
            <p:cNvSpPr/>
            <p:nvPr/>
          </p:nvSpPr>
          <p:spPr bwMode="auto">
            <a:xfrm>
              <a:off x="1430337" y="7691871"/>
              <a:ext cx="1099827" cy="387607"/>
            </a:xfrm>
            <a:prstGeom prst="roundRect">
              <a:avLst/>
            </a:prstGeom>
            <a:blipFill rotWithShape="1">
              <a:blip r:embed="rId4"/>
              <a:stretch>
                <a:fillRect/>
              </a:stretch>
            </a:blipFill>
            <a:ln w="9525">
              <a:solidFill>
                <a:srgbClr val="7F7F7F"/>
              </a:solidFill>
              <a:miter lim="800000"/>
              <a:headEnd/>
              <a:tailEnd/>
            </a:ln>
            <a:effectLst/>
          </p:spPr>
          <p:txBody>
            <a:bodyPr wrap="none" rtlCol="0" anchor="ctr">
              <a:prstTxWarp prst="textNoShape">
                <a:avLst/>
              </a:prstTxWarp>
            </a:bodyPr>
            <a:lstStyle/>
            <a:p>
              <a:pPr algn="ctr"/>
              <a:endParaRPr lang="en-US"/>
            </a:p>
          </p:txBody>
        </p:sp>
        <p:sp>
          <p:nvSpPr>
            <p:cNvPr id="45" name="Rounded Rectangle 44"/>
            <p:cNvSpPr/>
            <p:nvPr/>
          </p:nvSpPr>
          <p:spPr bwMode="auto">
            <a:xfrm>
              <a:off x="1430337" y="8134473"/>
              <a:ext cx="1099827" cy="387607"/>
            </a:xfrm>
            <a:prstGeom prst="roundRect">
              <a:avLst/>
            </a:prstGeom>
            <a:blipFill rotWithShape="1">
              <a:blip r:embed="rId4"/>
              <a:stretch>
                <a:fillRect/>
              </a:stretch>
            </a:blipFill>
            <a:ln w="9525">
              <a:solidFill>
                <a:srgbClr val="7F7F7F"/>
              </a:solidFill>
              <a:miter lim="800000"/>
              <a:headEnd/>
              <a:tailEnd/>
            </a:ln>
            <a:effectLst/>
          </p:spPr>
          <p:txBody>
            <a:bodyPr wrap="none" rtlCol="0" anchor="ctr">
              <a:prstTxWarp prst="textNoShape">
                <a:avLst/>
              </a:prstTxWarp>
            </a:bodyPr>
            <a:lstStyle/>
            <a:p>
              <a:pPr algn="ctr"/>
              <a:endParaRPr lang="en-US"/>
            </a:p>
          </p:txBody>
        </p:sp>
        <p:sp>
          <p:nvSpPr>
            <p:cNvPr id="46" name="Rounded Rectangle 45"/>
            <p:cNvSpPr/>
            <p:nvPr/>
          </p:nvSpPr>
          <p:spPr bwMode="auto">
            <a:xfrm>
              <a:off x="1430337" y="8577075"/>
              <a:ext cx="1099827" cy="387607"/>
            </a:xfrm>
            <a:prstGeom prst="roundRect">
              <a:avLst/>
            </a:prstGeom>
            <a:blipFill rotWithShape="1">
              <a:blip r:embed="rId4"/>
              <a:stretch>
                <a:fillRect/>
              </a:stretch>
            </a:blipFill>
            <a:ln w="9525">
              <a:solidFill>
                <a:srgbClr val="7F7F7F"/>
              </a:solidFill>
              <a:miter lim="800000"/>
              <a:headEnd/>
              <a:tailEnd/>
            </a:ln>
            <a:effectLst/>
          </p:spPr>
          <p:txBody>
            <a:bodyPr wrap="none" rtlCol="0" anchor="ctr">
              <a:prstTxWarp prst="textNoShape">
                <a:avLst/>
              </a:prstTxWarp>
            </a:bodyPr>
            <a:lstStyle/>
            <a:p>
              <a:pPr algn="ctr"/>
              <a:endParaRPr lang="en-US"/>
            </a:p>
          </p:txBody>
        </p:sp>
      </p:grpSp>
      <p:pic>
        <p:nvPicPr>
          <p:cNvPr id="59" name="Picture 58" descr="logo_fw-eeg.jpg"/>
          <p:cNvPicPr>
            <a:picLocks noChangeAspect="1"/>
          </p:cNvPicPr>
          <p:nvPr/>
        </p:nvPicPr>
        <p:blipFill rotWithShape="1">
          <a:blip r:embed="rId5">
            <a:extLst>
              <a:ext uri="{BEBA8EAE-BF5A-486C-A8C5-ECC9F3942E4B}">
                <a14:imgProps xmlns:a14="http://schemas.microsoft.com/office/drawing/2010/main">
                  <a14:imgLayer r:embed="rId6">
                    <a14:imgEffect>
                      <a14:backgroundRemoval t="12450" b="77108" l="70172" r="99142"/>
                    </a14:imgEffect>
                  </a14:imgLayer>
                </a14:imgProps>
              </a:ext>
              <a:ext uri="{28A0092B-C50C-407E-A947-70E740481C1C}">
                <a14:useLocalDpi xmlns:a14="http://schemas.microsoft.com/office/drawing/2010/main" val="0"/>
              </a:ext>
            </a:extLst>
          </a:blip>
          <a:srcRect l="69497" t="13307" r="1" b="19301"/>
          <a:stretch/>
        </p:blipFill>
        <p:spPr>
          <a:xfrm rot="10800000">
            <a:off x="6164384" y="7327900"/>
            <a:ext cx="2184400" cy="2578806"/>
          </a:xfrm>
          <a:prstGeom prst="rect">
            <a:avLst/>
          </a:prstGeom>
        </p:spPr>
      </p:pic>
      <p:sp>
        <p:nvSpPr>
          <p:cNvPr id="40" name="Rounded Rectangle 39"/>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1" name="Rounded Rectangle 40"/>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2" name="Rounded Rectangle 41"/>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7" name="Rounded Rectangle 46"/>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8" name="Rounded Rectangle 47"/>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9" name="Rounded Rectangle 48"/>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51" name="Rounded Rectangle 50"/>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extLst>
      <p:ext uri="{BB962C8B-B14F-4D97-AF65-F5344CB8AC3E}">
        <p14:creationId xmlns:p14="http://schemas.microsoft.com/office/powerpoint/2010/main" val="254340108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Magnetic fields in the brain</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3" name="TextBox 12"/>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a:solidFill>
                  <a:schemeClr val="tx1">
                    <a:lumMod val="75000"/>
                  </a:schemeClr>
                </a:solidFill>
              </a:rPr>
              <a:t>Electrophysiology in the brain</a:t>
            </a:r>
          </a:p>
        </p:txBody>
      </p:sp>
      <p:sp>
        <p:nvSpPr>
          <p:cNvPr id="14" name="Rounded Rectangle 13"/>
          <p:cNvSpPr/>
          <p:nvPr/>
        </p:nvSpPr>
        <p:spPr>
          <a:xfrm>
            <a:off x="5014161" y="118948"/>
            <a:ext cx="1188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22" name="TextBox 21"/>
          <p:cNvSpPr txBox="1"/>
          <p:nvPr/>
        </p:nvSpPr>
        <p:spPr>
          <a:xfrm>
            <a:off x="1307286" y="3788217"/>
            <a:ext cx="8441334" cy="5078314"/>
          </a:xfrm>
          <a:prstGeom prst="rect">
            <a:avLst/>
          </a:prstGeom>
          <a:noFill/>
        </p:spPr>
        <p:txBody>
          <a:bodyPr wrap="square" rtlCol="0">
            <a:spAutoFit/>
          </a:bodyPr>
          <a:lstStyle/>
          <a:p>
            <a:r>
              <a:rPr lang="en-US" dirty="0" smtClean="0"/>
              <a:t>Neurons create magnetic fields too</a:t>
            </a:r>
          </a:p>
          <a:p>
            <a:pPr marL="571500" indent="-571500">
              <a:buFont typeface="Arial"/>
              <a:buChar char="•"/>
            </a:pPr>
            <a:r>
              <a:rPr lang="en-US" dirty="0"/>
              <a:t>1</a:t>
            </a:r>
            <a:r>
              <a:rPr lang="en-US" dirty="0" smtClean="0"/>
              <a:t>fT per neuron</a:t>
            </a:r>
          </a:p>
          <a:p>
            <a:pPr marL="571500" indent="-571500">
              <a:buFont typeface="Arial"/>
              <a:buChar char="•"/>
            </a:pPr>
            <a:r>
              <a:rPr lang="en-US" dirty="0" smtClean="0"/>
              <a:t>10-20fT per cluster</a:t>
            </a:r>
          </a:p>
          <a:p>
            <a:r>
              <a:rPr lang="en-US" dirty="0" smtClean="0"/>
              <a:t>-&gt; fields of ±500fT on the surface</a:t>
            </a:r>
          </a:p>
          <a:p>
            <a:endParaRPr lang="en-US" dirty="0" smtClean="0"/>
          </a:p>
          <a:p>
            <a:r>
              <a:rPr lang="en-US" dirty="0" smtClean="0"/>
              <a:t>Real-world examples:</a:t>
            </a:r>
          </a:p>
          <a:p>
            <a:pPr marL="571500" indent="-571500">
              <a:buFont typeface="Arial"/>
              <a:buChar char="•"/>
            </a:pPr>
            <a:r>
              <a:rPr lang="en-US" dirty="0" smtClean="0"/>
              <a:t>galactic magnetic field: 500,000 </a:t>
            </a:r>
            <a:r>
              <a:rPr lang="en-US" dirty="0" err="1" smtClean="0"/>
              <a:t>fT</a:t>
            </a:r>
            <a:endParaRPr lang="en-US" dirty="0" smtClean="0"/>
          </a:p>
          <a:p>
            <a:pPr marL="571500" indent="-571500">
              <a:buFont typeface="Arial"/>
              <a:buChar char="•"/>
            </a:pPr>
            <a:r>
              <a:rPr lang="en-US" dirty="0" smtClean="0"/>
              <a:t>moon magnetic field: 20,000,000 </a:t>
            </a:r>
            <a:r>
              <a:rPr lang="en-US" dirty="0" err="1" smtClean="0"/>
              <a:t>fT</a:t>
            </a:r>
            <a:endParaRPr lang="en-US" dirty="0" smtClean="0"/>
          </a:p>
          <a:p>
            <a:pPr marL="571500" indent="-571500">
              <a:buFont typeface="Arial"/>
              <a:buChar char="•"/>
            </a:pPr>
            <a:r>
              <a:rPr lang="en-US" dirty="0" smtClean="0"/>
              <a:t>earth magnetic field: 50,000,000,000 </a:t>
            </a:r>
            <a:r>
              <a:rPr lang="en-US" dirty="0" err="1" smtClean="0"/>
              <a:t>fT</a:t>
            </a:r>
            <a:endParaRPr lang="en-US" dirty="0" smtClean="0"/>
          </a:p>
        </p:txBody>
      </p:sp>
      <p:sp>
        <p:nvSpPr>
          <p:cNvPr id="24" name="Oval 23"/>
          <p:cNvSpPr/>
          <p:nvPr/>
        </p:nvSpPr>
        <p:spPr>
          <a:xfrm>
            <a:off x="15528064" y="4614175"/>
            <a:ext cx="2473327" cy="2208669"/>
          </a:xfrm>
          <a:prstGeom prst="ellipse">
            <a:avLst/>
          </a:prstGeom>
          <a:gradFill flip="none" rotWithShape="1">
            <a:gsLst>
              <a:gs pos="0">
                <a:schemeClr val="accent4">
                  <a:lumMod val="60000"/>
                  <a:lumOff val="40000"/>
                </a:schemeClr>
              </a:gs>
              <a:gs pos="100000">
                <a:schemeClr val="accent4">
                  <a:lumMod val="60000"/>
                  <a:lumOff val="40000"/>
                  <a:alpha val="0"/>
                </a:schemeClr>
              </a:gs>
              <a:gs pos="34000">
                <a:schemeClr val="accent4">
                  <a:lumMod val="60000"/>
                  <a:lumOff val="40000"/>
                  <a:alpha val="50000"/>
                </a:schemeClr>
              </a:gs>
            </a:gsLst>
            <a:path path="circle">
              <a:fillToRect l="50000" t="50000" r="50000" b="50000"/>
            </a:path>
            <a:tileRect/>
          </a:gradFill>
          <a:ln>
            <a:noFill/>
          </a:ln>
          <a:effectLst>
            <a:outerShdw blurRad="38100" dist="25400" dir="5400000" algn="br" rotWithShape="0">
              <a:srgbClr val="000000">
                <a:alpha val="50000"/>
              </a:srgbClr>
            </a:outerShdw>
            <a:softEdge rad="177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4894" y="2304525"/>
            <a:ext cx="8760741" cy="7992000"/>
          </a:xfrm>
          <a:prstGeom prst="rect">
            <a:avLst/>
          </a:prstGeom>
        </p:spPr>
      </p:pic>
      <p:sp>
        <p:nvSpPr>
          <p:cNvPr id="21" name="Rounded Rectangle 20"/>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3" name="Rounded Rectangle 22"/>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6" name="Rounded Rectangle 25"/>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7" name="Rounded Rectangle 26"/>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8" name="Rounded Rectangle 27"/>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9" name="Rounded Rectangle 28"/>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0" name="Rounded Rectangle 29"/>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extLst>
      <p:ext uri="{BB962C8B-B14F-4D97-AF65-F5344CB8AC3E}">
        <p14:creationId xmlns:p14="http://schemas.microsoft.com/office/powerpoint/2010/main" val="15510948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Tissue composition</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3" name="TextBox 12"/>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a:solidFill>
                  <a:schemeClr val="tx1">
                    <a:lumMod val="75000"/>
                  </a:schemeClr>
                </a:solidFill>
              </a:rPr>
              <a:t>Electrophysiology in the brain</a:t>
            </a:r>
          </a:p>
        </p:txBody>
      </p:sp>
      <p:sp>
        <p:nvSpPr>
          <p:cNvPr id="14" name="Rounded Rectangle 13"/>
          <p:cNvSpPr/>
          <p:nvPr/>
        </p:nvSpPr>
        <p:spPr>
          <a:xfrm>
            <a:off x="5014161" y="118948"/>
            <a:ext cx="1871999"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15" name="TextBox 14"/>
          <p:cNvSpPr txBox="1"/>
          <p:nvPr/>
        </p:nvSpPr>
        <p:spPr>
          <a:xfrm>
            <a:off x="1366078" y="2766830"/>
            <a:ext cx="7937095" cy="6740308"/>
          </a:xfrm>
          <a:prstGeom prst="rect">
            <a:avLst/>
          </a:prstGeom>
          <a:noFill/>
        </p:spPr>
        <p:txBody>
          <a:bodyPr wrap="square" rtlCol="0">
            <a:spAutoFit/>
          </a:bodyPr>
          <a:lstStyle/>
          <a:p>
            <a:r>
              <a:rPr lang="en-US" dirty="0" smtClean="0"/>
              <a:t>Effects on electric fields:</a:t>
            </a:r>
          </a:p>
          <a:p>
            <a:pPr marL="571500" indent="-571500">
              <a:buFont typeface="Arial"/>
              <a:buChar char="•"/>
            </a:pPr>
            <a:r>
              <a:rPr lang="en-US" dirty="0" smtClean="0"/>
              <a:t>damping</a:t>
            </a:r>
          </a:p>
          <a:p>
            <a:pPr marL="571500" indent="-571500">
              <a:buFont typeface="Arial"/>
              <a:buChar char="•"/>
            </a:pPr>
            <a:r>
              <a:rPr lang="en-US" dirty="0" smtClean="0"/>
              <a:t>diffusion</a:t>
            </a:r>
          </a:p>
          <a:p>
            <a:pPr marL="571500" indent="-571500">
              <a:buFont typeface="Arial"/>
              <a:buChar char="•"/>
            </a:pPr>
            <a:r>
              <a:rPr lang="en-US" dirty="0" smtClean="0"/>
              <a:t>distortion</a:t>
            </a:r>
          </a:p>
          <a:p>
            <a:endParaRPr lang="en-US" dirty="0"/>
          </a:p>
          <a:p>
            <a:endParaRPr lang="en-US" dirty="0" smtClean="0"/>
          </a:p>
          <a:p>
            <a:endParaRPr lang="en-US" dirty="0" smtClean="0">
              <a:solidFill>
                <a:srgbClr val="B5BBC3"/>
              </a:solidFill>
            </a:endParaRPr>
          </a:p>
          <a:p>
            <a:endParaRPr lang="en-US" dirty="0">
              <a:solidFill>
                <a:srgbClr val="B5BBC3"/>
              </a:solidFill>
            </a:endParaRPr>
          </a:p>
          <a:p>
            <a:endParaRPr lang="en-US" dirty="0" smtClean="0">
              <a:solidFill>
                <a:srgbClr val="B5BBC3"/>
              </a:solidFill>
            </a:endParaRPr>
          </a:p>
          <a:p>
            <a:endParaRPr lang="en-US" dirty="0">
              <a:solidFill>
                <a:srgbClr val="B5BBC3"/>
              </a:solidFill>
            </a:endParaRPr>
          </a:p>
          <a:p>
            <a:r>
              <a:rPr lang="en-US" dirty="0" smtClean="0">
                <a:solidFill>
                  <a:srgbClr val="B5BBC3"/>
                </a:solidFill>
              </a:rPr>
              <a:t>High resistance  =   low  conductivity</a:t>
            </a:r>
          </a:p>
          <a:p>
            <a:r>
              <a:rPr lang="en-US" dirty="0" smtClean="0">
                <a:solidFill>
                  <a:srgbClr val="B5BBC3"/>
                </a:solidFill>
              </a:rPr>
              <a:t>Low  resistance  =  high conductivity</a:t>
            </a:r>
          </a:p>
        </p:txBody>
      </p:sp>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5048" y="2304525"/>
            <a:ext cx="10443268" cy="7992000"/>
          </a:xfrm>
          <a:prstGeom prst="rect">
            <a:avLst/>
          </a:prstGeom>
        </p:spPr>
      </p:pic>
      <p:grpSp>
        <p:nvGrpSpPr>
          <p:cNvPr id="8" name="Group 7"/>
          <p:cNvGrpSpPr/>
          <p:nvPr/>
        </p:nvGrpSpPr>
        <p:grpSpPr>
          <a:xfrm>
            <a:off x="9990572" y="7133320"/>
            <a:ext cx="1624155" cy="2540213"/>
            <a:chOff x="9736572" y="6396720"/>
            <a:chExt cx="1624155" cy="2540213"/>
          </a:xfrm>
        </p:grpSpPr>
        <p:sp>
          <p:nvSpPr>
            <p:cNvPr id="41" name="Rounded Rectangle 40"/>
            <p:cNvSpPr/>
            <p:nvPr/>
          </p:nvSpPr>
          <p:spPr>
            <a:xfrm>
              <a:off x="10001818" y="6396720"/>
              <a:ext cx="1358909" cy="2540213"/>
            </a:xfrm>
            <a:prstGeom prst="roundRect">
              <a:avLst/>
            </a:prstGeom>
            <a:no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chemeClr val="accent1">
                      <a:lumMod val="60000"/>
                      <a:lumOff val="40000"/>
                    </a:schemeClr>
                  </a:solidFill>
                </a:rPr>
                <a:t>Skin</a:t>
              </a:r>
            </a:p>
            <a:p>
              <a:r>
                <a:rPr lang="en-US" dirty="0" smtClean="0">
                  <a:solidFill>
                    <a:schemeClr val="accent1">
                      <a:lumMod val="60000"/>
                      <a:lumOff val="40000"/>
                    </a:schemeClr>
                  </a:solidFill>
                </a:rPr>
                <a:t>Skull</a:t>
              </a:r>
            </a:p>
            <a:p>
              <a:r>
                <a:rPr lang="en-US" dirty="0" smtClean="0">
                  <a:solidFill>
                    <a:schemeClr val="accent1">
                      <a:lumMod val="60000"/>
                      <a:lumOff val="40000"/>
                    </a:schemeClr>
                  </a:solidFill>
                </a:rPr>
                <a:t>Fluid</a:t>
              </a:r>
            </a:p>
            <a:p>
              <a:r>
                <a:rPr lang="en-US" dirty="0" smtClean="0">
                  <a:solidFill>
                    <a:schemeClr val="accent1">
                      <a:lumMod val="60000"/>
                      <a:lumOff val="40000"/>
                    </a:schemeClr>
                  </a:solidFill>
                </a:rPr>
                <a:t>Brain</a:t>
              </a:r>
              <a:endParaRPr lang="en-US" dirty="0">
                <a:solidFill>
                  <a:schemeClr val="accent1">
                    <a:lumMod val="60000"/>
                    <a:lumOff val="40000"/>
                  </a:schemeClr>
                </a:solidFill>
              </a:endParaRPr>
            </a:p>
          </p:txBody>
        </p:sp>
        <p:sp>
          <p:nvSpPr>
            <p:cNvPr id="7" name="Oval 6"/>
            <p:cNvSpPr/>
            <p:nvPr/>
          </p:nvSpPr>
          <p:spPr>
            <a:xfrm>
              <a:off x="9736572" y="6712228"/>
              <a:ext cx="306000" cy="306000"/>
            </a:xfrm>
            <a:prstGeom prst="ellipse">
              <a:avLst/>
            </a:prstGeom>
            <a:solidFill>
              <a:srgbClr val="FEC6C9"/>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9736572" y="7268177"/>
              <a:ext cx="306000" cy="306000"/>
            </a:xfrm>
            <a:prstGeom prst="ellipse">
              <a:avLst/>
            </a:prstGeom>
            <a:solidFill>
              <a:schemeClr val="tx1"/>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9736572" y="7813925"/>
              <a:ext cx="306000" cy="306000"/>
            </a:xfrm>
            <a:prstGeom prst="ellipse">
              <a:avLst/>
            </a:prstGeom>
            <a:solidFill>
              <a:srgbClr val="A80003"/>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9736572" y="8349472"/>
              <a:ext cx="306000" cy="306000"/>
            </a:xfrm>
            <a:prstGeom prst="ellipse">
              <a:avLst/>
            </a:prstGeom>
            <a:solidFill>
              <a:srgbClr val="82695A"/>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1" name="Picture 20" descr="FeldmitMateriali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7650479" y="2738120"/>
            <a:ext cx="3373120" cy="3496704"/>
          </a:xfrm>
          <a:prstGeom prst="rect">
            <a:avLst/>
          </a:prstGeom>
        </p:spPr>
      </p:pic>
      <p:sp>
        <p:nvSpPr>
          <p:cNvPr id="22" name="Rounded Rectangle 21"/>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3" name="Rounded Rectangle 22"/>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4" name="Rounded Rectangle 23"/>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5" name="Rounded Rectangle 24"/>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6" name="Rounded Rectangle 25"/>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7" name="Rounded Rectangle 26"/>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8" name="Rounded Rectangle 27"/>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extLst>
      <p:ext uri="{BB962C8B-B14F-4D97-AF65-F5344CB8AC3E}">
        <p14:creationId xmlns:p14="http://schemas.microsoft.com/office/powerpoint/2010/main" val="4438020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Preparing the model</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3" name="TextBox 12"/>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a:solidFill>
                  <a:schemeClr val="tx1">
                    <a:lumMod val="75000"/>
                  </a:schemeClr>
                </a:solidFill>
              </a:rPr>
              <a:t>Electrophysiology in the brain</a:t>
            </a:r>
          </a:p>
        </p:txBody>
      </p:sp>
      <p:sp>
        <p:nvSpPr>
          <p:cNvPr id="14" name="Rounded Rectangle 13"/>
          <p:cNvSpPr/>
          <p:nvPr/>
        </p:nvSpPr>
        <p:spPr>
          <a:xfrm>
            <a:off x="5014161" y="118948"/>
            <a:ext cx="2016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grpSp>
        <p:nvGrpSpPr>
          <p:cNvPr id="3" name="Group 2"/>
          <p:cNvGrpSpPr/>
          <p:nvPr/>
        </p:nvGrpSpPr>
        <p:grpSpPr>
          <a:xfrm>
            <a:off x="6820416" y="4493177"/>
            <a:ext cx="4653722" cy="5145714"/>
            <a:chOff x="12900518" y="4493176"/>
            <a:chExt cx="4653722" cy="5145714"/>
          </a:xfrm>
        </p:grpSpPr>
        <p:pic>
          <p:nvPicPr>
            <p:cNvPr id="22" name="Picture 21" descr="FeldmitMateriali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3538663" y="4493176"/>
              <a:ext cx="3373120" cy="3496704"/>
            </a:xfrm>
            <a:prstGeom prst="rect">
              <a:avLst/>
            </a:prstGeom>
          </p:spPr>
        </p:pic>
        <p:sp>
          <p:nvSpPr>
            <p:cNvPr id="48" name="TextBox 47"/>
            <p:cNvSpPr txBox="1"/>
            <p:nvPr/>
          </p:nvSpPr>
          <p:spPr>
            <a:xfrm>
              <a:off x="12900518" y="9054114"/>
              <a:ext cx="4653722" cy="584776"/>
            </a:xfrm>
            <a:prstGeom prst="rect">
              <a:avLst/>
            </a:prstGeom>
            <a:noFill/>
          </p:spPr>
          <p:txBody>
            <a:bodyPr wrap="square" rtlCol="0">
              <a:spAutoFit/>
            </a:bodyPr>
            <a:lstStyle/>
            <a:p>
              <a:pPr algn="ctr"/>
              <a:r>
                <a:rPr lang="en-US" sz="3200" dirty="0" smtClean="0"/>
                <a:t>Head conductivity</a:t>
              </a:r>
            </a:p>
          </p:txBody>
        </p:sp>
      </p:grpSp>
      <p:grpSp>
        <p:nvGrpSpPr>
          <p:cNvPr id="5" name="Group 4"/>
          <p:cNvGrpSpPr/>
          <p:nvPr/>
        </p:nvGrpSpPr>
        <p:grpSpPr>
          <a:xfrm>
            <a:off x="791645" y="3394649"/>
            <a:ext cx="4653722" cy="6234991"/>
            <a:chOff x="791645" y="3394649"/>
            <a:chExt cx="4653722" cy="6234991"/>
          </a:xfrm>
        </p:grpSpPr>
        <p:grpSp>
          <p:nvGrpSpPr>
            <p:cNvPr id="27" name="Group 26"/>
            <p:cNvGrpSpPr/>
            <p:nvPr/>
          </p:nvGrpSpPr>
          <p:grpSpPr>
            <a:xfrm flipH="1">
              <a:off x="806428" y="3394649"/>
              <a:ext cx="4619935" cy="5583824"/>
              <a:chOff x="11355721" y="2139264"/>
              <a:chExt cx="6749142" cy="8157261"/>
            </a:xfrm>
          </p:grpSpPr>
          <p:grpSp>
            <p:nvGrpSpPr>
              <p:cNvPr id="28" name="Group 27"/>
              <p:cNvGrpSpPr/>
              <p:nvPr/>
            </p:nvGrpSpPr>
            <p:grpSpPr>
              <a:xfrm>
                <a:off x="11355721" y="2306181"/>
                <a:ext cx="6592525" cy="7990344"/>
                <a:chOff x="6473023" y="3137377"/>
                <a:chExt cx="4625685" cy="5606473"/>
              </a:xfrm>
            </p:grpSpPr>
            <p:sp>
              <p:nvSpPr>
                <p:cNvPr id="46" name="Oval 45"/>
                <p:cNvSpPr/>
                <p:nvPr/>
              </p:nvSpPr>
              <p:spPr>
                <a:xfrm>
                  <a:off x="9363283" y="4756795"/>
                  <a:ext cx="1735425" cy="1549726"/>
                </a:xfrm>
                <a:prstGeom prst="ellipse">
                  <a:avLst/>
                </a:prstGeom>
                <a:gradFill flip="none" rotWithShape="1">
                  <a:gsLst>
                    <a:gs pos="0">
                      <a:schemeClr val="accent4">
                        <a:lumMod val="60000"/>
                        <a:lumOff val="40000"/>
                      </a:schemeClr>
                    </a:gs>
                    <a:gs pos="100000">
                      <a:schemeClr val="accent4">
                        <a:lumMod val="60000"/>
                        <a:lumOff val="40000"/>
                        <a:alpha val="0"/>
                      </a:schemeClr>
                    </a:gs>
                    <a:gs pos="34000">
                      <a:schemeClr val="accent4">
                        <a:lumMod val="60000"/>
                        <a:lumOff val="40000"/>
                        <a:alpha val="50000"/>
                      </a:schemeClr>
                    </a:gs>
                  </a:gsLst>
                  <a:path path="circle">
                    <a:fillToRect l="50000" t="50000" r="50000" b="50000"/>
                  </a:path>
                  <a:tileRect/>
                </a:gradFill>
                <a:ln>
                  <a:noFill/>
                </a:ln>
                <a:effectLst>
                  <a:outerShdw blurRad="38100" dist="25400" dir="5400000" algn="br" rotWithShape="0">
                    <a:srgbClr val="000000">
                      <a:alpha val="50000"/>
                    </a:srgbClr>
                  </a:outerShdw>
                  <a:softEdge rad="177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descr="Kopf_mit_elektrischem_Fel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023" y="3137377"/>
                  <a:ext cx="4618182" cy="5606473"/>
                </a:xfrm>
                <a:prstGeom prst="rect">
                  <a:avLst/>
                </a:prstGeom>
              </p:spPr>
            </p:pic>
          </p:grpSp>
          <p:sp>
            <p:nvSpPr>
              <p:cNvPr id="29" name="Rectangle 28"/>
              <p:cNvSpPr/>
              <p:nvPr/>
            </p:nvSpPr>
            <p:spPr>
              <a:xfrm rot="17947377">
                <a:off x="11607861" y="3674948"/>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rot="19141204">
                <a:off x="12300010" y="2864240"/>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rot="20775185">
                <a:off x="13400677" y="2260975"/>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4474884" y="2139264"/>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rot="451512">
                <a:off x="15522634" y="2208058"/>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rot="1715828">
                <a:off x="16580967" y="2509690"/>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rot="3396190">
                <a:off x="17258299" y="3149998"/>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rot="4225832">
                <a:off x="17618131" y="3874974"/>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rot="5400000">
                <a:off x="17792755" y="4838083"/>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rot="6310044">
                <a:off x="17634005" y="5896443"/>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9" name="TextBox 48"/>
            <p:cNvSpPr txBox="1"/>
            <p:nvPr/>
          </p:nvSpPr>
          <p:spPr>
            <a:xfrm>
              <a:off x="791645" y="9044864"/>
              <a:ext cx="4653722" cy="584776"/>
            </a:xfrm>
            <a:prstGeom prst="rect">
              <a:avLst/>
            </a:prstGeom>
            <a:noFill/>
          </p:spPr>
          <p:txBody>
            <a:bodyPr wrap="square" rtlCol="0">
              <a:spAutoFit/>
            </a:bodyPr>
            <a:lstStyle/>
            <a:p>
              <a:pPr algn="ctr"/>
              <a:r>
                <a:rPr lang="en-US" sz="3200" dirty="0" smtClean="0"/>
                <a:t>Neuronal activity</a:t>
              </a:r>
            </a:p>
          </p:txBody>
        </p:sp>
      </p:grpSp>
      <p:grpSp>
        <p:nvGrpSpPr>
          <p:cNvPr id="4" name="Group 3"/>
          <p:cNvGrpSpPr/>
          <p:nvPr/>
        </p:nvGrpSpPr>
        <p:grpSpPr>
          <a:xfrm>
            <a:off x="12849187" y="4139119"/>
            <a:ext cx="4653722" cy="5490521"/>
            <a:chOff x="7072373" y="4139118"/>
            <a:chExt cx="4653722" cy="5490521"/>
          </a:xfrm>
        </p:grpSpPr>
        <p:pic>
          <p:nvPicPr>
            <p:cNvPr id="23" name="Picture 22" descr="logo_fw-eeg.jpg"/>
            <p:cNvPicPr>
              <a:picLocks noChangeAspect="1"/>
            </p:cNvPicPr>
            <p:nvPr/>
          </p:nvPicPr>
          <p:blipFill rotWithShape="1">
            <a:blip r:embed="rId5">
              <a:extLst>
                <a:ext uri="{BEBA8EAE-BF5A-486C-A8C5-ECC9F3942E4B}">
                  <a14:imgProps xmlns:a14="http://schemas.microsoft.com/office/drawing/2010/main">
                    <a14:imgLayer r:embed="rId6">
                      <a14:imgEffect>
                        <a14:backgroundRemoval t="12450" b="77108" l="70172" r="99142"/>
                      </a14:imgEffect>
                    </a14:imgLayer>
                  </a14:imgProps>
                </a:ext>
                <a:ext uri="{28A0092B-C50C-407E-A947-70E740481C1C}">
                  <a14:useLocalDpi xmlns:a14="http://schemas.microsoft.com/office/drawing/2010/main" val="0"/>
                </a:ext>
              </a:extLst>
            </a:blip>
            <a:srcRect l="69497" t="13307" r="1" b="19301"/>
            <a:stretch/>
          </p:blipFill>
          <p:spPr>
            <a:xfrm rot="10800000">
              <a:off x="7723909" y="4139118"/>
              <a:ext cx="3359728" cy="3966346"/>
            </a:xfrm>
            <a:prstGeom prst="rect">
              <a:avLst/>
            </a:prstGeom>
          </p:spPr>
        </p:pic>
        <p:sp>
          <p:nvSpPr>
            <p:cNvPr id="50" name="TextBox 49"/>
            <p:cNvSpPr txBox="1"/>
            <p:nvPr/>
          </p:nvSpPr>
          <p:spPr>
            <a:xfrm>
              <a:off x="7072373" y="9044863"/>
              <a:ext cx="4653722" cy="584776"/>
            </a:xfrm>
            <a:prstGeom prst="rect">
              <a:avLst/>
            </a:prstGeom>
            <a:noFill/>
          </p:spPr>
          <p:txBody>
            <a:bodyPr wrap="square" rtlCol="0">
              <a:spAutoFit/>
            </a:bodyPr>
            <a:lstStyle/>
            <a:p>
              <a:pPr algn="ctr"/>
              <a:r>
                <a:rPr lang="en-US" sz="3200" dirty="0" smtClean="0"/>
                <a:t>Surface voltage</a:t>
              </a:r>
            </a:p>
          </p:txBody>
        </p:sp>
      </p:grpSp>
      <p:sp>
        <p:nvSpPr>
          <p:cNvPr id="39" name="Rounded Rectangle 38"/>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0" name="Rounded Rectangle 39"/>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1" name="Rounded Rectangle 40"/>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2" name="Rounded Rectangle 41"/>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3" name="Rounded Rectangle 42"/>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4" name="Rounded Rectangle 43"/>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5" name="Rounded Rectangle 44"/>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extLst>
      <p:ext uri="{BB962C8B-B14F-4D97-AF65-F5344CB8AC3E}">
        <p14:creationId xmlns:p14="http://schemas.microsoft.com/office/powerpoint/2010/main" val="40982620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598631" y="5606820"/>
            <a:ext cx="11068057" cy="1200329"/>
          </a:xfrm>
          <a:prstGeom prst="rect">
            <a:avLst/>
          </a:prstGeom>
          <a:noFill/>
          <a:effectLst/>
        </p:spPr>
        <p:txBody>
          <a:bodyPr wrap="square" rtlCol="0">
            <a:spAutoFit/>
          </a:bodyPr>
          <a:lstStyle/>
          <a:p>
            <a:pPr algn="ctr"/>
            <a:r>
              <a:rPr lang="en-US" sz="7200" b="1" dirty="0" smtClean="0">
                <a:gradFill flip="none" rotWithShape="1">
                  <a:gsLst>
                    <a:gs pos="0">
                      <a:schemeClr val="tx1"/>
                    </a:gs>
                    <a:gs pos="100000">
                      <a:schemeClr val="accent6"/>
                    </a:gs>
                  </a:gsLst>
                  <a:lin ang="16200000" scaled="0"/>
                  <a:tileRect/>
                </a:gradFill>
              </a:rPr>
              <a:t>Mathematical world</a:t>
            </a:r>
          </a:p>
        </p:txBody>
      </p:sp>
      <p:sp>
        <p:nvSpPr>
          <p:cNvPr id="27" name="Rounded Rectangle 26"/>
          <p:cNvSpPr/>
          <p:nvPr/>
        </p:nvSpPr>
        <p:spPr>
          <a:xfrm>
            <a:off x="1239865" y="5299722"/>
            <a:ext cx="15815832" cy="4437373"/>
          </a:xfrm>
          <a:prstGeom prst="roundRect">
            <a:avLst/>
          </a:prstGeom>
          <a:solidFill>
            <a:srgbClr val="161526">
              <a:alpha val="32000"/>
            </a:srgbClr>
          </a:solid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p:cNvSpPr txBox="1"/>
          <p:nvPr/>
        </p:nvSpPr>
        <p:spPr>
          <a:xfrm>
            <a:off x="7546190" y="3459821"/>
            <a:ext cx="3128740" cy="1200329"/>
          </a:xfrm>
          <a:prstGeom prst="rect">
            <a:avLst/>
          </a:prstGeom>
          <a:noFill/>
          <a:effectLst/>
        </p:spPr>
        <p:txBody>
          <a:bodyPr wrap="square" rtlCol="0">
            <a:spAutoFit/>
          </a:bodyPr>
          <a:lstStyle>
            <a:defPPr>
              <a:defRPr lang="en-US"/>
            </a:defPPr>
            <a:lvl1pPr algn="ctr">
              <a:defRPr sz="5400" b="1">
                <a:gradFill flip="none" rotWithShape="1">
                  <a:gsLst>
                    <a:gs pos="0">
                      <a:schemeClr val="tx1"/>
                    </a:gs>
                    <a:gs pos="100000">
                      <a:schemeClr val="accent6"/>
                    </a:gs>
                  </a:gsLst>
                  <a:lin ang="16200000" scaled="0"/>
                  <a:tileRect/>
                </a:gradFill>
              </a:defRPr>
            </a:lvl1pPr>
          </a:lstStyle>
          <a:p>
            <a:r>
              <a:rPr lang="en-US" sz="7200" dirty="0"/>
              <a:t>Reality</a:t>
            </a:r>
          </a:p>
        </p:txBody>
      </p:sp>
      <p:sp>
        <p:nvSpPr>
          <p:cNvPr id="2" name="Title 1"/>
          <p:cNvSpPr>
            <a:spLocks noGrp="1"/>
          </p:cNvSpPr>
          <p:nvPr>
            <p:ph type="title"/>
          </p:nvPr>
        </p:nvSpPr>
        <p:spPr/>
        <p:txBody>
          <a:bodyPr/>
          <a:lstStyle/>
          <a:p>
            <a:r>
              <a:rPr lang="en-US" sz="8000" dirty="0" smtClean="0"/>
              <a:t>Mathematical </a:t>
            </a:r>
            <a:r>
              <a:rPr lang="en-US" sz="8000" dirty="0" err="1" smtClean="0"/>
              <a:t>modelling</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3" name="TextBox 12"/>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Mathematical </a:t>
            </a:r>
            <a:r>
              <a:rPr lang="en-US" sz="2400" dirty="0" err="1" smtClean="0">
                <a:solidFill>
                  <a:schemeClr val="tx1">
                    <a:lumMod val="75000"/>
                  </a:schemeClr>
                </a:solidFill>
              </a:rPr>
              <a:t>modelling</a:t>
            </a:r>
            <a:r>
              <a:rPr lang="en-US" sz="2400" dirty="0" smtClean="0">
                <a:solidFill>
                  <a:schemeClr val="tx1">
                    <a:lumMod val="75000"/>
                  </a:schemeClr>
                </a:solidFill>
              </a:rPr>
              <a:t> in the brain</a:t>
            </a:r>
            <a:endParaRPr lang="en-US" sz="2400" dirty="0">
              <a:solidFill>
                <a:schemeClr val="tx1">
                  <a:lumMod val="75000"/>
                </a:schemeClr>
              </a:solidFill>
            </a:endParaRPr>
          </a:p>
        </p:txBody>
      </p:sp>
      <p:sp>
        <p:nvSpPr>
          <p:cNvPr id="14" name="Rounded Rectangle 13"/>
          <p:cNvSpPr/>
          <p:nvPr/>
        </p:nvSpPr>
        <p:spPr>
          <a:xfrm>
            <a:off x="5014161" y="118948"/>
            <a:ext cx="2664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24" name="Rounded Rectangle 23"/>
          <p:cNvSpPr/>
          <p:nvPr/>
        </p:nvSpPr>
        <p:spPr>
          <a:xfrm>
            <a:off x="1239865" y="3092245"/>
            <a:ext cx="15815832" cy="1897261"/>
          </a:xfrm>
          <a:prstGeom prst="roundRect">
            <a:avLst/>
          </a:prstGeom>
          <a:solidFill>
            <a:schemeClr val="bg1">
              <a:alpha val="32000"/>
            </a:schemeClr>
          </a:solid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reeform 6"/>
          <p:cNvSpPr/>
          <p:nvPr/>
        </p:nvSpPr>
        <p:spPr>
          <a:xfrm>
            <a:off x="2534039" y="4777830"/>
            <a:ext cx="3219477" cy="3885817"/>
          </a:xfrm>
          <a:custGeom>
            <a:avLst/>
            <a:gdLst>
              <a:gd name="connsiteX0" fmla="*/ 160001 w 10290601"/>
              <a:gd name="connsiteY0" fmla="*/ 0 h 3779928"/>
              <a:gd name="connsiteX1" fmla="*/ 432167 w 10290601"/>
              <a:gd name="connsiteY1" fmla="*/ 3054182 h 3779928"/>
              <a:gd name="connsiteX2" fmla="*/ 3849354 w 10290601"/>
              <a:gd name="connsiteY2" fmla="*/ 3779928 h 3779928"/>
              <a:gd name="connsiteX3" fmla="*/ 10290601 w 10290601"/>
              <a:gd name="connsiteY3" fmla="*/ 3477534 h 3779928"/>
              <a:gd name="connsiteX0" fmla="*/ 602556 w 10733156"/>
              <a:gd name="connsiteY0" fmla="*/ 0 h 3477534"/>
              <a:gd name="connsiteX1" fmla="*/ 874722 w 10733156"/>
              <a:gd name="connsiteY1" fmla="*/ 3054182 h 3477534"/>
              <a:gd name="connsiteX2" fmla="*/ 10733156 w 10733156"/>
              <a:gd name="connsiteY2" fmla="*/ 3477534 h 3477534"/>
              <a:gd name="connsiteX0" fmla="*/ 127133 w 3219477"/>
              <a:gd name="connsiteY0" fmla="*/ 0 h 3445347"/>
              <a:gd name="connsiteX1" fmla="*/ 399299 w 3219477"/>
              <a:gd name="connsiteY1" fmla="*/ 3054182 h 3445347"/>
              <a:gd name="connsiteX2" fmla="*/ 3219477 w 3219477"/>
              <a:gd name="connsiteY2" fmla="*/ 3445347 h 3445347"/>
              <a:gd name="connsiteX0" fmla="*/ 127133 w 3219477"/>
              <a:gd name="connsiteY0" fmla="*/ 0 h 3469732"/>
              <a:gd name="connsiteX1" fmla="*/ 399299 w 3219477"/>
              <a:gd name="connsiteY1" fmla="*/ 3054182 h 3469732"/>
              <a:gd name="connsiteX2" fmla="*/ 3219477 w 3219477"/>
              <a:gd name="connsiteY2" fmla="*/ 3445347 h 3469732"/>
              <a:gd name="connsiteX0" fmla="*/ 127133 w 3219477"/>
              <a:gd name="connsiteY0" fmla="*/ 0 h 3545454"/>
              <a:gd name="connsiteX1" fmla="*/ 399299 w 3219477"/>
              <a:gd name="connsiteY1" fmla="*/ 3054182 h 3545454"/>
              <a:gd name="connsiteX2" fmla="*/ 3219477 w 3219477"/>
              <a:gd name="connsiteY2" fmla="*/ 3541909 h 3545454"/>
            </a:gdLst>
            <a:ahLst/>
            <a:cxnLst>
              <a:cxn ang="0">
                <a:pos x="connsiteX0" y="connsiteY0"/>
              </a:cxn>
              <a:cxn ang="0">
                <a:pos x="connsiteX1" y="connsiteY1"/>
              </a:cxn>
              <a:cxn ang="0">
                <a:pos x="connsiteX2" y="connsiteY2"/>
              </a:cxn>
            </a:cxnLst>
            <a:rect l="l" t="t" r="r" b="b"/>
            <a:pathLst>
              <a:path w="3219477" h="3545454">
                <a:moveTo>
                  <a:pt x="127133" y="0"/>
                </a:moveTo>
                <a:cubicBezTo>
                  <a:pt x="-44230" y="1212097"/>
                  <a:pt x="-116092" y="2463864"/>
                  <a:pt x="399299" y="3054182"/>
                </a:cubicBezTo>
                <a:cubicBezTo>
                  <a:pt x="914690" y="3644500"/>
                  <a:pt x="1253836" y="3534179"/>
                  <a:pt x="3219477" y="3541909"/>
                </a:cubicBezTo>
              </a:path>
            </a:pathLst>
          </a:custGeom>
          <a:ln w="76200" cmpd="sng">
            <a:solidFill>
              <a:srgbClr val="FFFFFF"/>
            </a:solidFill>
            <a:headEnd type="none"/>
            <a:tailEnd type="triangle"/>
          </a:ln>
          <a:effectLst>
            <a:outerShdw blurRad="63500" dist="635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Rounded Rectangle 34"/>
          <p:cNvSpPr/>
          <p:nvPr/>
        </p:nvSpPr>
        <p:spPr>
          <a:xfrm>
            <a:off x="1437705" y="3303921"/>
            <a:ext cx="2705257" cy="1488918"/>
          </a:xfrm>
          <a:prstGeom prst="roundRect">
            <a:avLst/>
          </a:prstGeom>
          <a:solidFill>
            <a:schemeClr val="tx2"/>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lumMod val="75000"/>
                    <a:lumOff val="25000"/>
                  </a:schemeClr>
                </a:solidFill>
              </a:rPr>
              <a:t>Electro-physiology</a:t>
            </a:r>
          </a:p>
        </p:txBody>
      </p:sp>
      <p:sp>
        <p:nvSpPr>
          <p:cNvPr id="36" name="Rounded Rectangle 35"/>
          <p:cNvSpPr/>
          <p:nvPr/>
        </p:nvSpPr>
        <p:spPr>
          <a:xfrm>
            <a:off x="4462961" y="3305125"/>
            <a:ext cx="2613339" cy="1488918"/>
          </a:xfrm>
          <a:prstGeom prst="roundRect">
            <a:avLst/>
          </a:prstGeom>
          <a:solidFill>
            <a:srgbClr val="403D76">
              <a:alpha val="67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Problem:</a:t>
            </a:r>
          </a:p>
          <a:p>
            <a:pPr algn="ctr"/>
            <a:r>
              <a:rPr lang="en-US" dirty="0">
                <a:solidFill>
                  <a:schemeClr val="accent6">
                    <a:lumMod val="40000"/>
                    <a:lumOff val="60000"/>
                  </a:schemeClr>
                </a:solidFill>
              </a:rPr>
              <a:t>find activity</a:t>
            </a:r>
          </a:p>
        </p:txBody>
      </p:sp>
      <p:sp>
        <p:nvSpPr>
          <p:cNvPr id="37" name="Rounded Rectangle 36"/>
          <p:cNvSpPr/>
          <p:nvPr/>
        </p:nvSpPr>
        <p:spPr>
          <a:xfrm>
            <a:off x="12929928" y="3274885"/>
            <a:ext cx="3914083" cy="1488918"/>
          </a:xfrm>
          <a:prstGeom prst="roundRect">
            <a:avLst/>
          </a:prstGeom>
          <a:solidFill>
            <a:srgbClr val="590003">
              <a:alpha val="56000"/>
            </a:srgb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t>Solution:</a:t>
            </a:r>
          </a:p>
          <a:p>
            <a:pPr algn="ctr"/>
            <a:r>
              <a:rPr lang="en-US" sz="3200" dirty="0" smtClean="0">
                <a:solidFill>
                  <a:srgbClr val="C5C4CC"/>
                </a:solidFill>
              </a:rPr>
              <a:t>locations of activity</a:t>
            </a:r>
          </a:p>
        </p:txBody>
      </p:sp>
      <p:sp>
        <p:nvSpPr>
          <p:cNvPr id="39" name="Rounded Rectangle 38"/>
          <p:cNvSpPr/>
          <p:nvPr/>
        </p:nvSpPr>
        <p:spPr>
          <a:xfrm>
            <a:off x="5968648" y="8315843"/>
            <a:ext cx="6361529" cy="792000"/>
          </a:xfrm>
          <a:prstGeom prst="roundRect">
            <a:avLst/>
          </a:prstGeom>
          <a:solidFill>
            <a:srgbClr val="FFF1B2"/>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404040"/>
                </a:solidFill>
              </a:rPr>
              <a:t>EEG forward equation</a:t>
            </a:r>
          </a:p>
        </p:txBody>
      </p:sp>
      <p:sp>
        <p:nvSpPr>
          <p:cNvPr id="42" name="Rounded Rectangle 41"/>
          <p:cNvSpPr/>
          <p:nvPr/>
        </p:nvSpPr>
        <p:spPr>
          <a:xfrm>
            <a:off x="12929929" y="7166743"/>
            <a:ext cx="3581435" cy="1935325"/>
          </a:xfrm>
          <a:prstGeom prst="roundRect">
            <a:avLst/>
          </a:prstGeom>
          <a:solidFill>
            <a:schemeClr val="accent6">
              <a:lumMod val="75000"/>
              <a:alpha val="32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Computation</a:t>
            </a:r>
          </a:p>
        </p:txBody>
      </p:sp>
      <p:sp>
        <p:nvSpPr>
          <p:cNvPr id="8" name="Freeform 7"/>
          <p:cNvSpPr/>
          <p:nvPr/>
        </p:nvSpPr>
        <p:spPr>
          <a:xfrm>
            <a:off x="4816161" y="4797697"/>
            <a:ext cx="944916" cy="2758254"/>
          </a:xfrm>
          <a:custGeom>
            <a:avLst/>
            <a:gdLst>
              <a:gd name="connsiteX0" fmla="*/ 903450 w 8009990"/>
              <a:gd name="connsiteY0" fmla="*/ 0 h 2782027"/>
              <a:gd name="connsiteX1" fmla="*/ 268398 w 8009990"/>
              <a:gd name="connsiteY1" fmla="*/ 2358675 h 2782027"/>
              <a:gd name="connsiteX2" fmla="*/ 4774246 w 8009990"/>
              <a:gd name="connsiteY2" fmla="*/ 2600591 h 2782027"/>
              <a:gd name="connsiteX3" fmla="*/ 8009990 w 8009990"/>
              <a:gd name="connsiteY3" fmla="*/ 2782027 h 2782027"/>
              <a:gd name="connsiteX0" fmla="*/ 438862 w 7545402"/>
              <a:gd name="connsiteY0" fmla="*/ 0 h 2885448"/>
              <a:gd name="connsiteX1" fmla="*/ 529584 w 7545402"/>
              <a:gd name="connsiteY1" fmla="*/ 2721548 h 2885448"/>
              <a:gd name="connsiteX2" fmla="*/ 4309658 w 7545402"/>
              <a:gd name="connsiteY2" fmla="*/ 2600591 h 2885448"/>
              <a:gd name="connsiteX3" fmla="*/ 7545402 w 7545402"/>
              <a:gd name="connsiteY3" fmla="*/ 2782027 h 2885448"/>
              <a:gd name="connsiteX0" fmla="*/ 444140 w 7550680"/>
              <a:gd name="connsiteY0" fmla="*/ 0 h 2953583"/>
              <a:gd name="connsiteX1" fmla="*/ 534862 w 7550680"/>
              <a:gd name="connsiteY1" fmla="*/ 2721548 h 2953583"/>
              <a:gd name="connsiteX2" fmla="*/ 4405658 w 7550680"/>
              <a:gd name="connsiteY2" fmla="*/ 2812267 h 2953583"/>
              <a:gd name="connsiteX3" fmla="*/ 7550680 w 7550680"/>
              <a:gd name="connsiteY3" fmla="*/ 2782027 h 2953583"/>
              <a:gd name="connsiteX0" fmla="*/ 839618 w 7946158"/>
              <a:gd name="connsiteY0" fmla="*/ 0 h 2826841"/>
              <a:gd name="connsiteX1" fmla="*/ 295287 w 7946158"/>
              <a:gd name="connsiteY1" fmla="*/ 2419154 h 2826841"/>
              <a:gd name="connsiteX2" fmla="*/ 4801136 w 7946158"/>
              <a:gd name="connsiteY2" fmla="*/ 2812267 h 2826841"/>
              <a:gd name="connsiteX3" fmla="*/ 7946158 w 7946158"/>
              <a:gd name="connsiteY3" fmla="*/ 2782027 h 2826841"/>
              <a:gd name="connsiteX0" fmla="*/ 946979 w 8053519"/>
              <a:gd name="connsiteY0" fmla="*/ 0 h 2992836"/>
              <a:gd name="connsiteX1" fmla="*/ 402648 w 8053519"/>
              <a:gd name="connsiteY1" fmla="*/ 2419154 h 2992836"/>
              <a:gd name="connsiteX2" fmla="*/ 4908497 w 8053519"/>
              <a:gd name="connsiteY2" fmla="*/ 2812267 h 2992836"/>
              <a:gd name="connsiteX3" fmla="*/ 8053519 w 8053519"/>
              <a:gd name="connsiteY3" fmla="*/ 2782027 h 2992836"/>
              <a:gd name="connsiteX0" fmla="*/ 946979 w 8053519"/>
              <a:gd name="connsiteY0" fmla="*/ 0 h 3049946"/>
              <a:gd name="connsiteX1" fmla="*/ 402648 w 8053519"/>
              <a:gd name="connsiteY1" fmla="*/ 2419154 h 3049946"/>
              <a:gd name="connsiteX2" fmla="*/ 4908497 w 8053519"/>
              <a:gd name="connsiteY2" fmla="*/ 2812267 h 3049946"/>
              <a:gd name="connsiteX3" fmla="*/ 8053519 w 8053519"/>
              <a:gd name="connsiteY3" fmla="*/ 2782027 h 3049946"/>
              <a:gd name="connsiteX0" fmla="*/ 866451 w 7972991"/>
              <a:gd name="connsiteY0" fmla="*/ 0 h 2996584"/>
              <a:gd name="connsiteX1" fmla="*/ 322120 w 7972991"/>
              <a:gd name="connsiteY1" fmla="*/ 2419154 h 2996584"/>
              <a:gd name="connsiteX2" fmla="*/ 5190857 w 7972991"/>
              <a:gd name="connsiteY2" fmla="*/ 2963464 h 2996584"/>
              <a:gd name="connsiteX3" fmla="*/ 7972991 w 7972991"/>
              <a:gd name="connsiteY3" fmla="*/ 2782027 h 2996584"/>
              <a:gd name="connsiteX0" fmla="*/ 866451 w 7972991"/>
              <a:gd name="connsiteY0" fmla="*/ 0 h 2963464"/>
              <a:gd name="connsiteX1" fmla="*/ 322120 w 7972991"/>
              <a:gd name="connsiteY1" fmla="*/ 2419154 h 2963464"/>
              <a:gd name="connsiteX2" fmla="*/ 5190857 w 7972991"/>
              <a:gd name="connsiteY2" fmla="*/ 2963464 h 2963464"/>
              <a:gd name="connsiteX3" fmla="*/ 7972991 w 7972991"/>
              <a:gd name="connsiteY3" fmla="*/ 2782027 h 2963464"/>
              <a:gd name="connsiteX0" fmla="*/ 796661 w 7903201"/>
              <a:gd name="connsiteY0" fmla="*/ 0 h 2963464"/>
              <a:gd name="connsiteX1" fmla="*/ 705940 w 7903201"/>
              <a:gd name="connsiteY1" fmla="*/ 635026 h 2963464"/>
              <a:gd name="connsiteX2" fmla="*/ 252330 w 7903201"/>
              <a:gd name="connsiteY2" fmla="*/ 2419154 h 2963464"/>
              <a:gd name="connsiteX3" fmla="*/ 5121067 w 7903201"/>
              <a:gd name="connsiteY3" fmla="*/ 2963464 h 2963464"/>
              <a:gd name="connsiteX4" fmla="*/ 7903201 w 7903201"/>
              <a:gd name="connsiteY4" fmla="*/ 2782027 h 2963464"/>
              <a:gd name="connsiteX0" fmla="*/ 868783 w 7975323"/>
              <a:gd name="connsiteY0" fmla="*/ 0 h 2963464"/>
              <a:gd name="connsiteX1" fmla="*/ 778062 w 7975323"/>
              <a:gd name="connsiteY1" fmla="*/ 635026 h 2963464"/>
              <a:gd name="connsiteX2" fmla="*/ 324452 w 7975323"/>
              <a:gd name="connsiteY2" fmla="*/ 2419154 h 2963464"/>
              <a:gd name="connsiteX3" fmla="*/ 5193189 w 7975323"/>
              <a:gd name="connsiteY3" fmla="*/ 2963464 h 2963464"/>
              <a:gd name="connsiteX4" fmla="*/ 7975323 w 7975323"/>
              <a:gd name="connsiteY4" fmla="*/ 2782027 h 2963464"/>
              <a:gd name="connsiteX0" fmla="*/ 868783 w 7975323"/>
              <a:gd name="connsiteY0" fmla="*/ 0 h 2963464"/>
              <a:gd name="connsiteX1" fmla="*/ 778062 w 7975323"/>
              <a:gd name="connsiteY1" fmla="*/ 635026 h 2963464"/>
              <a:gd name="connsiteX2" fmla="*/ 324452 w 7975323"/>
              <a:gd name="connsiteY2" fmla="*/ 2419154 h 2963464"/>
              <a:gd name="connsiteX3" fmla="*/ 5193189 w 7975323"/>
              <a:gd name="connsiteY3" fmla="*/ 2963464 h 2963464"/>
              <a:gd name="connsiteX4" fmla="*/ 7975323 w 7975323"/>
              <a:gd name="connsiteY4" fmla="*/ 2782027 h 2963464"/>
              <a:gd name="connsiteX0" fmla="*/ 998097 w 8104637"/>
              <a:gd name="connsiteY0" fmla="*/ 0 h 2963464"/>
              <a:gd name="connsiteX1" fmla="*/ 560292 w 8104637"/>
              <a:gd name="connsiteY1" fmla="*/ 627138 h 2963464"/>
              <a:gd name="connsiteX2" fmla="*/ 453766 w 8104637"/>
              <a:gd name="connsiteY2" fmla="*/ 2419154 h 2963464"/>
              <a:gd name="connsiteX3" fmla="*/ 5322503 w 8104637"/>
              <a:gd name="connsiteY3" fmla="*/ 2963464 h 2963464"/>
              <a:gd name="connsiteX4" fmla="*/ 8104637 w 8104637"/>
              <a:gd name="connsiteY4" fmla="*/ 2782027 h 2963464"/>
              <a:gd name="connsiteX0" fmla="*/ 998097 w 8104637"/>
              <a:gd name="connsiteY0" fmla="*/ 0 h 2963464"/>
              <a:gd name="connsiteX1" fmla="*/ 560292 w 8104637"/>
              <a:gd name="connsiteY1" fmla="*/ 627138 h 2963464"/>
              <a:gd name="connsiteX2" fmla="*/ 453766 w 8104637"/>
              <a:gd name="connsiteY2" fmla="*/ 2419154 h 2963464"/>
              <a:gd name="connsiteX3" fmla="*/ 5322503 w 8104637"/>
              <a:gd name="connsiteY3" fmla="*/ 2963464 h 2963464"/>
              <a:gd name="connsiteX4" fmla="*/ 8104637 w 8104637"/>
              <a:gd name="connsiteY4" fmla="*/ 2782027 h 2963464"/>
              <a:gd name="connsiteX0" fmla="*/ 998097 w 8104637"/>
              <a:gd name="connsiteY0" fmla="*/ 0 h 2963464"/>
              <a:gd name="connsiteX1" fmla="*/ 560292 w 8104637"/>
              <a:gd name="connsiteY1" fmla="*/ 627138 h 2963464"/>
              <a:gd name="connsiteX2" fmla="*/ 453766 w 8104637"/>
              <a:gd name="connsiteY2" fmla="*/ 2419154 h 2963464"/>
              <a:gd name="connsiteX3" fmla="*/ 5322503 w 8104637"/>
              <a:gd name="connsiteY3" fmla="*/ 2963464 h 2963464"/>
              <a:gd name="connsiteX4" fmla="*/ 8104637 w 8104637"/>
              <a:gd name="connsiteY4" fmla="*/ 2782027 h 2963464"/>
              <a:gd name="connsiteX0" fmla="*/ 1041761 w 8148301"/>
              <a:gd name="connsiteY0" fmla="*/ 0 h 2963464"/>
              <a:gd name="connsiteX1" fmla="*/ 509297 w 8148301"/>
              <a:gd name="connsiteY1" fmla="*/ 887460 h 2963464"/>
              <a:gd name="connsiteX2" fmla="*/ 497430 w 8148301"/>
              <a:gd name="connsiteY2" fmla="*/ 2419154 h 2963464"/>
              <a:gd name="connsiteX3" fmla="*/ 5366167 w 8148301"/>
              <a:gd name="connsiteY3" fmla="*/ 2963464 h 2963464"/>
              <a:gd name="connsiteX4" fmla="*/ 8148301 w 8148301"/>
              <a:gd name="connsiteY4" fmla="*/ 2782027 h 2963464"/>
              <a:gd name="connsiteX0" fmla="*/ 1041761 w 8148301"/>
              <a:gd name="connsiteY0" fmla="*/ 0 h 2963464"/>
              <a:gd name="connsiteX1" fmla="*/ 509297 w 8148301"/>
              <a:gd name="connsiteY1" fmla="*/ 887460 h 2963464"/>
              <a:gd name="connsiteX2" fmla="*/ 497430 w 8148301"/>
              <a:gd name="connsiteY2" fmla="*/ 2419154 h 2963464"/>
              <a:gd name="connsiteX3" fmla="*/ 5366167 w 8148301"/>
              <a:gd name="connsiteY3" fmla="*/ 2963464 h 2963464"/>
              <a:gd name="connsiteX4" fmla="*/ 8148301 w 8148301"/>
              <a:gd name="connsiteY4" fmla="*/ 2782027 h 2963464"/>
              <a:gd name="connsiteX0" fmla="*/ 1078969 w 8185509"/>
              <a:gd name="connsiteY0" fmla="*/ 0 h 2963464"/>
              <a:gd name="connsiteX1" fmla="*/ 546505 w 8185509"/>
              <a:gd name="connsiteY1" fmla="*/ 887460 h 2963464"/>
              <a:gd name="connsiteX2" fmla="*/ 534638 w 8185509"/>
              <a:gd name="connsiteY2" fmla="*/ 2419154 h 2963464"/>
              <a:gd name="connsiteX3" fmla="*/ 5403375 w 8185509"/>
              <a:gd name="connsiteY3" fmla="*/ 2963464 h 2963464"/>
              <a:gd name="connsiteX4" fmla="*/ 8185509 w 8185509"/>
              <a:gd name="connsiteY4" fmla="*/ 2782027 h 2963464"/>
              <a:gd name="connsiteX0" fmla="*/ 1271157 w 8377697"/>
              <a:gd name="connsiteY0" fmla="*/ 0 h 2782027"/>
              <a:gd name="connsiteX1" fmla="*/ 738693 w 8377697"/>
              <a:gd name="connsiteY1" fmla="*/ 887460 h 2782027"/>
              <a:gd name="connsiteX2" fmla="*/ 726826 w 8377697"/>
              <a:gd name="connsiteY2" fmla="*/ 2419154 h 2782027"/>
              <a:gd name="connsiteX3" fmla="*/ 8377697 w 8377697"/>
              <a:gd name="connsiteY3" fmla="*/ 2782027 h 2782027"/>
              <a:gd name="connsiteX0" fmla="*/ 845489 w 860854"/>
              <a:gd name="connsiteY0" fmla="*/ 0 h 2746873"/>
              <a:gd name="connsiteX1" fmla="*/ 313025 w 860854"/>
              <a:gd name="connsiteY1" fmla="*/ 887460 h 2746873"/>
              <a:gd name="connsiteX2" fmla="*/ 301158 w 860854"/>
              <a:gd name="connsiteY2" fmla="*/ 2419154 h 2746873"/>
              <a:gd name="connsiteX3" fmla="*/ 860854 w 860854"/>
              <a:gd name="connsiteY3" fmla="*/ 2746873 h 2746873"/>
              <a:gd name="connsiteX0" fmla="*/ 532464 w 547829"/>
              <a:gd name="connsiteY0" fmla="*/ 0 h 2746873"/>
              <a:gd name="connsiteX1" fmla="*/ 0 w 547829"/>
              <a:gd name="connsiteY1" fmla="*/ 887460 h 2746873"/>
              <a:gd name="connsiteX2" fmla="*/ 547829 w 547829"/>
              <a:gd name="connsiteY2" fmla="*/ 2746873 h 2746873"/>
              <a:gd name="connsiteX0" fmla="*/ 585074 w 600439"/>
              <a:gd name="connsiteY0" fmla="*/ 0 h 2747022"/>
              <a:gd name="connsiteX1" fmla="*/ 52610 w 600439"/>
              <a:gd name="connsiteY1" fmla="*/ 887460 h 2747022"/>
              <a:gd name="connsiteX2" fmla="*/ 600439 w 600439"/>
              <a:gd name="connsiteY2" fmla="*/ 2746873 h 2747022"/>
              <a:gd name="connsiteX0" fmla="*/ 920538 w 935903"/>
              <a:gd name="connsiteY0" fmla="*/ 0 h 2747026"/>
              <a:gd name="connsiteX1" fmla="*/ 0 w 935903"/>
              <a:gd name="connsiteY1" fmla="*/ 922614 h 2747026"/>
              <a:gd name="connsiteX2" fmla="*/ 935903 w 935903"/>
              <a:gd name="connsiteY2" fmla="*/ 2746873 h 2747026"/>
              <a:gd name="connsiteX0" fmla="*/ 1079503 w 1094868"/>
              <a:gd name="connsiteY0" fmla="*/ 0 h 2747002"/>
              <a:gd name="connsiteX1" fmla="*/ 158965 w 1094868"/>
              <a:gd name="connsiteY1" fmla="*/ 922614 h 2747002"/>
              <a:gd name="connsiteX2" fmla="*/ 1094868 w 1094868"/>
              <a:gd name="connsiteY2" fmla="*/ 2746873 h 2747002"/>
              <a:gd name="connsiteX0" fmla="*/ 1079503 w 1094868"/>
              <a:gd name="connsiteY0" fmla="*/ 0 h 2747002"/>
              <a:gd name="connsiteX1" fmla="*/ 158965 w 1094868"/>
              <a:gd name="connsiteY1" fmla="*/ 922614 h 2747002"/>
              <a:gd name="connsiteX2" fmla="*/ 1094868 w 1094868"/>
              <a:gd name="connsiteY2" fmla="*/ 2746873 h 2747002"/>
              <a:gd name="connsiteX0" fmla="*/ 1079503 w 1094868"/>
              <a:gd name="connsiteY0" fmla="*/ 0 h 2747002"/>
              <a:gd name="connsiteX1" fmla="*/ 158965 w 1094868"/>
              <a:gd name="connsiteY1" fmla="*/ 922614 h 2747002"/>
              <a:gd name="connsiteX2" fmla="*/ 1094868 w 1094868"/>
              <a:gd name="connsiteY2" fmla="*/ 2746873 h 2747002"/>
              <a:gd name="connsiteX0" fmla="*/ 1145129 w 1160494"/>
              <a:gd name="connsiteY0" fmla="*/ 0 h 2748055"/>
              <a:gd name="connsiteX1" fmla="*/ 224591 w 1160494"/>
              <a:gd name="connsiteY1" fmla="*/ 922614 h 2748055"/>
              <a:gd name="connsiteX2" fmla="*/ 1160494 w 1160494"/>
              <a:gd name="connsiteY2" fmla="*/ 2746873 h 2748055"/>
              <a:gd name="connsiteX0" fmla="*/ 929551 w 944916"/>
              <a:gd name="connsiteY0" fmla="*/ 0 h 2748398"/>
              <a:gd name="connsiteX1" fmla="*/ 326528 w 944916"/>
              <a:gd name="connsiteY1" fmla="*/ 1309309 h 2748398"/>
              <a:gd name="connsiteX2" fmla="*/ 944916 w 944916"/>
              <a:gd name="connsiteY2" fmla="*/ 2746873 h 2748398"/>
              <a:gd name="connsiteX0" fmla="*/ 929551 w 944916"/>
              <a:gd name="connsiteY0" fmla="*/ 0 h 2748398"/>
              <a:gd name="connsiteX1" fmla="*/ 326528 w 944916"/>
              <a:gd name="connsiteY1" fmla="*/ 1309309 h 2748398"/>
              <a:gd name="connsiteX2" fmla="*/ 944916 w 944916"/>
              <a:gd name="connsiteY2" fmla="*/ 2746873 h 2748398"/>
              <a:gd name="connsiteX0" fmla="*/ 929551 w 944916"/>
              <a:gd name="connsiteY0" fmla="*/ 0 h 2748630"/>
              <a:gd name="connsiteX1" fmla="*/ 326528 w 944916"/>
              <a:gd name="connsiteY1" fmla="*/ 1485079 h 2748630"/>
              <a:gd name="connsiteX2" fmla="*/ 944916 w 944916"/>
              <a:gd name="connsiteY2" fmla="*/ 2746873 h 2748630"/>
            </a:gdLst>
            <a:ahLst/>
            <a:cxnLst>
              <a:cxn ang="0">
                <a:pos x="connsiteX0" y="connsiteY0"/>
              </a:cxn>
              <a:cxn ang="0">
                <a:pos x="connsiteX1" y="connsiteY1"/>
              </a:cxn>
              <a:cxn ang="0">
                <a:pos x="connsiteX2" y="connsiteY2"/>
              </a:cxn>
            </a:cxnLst>
            <a:rect l="l" t="t" r="r" b="b"/>
            <a:pathLst>
              <a:path w="944916" h="2748630">
                <a:moveTo>
                  <a:pt x="929551" y="0"/>
                </a:moveTo>
                <a:cubicBezTo>
                  <a:pt x="965262" y="939974"/>
                  <a:pt x="764960" y="1290922"/>
                  <a:pt x="326528" y="1485079"/>
                </a:cubicBezTo>
                <a:cubicBezTo>
                  <a:pt x="-111904" y="1679236"/>
                  <a:pt x="-280518" y="2798922"/>
                  <a:pt x="944916" y="2746873"/>
                </a:cubicBezTo>
              </a:path>
            </a:pathLst>
          </a:custGeom>
          <a:ln w="76200" cmpd="sng">
            <a:solidFill>
              <a:srgbClr val="FFFFFF"/>
            </a:solidFill>
            <a:headEnd type="none"/>
            <a:tailEnd type="triangle"/>
          </a:ln>
          <a:effectLst>
            <a:outerShdw blurRad="63500" dist="635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Rounded Rectangle 39"/>
          <p:cNvSpPr/>
          <p:nvPr/>
        </p:nvSpPr>
        <p:spPr>
          <a:xfrm>
            <a:off x="5953617" y="7166744"/>
            <a:ext cx="6380766" cy="786226"/>
          </a:xfrm>
          <a:prstGeom prst="roundRect">
            <a:avLst/>
          </a:prstGeom>
          <a:solidFill>
            <a:srgbClr val="403D76">
              <a:alpha val="67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Minimize forward model error</a:t>
            </a:r>
          </a:p>
        </p:txBody>
      </p:sp>
      <p:cxnSp>
        <p:nvCxnSpPr>
          <p:cNvPr id="43" name="Straight Arrow Connector 42"/>
          <p:cNvCxnSpPr>
            <a:stCxn id="42" idx="0"/>
          </p:cNvCxnSpPr>
          <p:nvPr/>
        </p:nvCxnSpPr>
        <p:spPr>
          <a:xfrm flipV="1">
            <a:off x="14720647" y="4850612"/>
            <a:ext cx="26175" cy="2316131"/>
          </a:xfrm>
          <a:prstGeom prst="straightConnector1">
            <a:avLst/>
          </a:prstGeom>
          <a:ln w="76200" cmpd="sng">
            <a:solidFill>
              <a:srgbClr val="FFFFFF"/>
            </a:solidFill>
            <a:headEnd type="none"/>
            <a:tailEnd type="triangle"/>
          </a:ln>
          <a:effectLst>
            <a:outerShdw blurRad="63500" dist="635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2350564" y="7548446"/>
            <a:ext cx="526446" cy="869"/>
          </a:xfrm>
          <a:prstGeom prst="straightConnector1">
            <a:avLst/>
          </a:prstGeom>
          <a:ln w="76200" cmpd="sng">
            <a:solidFill>
              <a:srgbClr val="FFFFFF"/>
            </a:solidFill>
            <a:headEnd type="none"/>
            <a:tailEnd type="triangle"/>
          </a:ln>
          <a:effectLst>
            <a:outerShdw blurRad="63500" dist="635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12350564" y="8694954"/>
            <a:ext cx="526446" cy="869"/>
          </a:xfrm>
          <a:prstGeom prst="straightConnector1">
            <a:avLst/>
          </a:prstGeom>
          <a:ln w="76200" cmpd="sng">
            <a:solidFill>
              <a:srgbClr val="FFFFFF"/>
            </a:solidFill>
            <a:headEnd type="none"/>
            <a:tailEnd type="triangle"/>
          </a:ln>
          <a:effectLst>
            <a:outerShdw blurRad="63500" dist="635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rot="2165696">
            <a:off x="2173115" y="6257063"/>
            <a:ext cx="3251410" cy="2628247"/>
          </a:xfrm>
          <a:prstGeom prst="rect">
            <a:avLst/>
          </a:prstGeom>
          <a:noFill/>
        </p:spPr>
        <p:txBody>
          <a:bodyPr wrap="square" rtlCol="0">
            <a:prstTxWarp prst="textArchDown">
              <a:avLst>
                <a:gd name="adj" fmla="val 2490827"/>
              </a:avLst>
            </a:prstTxWarp>
            <a:spAutoFit/>
          </a:bodyPr>
          <a:lstStyle/>
          <a:p>
            <a:pPr algn="ctr"/>
            <a:r>
              <a:rPr lang="en-US" sz="3200" dirty="0" smtClean="0">
                <a:solidFill>
                  <a:srgbClr val="A8A6B2"/>
                </a:solidFill>
              </a:rPr>
              <a:t>Maxwell equations</a:t>
            </a:r>
          </a:p>
        </p:txBody>
      </p:sp>
      <p:sp>
        <p:nvSpPr>
          <p:cNvPr id="29" name="Rounded Rectangle 28"/>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0" name="Rounded Rectangle 29"/>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1" name="Rounded Rectangle 30"/>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2" name="Rounded Rectangle 31"/>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3" name="Rounded Rectangle 32"/>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4" name="Rounded Rectangle 33"/>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8" name="Rounded Rectangle 37"/>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extLst>
      <p:ext uri="{BB962C8B-B14F-4D97-AF65-F5344CB8AC3E}">
        <p14:creationId xmlns:p14="http://schemas.microsoft.com/office/powerpoint/2010/main" val="42640562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oup 132"/>
          <p:cNvGrpSpPr/>
          <p:nvPr/>
        </p:nvGrpSpPr>
        <p:grpSpPr>
          <a:xfrm>
            <a:off x="10316143" y="5542284"/>
            <a:ext cx="6488545" cy="1639593"/>
            <a:chOff x="9864118" y="5542284"/>
            <a:chExt cx="6488545" cy="1639593"/>
          </a:xfrm>
        </p:grpSpPr>
        <p:sp>
          <p:nvSpPr>
            <p:cNvPr id="93" name="Rounded Rectangle 92"/>
            <p:cNvSpPr/>
            <p:nvPr/>
          </p:nvSpPr>
          <p:spPr>
            <a:xfrm>
              <a:off x="9864118" y="5542284"/>
              <a:ext cx="6488545" cy="1639593"/>
            </a:xfrm>
            <a:prstGeom prst="roundRect">
              <a:avLst>
                <a:gd name="adj" fmla="val 21307"/>
              </a:avLst>
            </a:prstGeom>
            <a:solidFill>
              <a:schemeClr val="accent4">
                <a:lumMod val="60000"/>
                <a:lumOff val="40000"/>
                <a:alpha val="50000"/>
              </a:schemeClr>
            </a:solidFill>
            <a:ln>
              <a:solidFill>
                <a:srgbClr val="6F6C7D"/>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ounded Rectangle 78"/>
            <p:cNvSpPr/>
            <p:nvPr/>
          </p:nvSpPr>
          <p:spPr>
            <a:xfrm>
              <a:off x="13116074" y="5657749"/>
              <a:ext cx="2588090" cy="1431756"/>
            </a:xfrm>
            <a:prstGeom prst="roundRect">
              <a:avLst>
                <a:gd name="adj" fmla="val 19250"/>
              </a:avLst>
            </a:prstGeom>
            <a:solidFill>
              <a:srgbClr val="000000">
                <a:alpha val="14000"/>
              </a:srgbClr>
            </a:solidFill>
            <a:ln>
              <a:solidFill>
                <a:schemeClr val="accent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ounded Rectangle 90"/>
            <p:cNvSpPr/>
            <p:nvPr/>
          </p:nvSpPr>
          <p:spPr>
            <a:xfrm>
              <a:off x="11707529" y="5657749"/>
              <a:ext cx="902451" cy="1431756"/>
            </a:xfrm>
            <a:prstGeom prst="roundRect">
              <a:avLst>
                <a:gd name="adj" fmla="val 19250"/>
              </a:avLst>
            </a:prstGeom>
            <a:solidFill>
              <a:srgbClr val="000000">
                <a:alpha val="20000"/>
              </a:srgbClr>
            </a:solidFill>
            <a:ln>
              <a:solidFill>
                <a:schemeClr val="accent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14133980" y="6535277"/>
              <a:ext cx="1547091" cy="646331"/>
            </a:xfrm>
            <a:prstGeom prst="rect">
              <a:avLst/>
            </a:prstGeom>
            <a:noFill/>
          </p:spPr>
          <p:txBody>
            <a:bodyPr wrap="square" rtlCol="0">
              <a:spAutoFit/>
            </a:bodyPr>
            <a:lstStyle/>
            <a:p>
              <a:r>
                <a:rPr lang="en-US" dirty="0" smtClean="0"/>
                <a:t>0</a:t>
              </a:r>
              <a:endParaRPr lang="en-US" dirty="0"/>
            </a:p>
          </p:txBody>
        </p:sp>
      </p:grpSp>
      <p:sp>
        <p:nvSpPr>
          <p:cNvPr id="114" name="Rounded Rectangle 113"/>
          <p:cNvSpPr/>
          <p:nvPr/>
        </p:nvSpPr>
        <p:spPr>
          <a:xfrm>
            <a:off x="737607" y="5542284"/>
            <a:ext cx="8453478" cy="1639593"/>
          </a:xfrm>
          <a:prstGeom prst="roundRect">
            <a:avLst>
              <a:gd name="adj" fmla="val 21307"/>
            </a:avLst>
          </a:prstGeom>
          <a:solidFill>
            <a:schemeClr val="bg1">
              <a:alpha val="11000"/>
            </a:schemeClr>
          </a:solidFill>
          <a:ln>
            <a:solidFill>
              <a:srgbClr val="6F6C7D"/>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Rounded Rectangle 65"/>
          <p:cNvSpPr/>
          <p:nvPr/>
        </p:nvSpPr>
        <p:spPr>
          <a:xfrm>
            <a:off x="2801328" y="5654344"/>
            <a:ext cx="2515295" cy="1440000"/>
          </a:xfrm>
          <a:prstGeom prst="roundRect">
            <a:avLst>
              <a:gd name="adj" fmla="val 19250"/>
            </a:avLst>
          </a:prstGeom>
          <a:solidFill>
            <a:srgbClr val="82695A">
              <a:alpha val="50000"/>
            </a:srgbClr>
          </a:solidFill>
          <a:ln>
            <a:solidFill>
              <a:schemeClr val="accent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ounded Rectangle 63"/>
          <p:cNvSpPr/>
          <p:nvPr/>
        </p:nvSpPr>
        <p:spPr>
          <a:xfrm>
            <a:off x="5470476" y="5654344"/>
            <a:ext cx="3240430" cy="1440000"/>
          </a:xfrm>
          <a:prstGeom prst="roundRect">
            <a:avLst>
              <a:gd name="adj" fmla="val 21307"/>
            </a:avLst>
          </a:prstGeom>
          <a:solidFill>
            <a:srgbClr val="0000FF">
              <a:alpha val="50000"/>
            </a:srgbClr>
          </a:solidFill>
          <a:ln>
            <a:solidFill>
              <a:srgbClr val="6F6C7D"/>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603" y="100947"/>
            <a:ext cx="15541626" cy="2059305"/>
          </a:xfrm>
        </p:spPr>
        <p:txBody>
          <a:bodyPr/>
          <a:lstStyle/>
          <a:p>
            <a:r>
              <a:rPr lang="en-US" sz="8000" dirty="0" smtClean="0"/>
              <a:t>EEG forward equation</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3" name="TextBox 12"/>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a:solidFill>
                  <a:schemeClr val="tx1">
                    <a:lumMod val="75000"/>
                  </a:schemeClr>
                </a:solidFill>
              </a:rPr>
              <a:t>Mathematical </a:t>
            </a:r>
            <a:r>
              <a:rPr lang="en-US" sz="2400" dirty="0" err="1">
                <a:solidFill>
                  <a:schemeClr val="tx1">
                    <a:lumMod val="75000"/>
                  </a:schemeClr>
                </a:solidFill>
              </a:rPr>
              <a:t>modelling</a:t>
            </a:r>
            <a:r>
              <a:rPr lang="en-US" sz="2400" dirty="0">
                <a:solidFill>
                  <a:schemeClr val="tx1">
                    <a:lumMod val="75000"/>
                  </a:schemeClr>
                </a:solidFill>
              </a:rPr>
              <a:t> in the brain</a:t>
            </a:r>
          </a:p>
        </p:txBody>
      </p:sp>
      <p:sp>
        <p:nvSpPr>
          <p:cNvPr id="14" name="Rounded Rectangle 13"/>
          <p:cNvSpPr/>
          <p:nvPr/>
        </p:nvSpPr>
        <p:spPr>
          <a:xfrm>
            <a:off x="5014161" y="118948"/>
            <a:ext cx="3528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grpSp>
        <p:nvGrpSpPr>
          <p:cNvPr id="128" name="Group 127"/>
          <p:cNvGrpSpPr/>
          <p:nvPr/>
        </p:nvGrpSpPr>
        <p:grpSpPr>
          <a:xfrm>
            <a:off x="2306852" y="7402085"/>
            <a:ext cx="3483317" cy="2384939"/>
            <a:chOff x="2091604" y="7402085"/>
            <a:chExt cx="3483317" cy="2384939"/>
          </a:xfrm>
        </p:grpSpPr>
        <p:sp>
          <p:nvSpPr>
            <p:cNvPr id="32" name="TextBox 31"/>
            <p:cNvSpPr txBox="1"/>
            <p:nvPr/>
          </p:nvSpPr>
          <p:spPr>
            <a:xfrm>
              <a:off x="2091604" y="9202248"/>
              <a:ext cx="3483317" cy="584776"/>
            </a:xfrm>
            <a:prstGeom prst="rect">
              <a:avLst/>
            </a:prstGeom>
            <a:noFill/>
          </p:spPr>
          <p:txBody>
            <a:bodyPr wrap="square" rtlCol="0">
              <a:spAutoFit/>
            </a:bodyPr>
            <a:lstStyle/>
            <a:p>
              <a:pPr algn="ctr"/>
              <a:r>
                <a:rPr lang="en-US" sz="3200" dirty="0" smtClean="0"/>
                <a:t>Head conductivity</a:t>
              </a:r>
            </a:p>
          </p:txBody>
        </p:sp>
        <p:pic>
          <p:nvPicPr>
            <p:cNvPr id="38" name="Picture 37" descr="Materialien_stet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995" y="7402085"/>
              <a:ext cx="1682124" cy="1728000"/>
            </a:xfrm>
            <a:prstGeom prst="rect">
              <a:avLst/>
            </a:prstGeom>
          </p:spPr>
        </p:pic>
      </p:grpSp>
      <p:sp>
        <p:nvSpPr>
          <p:cNvPr id="54" name="TextBox 53"/>
          <p:cNvSpPr txBox="1"/>
          <p:nvPr/>
        </p:nvSpPr>
        <p:spPr>
          <a:xfrm>
            <a:off x="690994" y="5461000"/>
            <a:ext cx="17032072" cy="1446550"/>
          </a:xfrm>
          <a:prstGeom prst="rect">
            <a:avLst/>
          </a:prstGeom>
          <a:noFill/>
        </p:spPr>
        <p:txBody>
          <a:bodyPr wrap="square" rtlCol="0">
            <a:spAutoFit/>
          </a:bodyPr>
          <a:lstStyle/>
          <a:p>
            <a:r>
              <a:rPr lang="en-US" sz="8800" dirty="0" smtClean="0"/>
              <a:t>∇· (  </a:t>
            </a:r>
            <a:r>
              <a:rPr lang="en-US" sz="8800" dirty="0" err="1" smtClean="0"/>
              <a:t>σ</a:t>
            </a:r>
            <a:r>
              <a:rPr lang="en-US" sz="8800" dirty="0" smtClean="0"/>
              <a:t>(x)   ∇u(x) )  = </a:t>
            </a:r>
            <a:r>
              <a:rPr lang="en-US" sz="8800" dirty="0"/>
              <a:t>∇</a:t>
            </a:r>
            <a:r>
              <a:rPr lang="en-US" sz="8800" dirty="0" smtClean="0"/>
              <a:t>·( p · </a:t>
            </a:r>
            <a:r>
              <a:rPr lang="en-US" sz="8800" dirty="0" err="1" smtClean="0"/>
              <a:t>δ</a:t>
            </a:r>
            <a:r>
              <a:rPr lang="en-US" sz="8800" baseline="-25000" dirty="0" err="1" smtClean="0"/>
              <a:t>x</a:t>
            </a:r>
            <a:r>
              <a:rPr lang="en-US" sz="4800" baseline="-25000" dirty="0" smtClean="0"/>
              <a:t> </a:t>
            </a:r>
            <a:r>
              <a:rPr lang="en-US" sz="8800" dirty="0" smtClean="0"/>
              <a:t> (x) )</a:t>
            </a:r>
            <a:endParaRPr lang="en-US" sz="8800" dirty="0"/>
          </a:p>
        </p:txBody>
      </p:sp>
      <p:grpSp>
        <p:nvGrpSpPr>
          <p:cNvPr id="127" name="Group 126"/>
          <p:cNvGrpSpPr/>
          <p:nvPr/>
        </p:nvGrpSpPr>
        <p:grpSpPr>
          <a:xfrm>
            <a:off x="5621018" y="7405403"/>
            <a:ext cx="2945850" cy="2377780"/>
            <a:chOff x="5125947" y="7405403"/>
            <a:chExt cx="2945850" cy="2377780"/>
          </a:xfrm>
        </p:grpSpPr>
        <p:sp>
          <p:nvSpPr>
            <p:cNvPr id="15" name="TextBox 14"/>
            <p:cNvSpPr txBox="1"/>
            <p:nvPr/>
          </p:nvSpPr>
          <p:spPr>
            <a:xfrm>
              <a:off x="5125947" y="9198407"/>
              <a:ext cx="2945850" cy="584776"/>
            </a:xfrm>
            <a:prstGeom prst="rect">
              <a:avLst/>
            </a:prstGeom>
            <a:noFill/>
          </p:spPr>
          <p:txBody>
            <a:bodyPr wrap="square" rtlCol="0">
              <a:spAutoFit/>
            </a:bodyPr>
            <a:lstStyle/>
            <a:p>
              <a:pPr algn="ctr"/>
              <a:r>
                <a:rPr lang="en-US" sz="3200" dirty="0" smtClean="0"/>
                <a:t>Head currents</a:t>
              </a:r>
            </a:p>
          </p:txBody>
        </p:sp>
        <p:pic>
          <p:nvPicPr>
            <p:cNvPr id="62" name="Picture 61" descr="PET-imag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0550" y="7405403"/>
              <a:ext cx="1527048" cy="1725168"/>
            </a:xfrm>
            <a:prstGeom prst="roundRect">
              <a:avLst/>
            </a:prstGeom>
            <a:ln>
              <a:solidFill>
                <a:srgbClr val="FFFFFF"/>
              </a:solidFill>
            </a:ln>
          </p:spPr>
        </p:pic>
      </p:grpSp>
      <p:sp>
        <p:nvSpPr>
          <p:cNvPr id="76" name="TextBox 75"/>
          <p:cNvSpPr txBox="1"/>
          <p:nvPr/>
        </p:nvSpPr>
        <p:spPr>
          <a:xfrm>
            <a:off x="11146947" y="2683364"/>
            <a:ext cx="1935019" cy="1077218"/>
          </a:xfrm>
          <a:prstGeom prst="rect">
            <a:avLst/>
          </a:prstGeom>
          <a:noFill/>
          <a:ln>
            <a:noFill/>
          </a:ln>
        </p:spPr>
        <p:txBody>
          <a:bodyPr wrap="square" rtlCol="0">
            <a:spAutoFit/>
          </a:bodyPr>
          <a:lstStyle/>
          <a:p>
            <a:pPr algn="ctr"/>
            <a:r>
              <a:rPr lang="en-US" sz="3200" dirty="0" smtClean="0">
                <a:solidFill>
                  <a:srgbClr val="A8A6B2"/>
                </a:solidFill>
              </a:rPr>
              <a:t>activity strength</a:t>
            </a:r>
            <a:endParaRPr lang="en-US" sz="3200" dirty="0">
              <a:solidFill>
                <a:srgbClr val="A8A6B2"/>
              </a:solidFill>
            </a:endParaRPr>
          </a:p>
        </p:txBody>
      </p:sp>
      <p:cxnSp>
        <p:nvCxnSpPr>
          <p:cNvPr id="77" name="Straight Arrow Connector 76"/>
          <p:cNvCxnSpPr/>
          <p:nvPr/>
        </p:nvCxnSpPr>
        <p:spPr>
          <a:xfrm>
            <a:off x="12019783" y="3995063"/>
            <a:ext cx="531090" cy="1362478"/>
          </a:xfrm>
          <a:prstGeom prst="straightConnector1">
            <a:avLst/>
          </a:prstGeom>
          <a:ln>
            <a:solidFill>
              <a:srgbClr val="A8A6B2"/>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016631" y="2683364"/>
            <a:ext cx="6126310" cy="1077218"/>
          </a:xfrm>
          <a:prstGeom prst="rect">
            <a:avLst/>
          </a:prstGeom>
          <a:noFill/>
          <a:ln>
            <a:noFill/>
          </a:ln>
        </p:spPr>
        <p:txBody>
          <a:bodyPr wrap="square" rtlCol="0">
            <a:spAutoFit/>
          </a:bodyPr>
          <a:lstStyle/>
          <a:p>
            <a:r>
              <a:rPr lang="en-US" sz="3200" dirty="0" smtClean="0">
                <a:solidFill>
                  <a:srgbClr val="A8A6B2"/>
                </a:solidFill>
              </a:rPr>
              <a:t>difference between outgoing and incoming current flow at any point</a:t>
            </a:r>
            <a:endParaRPr lang="en-US" sz="3200" dirty="0">
              <a:solidFill>
                <a:srgbClr val="A8A6B2"/>
              </a:solidFill>
            </a:endParaRPr>
          </a:p>
        </p:txBody>
      </p:sp>
      <p:grpSp>
        <p:nvGrpSpPr>
          <p:cNvPr id="130" name="Group 129"/>
          <p:cNvGrpSpPr/>
          <p:nvPr/>
        </p:nvGrpSpPr>
        <p:grpSpPr>
          <a:xfrm>
            <a:off x="13613056" y="2669519"/>
            <a:ext cx="3325089" cy="2688022"/>
            <a:chOff x="13117981" y="2669519"/>
            <a:chExt cx="3325089" cy="2688022"/>
          </a:xfrm>
        </p:grpSpPr>
        <p:sp>
          <p:nvSpPr>
            <p:cNvPr id="72" name="TextBox 71"/>
            <p:cNvSpPr txBox="1"/>
            <p:nvPr/>
          </p:nvSpPr>
          <p:spPr>
            <a:xfrm>
              <a:off x="13117981" y="2669519"/>
              <a:ext cx="3325089" cy="1077218"/>
            </a:xfrm>
            <a:prstGeom prst="rect">
              <a:avLst/>
            </a:prstGeom>
            <a:noFill/>
          </p:spPr>
          <p:txBody>
            <a:bodyPr wrap="square" rtlCol="0">
              <a:spAutoFit/>
            </a:bodyPr>
            <a:lstStyle/>
            <a:p>
              <a:pPr algn="ctr"/>
              <a:r>
                <a:rPr lang="en-US" sz="3200" dirty="0" smtClean="0">
                  <a:solidFill>
                    <a:srgbClr val="A8A6B2"/>
                  </a:solidFill>
                </a:rPr>
                <a:t>infinite peak</a:t>
              </a:r>
              <a:br>
                <a:rPr lang="en-US" sz="3200" dirty="0" smtClean="0">
                  <a:solidFill>
                    <a:srgbClr val="A8A6B2"/>
                  </a:solidFill>
                </a:rPr>
              </a:br>
              <a:r>
                <a:rPr lang="en-US" sz="3200" dirty="0" smtClean="0">
                  <a:solidFill>
                    <a:srgbClr val="A8A6B2"/>
                  </a:solidFill>
                </a:rPr>
                <a:t>at location x</a:t>
              </a:r>
              <a:r>
                <a:rPr lang="en-US" sz="3200" baseline="-25000" dirty="0" smtClean="0">
                  <a:solidFill>
                    <a:srgbClr val="A8A6B2"/>
                  </a:solidFill>
                </a:rPr>
                <a:t>0</a:t>
              </a:r>
              <a:endParaRPr lang="en-US" sz="3200" baseline="-25000" dirty="0">
                <a:solidFill>
                  <a:srgbClr val="A8A6B2"/>
                </a:solidFill>
              </a:endParaRPr>
            </a:p>
          </p:txBody>
        </p:sp>
        <p:cxnSp>
          <p:nvCxnSpPr>
            <p:cNvPr id="80" name="Straight Arrow Connector 79"/>
            <p:cNvCxnSpPr/>
            <p:nvPr/>
          </p:nvCxnSpPr>
          <p:spPr>
            <a:xfrm flipH="1">
              <a:off x="14295618" y="3995063"/>
              <a:ext cx="507999" cy="1362478"/>
            </a:xfrm>
            <a:prstGeom prst="straightConnector1">
              <a:avLst/>
            </a:prstGeom>
            <a:ln>
              <a:solidFill>
                <a:srgbClr val="A8A6B2"/>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grpSp>
      <p:grpSp>
        <p:nvGrpSpPr>
          <p:cNvPr id="126" name="Group 125"/>
          <p:cNvGrpSpPr/>
          <p:nvPr/>
        </p:nvGrpSpPr>
        <p:grpSpPr>
          <a:xfrm>
            <a:off x="11330334" y="7403894"/>
            <a:ext cx="6914755" cy="2379289"/>
            <a:chOff x="10835259" y="7403894"/>
            <a:chExt cx="6914755" cy="2379289"/>
          </a:xfrm>
        </p:grpSpPr>
        <p:grpSp>
          <p:nvGrpSpPr>
            <p:cNvPr id="104" name="Group 103"/>
            <p:cNvGrpSpPr/>
            <p:nvPr/>
          </p:nvGrpSpPr>
          <p:grpSpPr>
            <a:xfrm>
              <a:off x="11973506" y="7403894"/>
              <a:ext cx="2362420" cy="1728000"/>
              <a:chOff x="12638584" y="8147381"/>
              <a:chExt cx="2077300" cy="1579911"/>
            </a:xfrm>
          </p:grpSpPr>
          <p:sp>
            <p:nvSpPr>
              <p:cNvPr id="102" name="Oval 101"/>
              <p:cNvSpPr/>
              <p:nvPr/>
            </p:nvSpPr>
            <p:spPr>
              <a:xfrm>
                <a:off x="13515888" y="8578771"/>
                <a:ext cx="1199996" cy="1071590"/>
              </a:xfrm>
              <a:prstGeom prst="ellipse">
                <a:avLst/>
              </a:prstGeom>
              <a:gradFill flip="none" rotWithShape="1">
                <a:gsLst>
                  <a:gs pos="0">
                    <a:schemeClr val="accent4">
                      <a:lumMod val="60000"/>
                      <a:lumOff val="40000"/>
                    </a:schemeClr>
                  </a:gs>
                  <a:gs pos="100000">
                    <a:schemeClr val="accent4">
                      <a:lumMod val="60000"/>
                      <a:lumOff val="40000"/>
                      <a:alpha val="0"/>
                    </a:schemeClr>
                  </a:gs>
                  <a:gs pos="34000">
                    <a:schemeClr val="accent4">
                      <a:lumMod val="60000"/>
                      <a:lumOff val="40000"/>
                      <a:alpha val="50000"/>
                    </a:schemeClr>
                  </a:gs>
                </a:gsLst>
                <a:path path="circle">
                  <a:fillToRect l="50000" t="50000" r="50000" b="50000"/>
                </a:path>
                <a:tileRect/>
              </a:gradFill>
              <a:ln>
                <a:noFill/>
              </a:ln>
              <a:effectLst>
                <a:outerShdw blurRad="38100" dist="25400" dir="5400000" algn="br" rotWithShape="0">
                  <a:srgbClr val="000000">
                    <a:alpha val="50000"/>
                  </a:srgbClr>
                </a:outerShdw>
                <a:softEdge rad="177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 name="Picture 102"/>
              <p:cNvPicPr>
                <a:picLocks noChangeAspect="1"/>
              </p:cNvPicPr>
              <p:nvPr/>
            </p:nvPicPr>
            <p:blipFill rotWithShape="1">
              <a:blip r:embed="rId5">
                <a:extLst>
                  <a:ext uri="{28A0092B-C50C-407E-A947-70E740481C1C}">
                    <a14:useLocalDpi xmlns:a14="http://schemas.microsoft.com/office/drawing/2010/main" val="0"/>
                  </a:ext>
                </a:extLst>
              </a:blip>
              <a:srcRect l="35083" t="17757" b="41489"/>
              <a:stretch/>
            </p:blipFill>
            <p:spPr>
              <a:xfrm>
                <a:off x="12638584" y="8147381"/>
                <a:ext cx="2069046" cy="1579911"/>
              </a:xfrm>
              <a:prstGeom prst="roundRect">
                <a:avLst/>
              </a:prstGeom>
              <a:ln>
                <a:solidFill>
                  <a:schemeClr val="tx1"/>
                </a:solidFill>
              </a:ln>
            </p:spPr>
          </p:pic>
        </p:grpSp>
        <p:sp>
          <p:nvSpPr>
            <p:cNvPr id="105" name="TextBox 104"/>
            <p:cNvSpPr txBox="1"/>
            <p:nvPr/>
          </p:nvSpPr>
          <p:spPr>
            <a:xfrm>
              <a:off x="10835259" y="9198407"/>
              <a:ext cx="4653722" cy="584776"/>
            </a:xfrm>
            <a:prstGeom prst="rect">
              <a:avLst/>
            </a:prstGeom>
            <a:noFill/>
          </p:spPr>
          <p:txBody>
            <a:bodyPr wrap="square" rtlCol="0">
              <a:spAutoFit/>
            </a:bodyPr>
            <a:lstStyle/>
            <a:p>
              <a:pPr algn="ctr"/>
              <a:r>
                <a:rPr lang="en-US" sz="3200" dirty="0" smtClean="0"/>
                <a:t>Neuronal activity</a:t>
              </a:r>
            </a:p>
          </p:txBody>
        </p:sp>
        <p:cxnSp>
          <p:nvCxnSpPr>
            <p:cNvPr id="106" name="Straight Arrow Connector 105"/>
            <p:cNvCxnSpPr/>
            <p:nvPr/>
          </p:nvCxnSpPr>
          <p:spPr>
            <a:xfrm flipH="1" flipV="1">
              <a:off x="13732202" y="8396548"/>
              <a:ext cx="1279233" cy="401828"/>
            </a:xfrm>
            <a:prstGeom prst="straightConnector1">
              <a:avLst/>
            </a:prstGeom>
            <a:ln>
              <a:solidFill>
                <a:srgbClr val="FFFFFF"/>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14424925" y="8595130"/>
              <a:ext cx="3325089" cy="584776"/>
            </a:xfrm>
            <a:prstGeom prst="rect">
              <a:avLst/>
            </a:prstGeom>
            <a:noFill/>
          </p:spPr>
          <p:txBody>
            <a:bodyPr wrap="square" rtlCol="0">
              <a:spAutoFit/>
            </a:bodyPr>
            <a:lstStyle/>
            <a:p>
              <a:pPr algn="ctr"/>
              <a:r>
                <a:rPr lang="en-US" sz="3200" dirty="0" smtClean="0"/>
                <a:t>location x</a:t>
              </a:r>
              <a:r>
                <a:rPr lang="en-US" sz="3200" baseline="-25000" dirty="0" smtClean="0"/>
                <a:t>0</a:t>
              </a:r>
              <a:endParaRPr lang="en-US" sz="3200" baseline="-25000" dirty="0"/>
            </a:p>
          </p:txBody>
        </p:sp>
      </p:grpSp>
      <p:sp>
        <p:nvSpPr>
          <p:cNvPr id="110" name="TextBox 109"/>
          <p:cNvSpPr txBox="1"/>
          <p:nvPr/>
        </p:nvSpPr>
        <p:spPr>
          <a:xfrm>
            <a:off x="318607" y="468880"/>
            <a:ext cx="1743508" cy="1323439"/>
          </a:xfrm>
          <a:prstGeom prst="rect">
            <a:avLst/>
          </a:prstGeom>
          <a:noFill/>
        </p:spPr>
        <p:txBody>
          <a:bodyPr wrap="square" rtlCol="0">
            <a:spAutoFit/>
          </a:bodyPr>
          <a:lstStyle/>
          <a:p>
            <a:pPr algn="ctr"/>
            <a:r>
              <a:rPr lang="en-US" sz="8000" dirty="0" smtClean="0">
                <a:solidFill>
                  <a:srgbClr val="FFF1B2"/>
                </a:solidFill>
              </a:rPr>
              <a:t>π</a:t>
            </a:r>
            <a:endParaRPr lang="en-US" sz="8000" dirty="0">
              <a:solidFill>
                <a:srgbClr val="FFF1B2"/>
              </a:solidFill>
            </a:endParaRPr>
          </a:p>
        </p:txBody>
      </p:sp>
      <p:cxnSp>
        <p:nvCxnSpPr>
          <p:cNvPr id="122" name="Straight Arrow Connector 121"/>
          <p:cNvCxnSpPr/>
          <p:nvPr/>
        </p:nvCxnSpPr>
        <p:spPr>
          <a:xfrm>
            <a:off x="2044855" y="4003457"/>
            <a:ext cx="0" cy="1334485"/>
          </a:xfrm>
          <a:prstGeom prst="straightConnector1">
            <a:avLst/>
          </a:prstGeom>
          <a:ln>
            <a:solidFill>
              <a:schemeClr val="accent6">
                <a:lumMod val="60000"/>
                <a:lumOff val="40000"/>
              </a:schemeClr>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44" name="Rounded Rectangle 43"/>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5" name="Rounded Rectangle 44"/>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6" name="Rounded Rectangle 45"/>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7" name="Rounded Rectangle 46"/>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8" name="Rounded Rectangle 47"/>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9" name="Rounded Rectangle 48"/>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50" name="Rounded Rectangle 49"/>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grpSp>
        <p:nvGrpSpPr>
          <p:cNvPr id="21" name="Group 20"/>
          <p:cNvGrpSpPr/>
          <p:nvPr/>
        </p:nvGrpSpPr>
        <p:grpSpPr>
          <a:xfrm>
            <a:off x="875304" y="2643091"/>
            <a:ext cx="889000" cy="1171910"/>
            <a:chOff x="486833" y="2628149"/>
            <a:chExt cx="889000" cy="1171910"/>
          </a:xfrm>
        </p:grpSpPr>
        <p:sp>
          <p:nvSpPr>
            <p:cNvPr id="3" name="Oval 2"/>
            <p:cNvSpPr/>
            <p:nvPr/>
          </p:nvSpPr>
          <p:spPr>
            <a:xfrm>
              <a:off x="853914" y="3109211"/>
              <a:ext cx="175162" cy="175162"/>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1001888" y="2649316"/>
              <a:ext cx="373945" cy="405687"/>
            </a:xfrm>
            <a:custGeom>
              <a:avLst/>
              <a:gdLst>
                <a:gd name="connsiteX0" fmla="*/ 9369 w 383314"/>
                <a:gd name="connsiteY0" fmla="*/ 405687 h 405687"/>
                <a:gd name="connsiteX1" fmla="*/ 48175 w 383314"/>
                <a:gd name="connsiteY1" fmla="*/ 229301 h 405687"/>
                <a:gd name="connsiteX2" fmla="*/ 383314 w 383314"/>
                <a:gd name="connsiteY2" fmla="*/ 0 h 405687"/>
                <a:gd name="connsiteX0" fmla="*/ 3203 w 377148"/>
                <a:gd name="connsiteY0" fmla="*/ 405687 h 405687"/>
                <a:gd name="connsiteX1" fmla="*/ 73759 w 377148"/>
                <a:gd name="connsiteY1" fmla="*/ 201079 h 405687"/>
                <a:gd name="connsiteX2" fmla="*/ 377148 w 377148"/>
                <a:gd name="connsiteY2" fmla="*/ 0 h 405687"/>
                <a:gd name="connsiteX0" fmla="*/ 0 w 373945"/>
                <a:gd name="connsiteY0" fmla="*/ 405687 h 405687"/>
                <a:gd name="connsiteX1" fmla="*/ 70556 w 373945"/>
                <a:gd name="connsiteY1" fmla="*/ 201079 h 405687"/>
                <a:gd name="connsiteX2" fmla="*/ 373945 w 373945"/>
                <a:gd name="connsiteY2" fmla="*/ 0 h 405687"/>
                <a:gd name="connsiteX0" fmla="*/ 0 w 373945"/>
                <a:gd name="connsiteY0" fmla="*/ 405687 h 405687"/>
                <a:gd name="connsiteX1" fmla="*/ 109362 w 373945"/>
                <a:gd name="connsiteY1" fmla="*/ 144636 h 405687"/>
                <a:gd name="connsiteX2" fmla="*/ 373945 w 373945"/>
                <a:gd name="connsiteY2" fmla="*/ 0 h 405687"/>
                <a:gd name="connsiteX0" fmla="*/ 0 w 373945"/>
                <a:gd name="connsiteY0" fmla="*/ 405687 h 405687"/>
                <a:gd name="connsiteX1" fmla="*/ 373945 w 373945"/>
                <a:gd name="connsiteY1" fmla="*/ 0 h 405687"/>
                <a:gd name="connsiteX0" fmla="*/ 0 w 373945"/>
                <a:gd name="connsiteY0" fmla="*/ 405687 h 405687"/>
                <a:gd name="connsiteX1" fmla="*/ 373945 w 373945"/>
                <a:gd name="connsiteY1" fmla="*/ 0 h 405687"/>
                <a:gd name="connsiteX0" fmla="*/ 0 w 373945"/>
                <a:gd name="connsiteY0" fmla="*/ 405687 h 405687"/>
                <a:gd name="connsiteX1" fmla="*/ 373945 w 373945"/>
                <a:gd name="connsiteY1" fmla="*/ 0 h 405687"/>
                <a:gd name="connsiteX0" fmla="*/ 0 w 373945"/>
                <a:gd name="connsiteY0" fmla="*/ 405687 h 405687"/>
                <a:gd name="connsiteX1" fmla="*/ 373945 w 373945"/>
                <a:gd name="connsiteY1" fmla="*/ 0 h 405687"/>
              </a:gdLst>
              <a:ahLst/>
              <a:cxnLst>
                <a:cxn ang="0">
                  <a:pos x="connsiteX0" y="connsiteY0"/>
                </a:cxn>
                <a:cxn ang="0">
                  <a:pos x="connsiteX1" y="connsiteY1"/>
                </a:cxn>
              </a:cxnLst>
              <a:rect l="l" t="t" r="r" b="b"/>
              <a:pathLst>
                <a:path w="373945" h="405687">
                  <a:moveTo>
                    <a:pt x="0" y="405687"/>
                  </a:moveTo>
                  <a:cubicBezTo>
                    <a:pt x="54093" y="214014"/>
                    <a:pt x="185797" y="4703"/>
                    <a:pt x="373945" y="0"/>
                  </a:cubicBezTo>
                </a:path>
              </a:pathLst>
            </a:custGeom>
            <a:ln w="38100" cmpd="sng">
              <a:solidFill>
                <a:srgbClr val="FFFFFF"/>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flipH="1">
              <a:off x="486833" y="2649316"/>
              <a:ext cx="373945" cy="405687"/>
            </a:xfrm>
            <a:custGeom>
              <a:avLst/>
              <a:gdLst>
                <a:gd name="connsiteX0" fmla="*/ 9369 w 383314"/>
                <a:gd name="connsiteY0" fmla="*/ 405687 h 405687"/>
                <a:gd name="connsiteX1" fmla="*/ 48175 w 383314"/>
                <a:gd name="connsiteY1" fmla="*/ 229301 h 405687"/>
                <a:gd name="connsiteX2" fmla="*/ 383314 w 383314"/>
                <a:gd name="connsiteY2" fmla="*/ 0 h 405687"/>
                <a:gd name="connsiteX0" fmla="*/ 3203 w 377148"/>
                <a:gd name="connsiteY0" fmla="*/ 405687 h 405687"/>
                <a:gd name="connsiteX1" fmla="*/ 73759 w 377148"/>
                <a:gd name="connsiteY1" fmla="*/ 201079 h 405687"/>
                <a:gd name="connsiteX2" fmla="*/ 377148 w 377148"/>
                <a:gd name="connsiteY2" fmla="*/ 0 h 405687"/>
                <a:gd name="connsiteX0" fmla="*/ 0 w 373945"/>
                <a:gd name="connsiteY0" fmla="*/ 405687 h 405687"/>
                <a:gd name="connsiteX1" fmla="*/ 70556 w 373945"/>
                <a:gd name="connsiteY1" fmla="*/ 201079 h 405687"/>
                <a:gd name="connsiteX2" fmla="*/ 373945 w 373945"/>
                <a:gd name="connsiteY2" fmla="*/ 0 h 405687"/>
                <a:gd name="connsiteX0" fmla="*/ 0 w 373945"/>
                <a:gd name="connsiteY0" fmla="*/ 405687 h 405687"/>
                <a:gd name="connsiteX1" fmla="*/ 109362 w 373945"/>
                <a:gd name="connsiteY1" fmla="*/ 144636 h 405687"/>
                <a:gd name="connsiteX2" fmla="*/ 373945 w 373945"/>
                <a:gd name="connsiteY2" fmla="*/ 0 h 405687"/>
                <a:gd name="connsiteX0" fmla="*/ 0 w 373945"/>
                <a:gd name="connsiteY0" fmla="*/ 405687 h 405687"/>
                <a:gd name="connsiteX1" fmla="*/ 373945 w 373945"/>
                <a:gd name="connsiteY1" fmla="*/ 0 h 405687"/>
                <a:gd name="connsiteX0" fmla="*/ 0 w 373945"/>
                <a:gd name="connsiteY0" fmla="*/ 405687 h 405687"/>
                <a:gd name="connsiteX1" fmla="*/ 373945 w 373945"/>
                <a:gd name="connsiteY1" fmla="*/ 0 h 405687"/>
                <a:gd name="connsiteX0" fmla="*/ 0 w 373945"/>
                <a:gd name="connsiteY0" fmla="*/ 405687 h 405687"/>
                <a:gd name="connsiteX1" fmla="*/ 373945 w 373945"/>
                <a:gd name="connsiteY1" fmla="*/ 0 h 405687"/>
                <a:gd name="connsiteX0" fmla="*/ 0 w 373945"/>
                <a:gd name="connsiteY0" fmla="*/ 405687 h 405687"/>
                <a:gd name="connsiteX1" fmla="*/ 373945 w 373945"/>
                <a:gd name="connsiteY1" fmla="*/ 0 h 405687"/>
              </a:gdLst>
              <a:ahLst/>
              <a:cxnLst>
                <a:cxn ang="0">
                  <a:pos x="connsiteX0" y="connsiteY0"/>
                </a:cxn>
                <a:cxn ang="0">
                  <a:pos x="connsiteX1" y="connsiteY1"/>
                </a:cxn>
              </a:cxnLst>
              <a:rect l="l" t="t" r="r" b="b"/>
              <a:pathLst>
                <a:path w="373945" h="405687">
                  <a:moveTo>
                    <a:pt x="0" y="405687"/>
                  </a:moveTo>
                  <a:cubicBezTo>
                    <a:pt x="54093" y="214014"/>
                    <a:pt x="185797" y="4703"/>
                    <a:pt x="373945" y="0"/>
                  </a:cubicBezTo>
                </a:path>
              </a:pathLst>
            </a:custGeom>
            <a:ln w="38100" cmpd="sng">
              <a:solidFill>
                <a:srgbClr val="FFFFFF"/>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Straight Connector 7"/>
            <p:cNvCxnSpPr/>
            <p:nvPr/>
          </p:nvCxnSpPr>
          <p:spPr>
            <a:xfrm>
              <a:off x="931333" y="2628149"/>
              <a:ext cx="0" cy="391577"/>
            </a:xfrm>
            <a:prstGeom prst="line">
              <a:avLst/>
            </a:prstGeom>
            <a:ln w="3810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1" name="Freeform 60"/>
            <p:cNvSpPr/>
            <p:nvPr/>
          </p:nvSpPr>
          <p:spPr>
            <a:xfrm rot="21202896" flipV="1">
              <a:off x="1004582" y="3367119"/>
              <a:ext cx="37194" cy="432940"/>
            </a:xfrm>
            <a:custGeom>
              <a:avLst/>
              <a:gdLst>
                <a:gd name="connsiteX0" fmla="*/ 9369 w 383314"/>
                <a:gd name="connsiteY0" fmla="*/ 405687 h 405687"/>
                <a:gd name="connsiteX1" fmla="*/ 48175 w 383314"/>
                <a:gd name="connsiteY1" fmla="*/ 229301 h 405687"/>
                <a:gd name="connsiteX2" fmla="*/ 383314 w 383314"/>
                <a:gd name="connsiteY2" fmla="*/ 0 h 405687"/>
                <a:gd name="connsiteX0" fmla="*/ 3203 w 377148"/>
                <a:gd name="connsiteY0" fmla="*/ 405687 h 405687"/>
                <a:gd name="connsiteX1" fmla="*/ 73759 w 377148"/>
                <a:gd name="connsiteY1" fmla="*/ 201079 h 405687"/>
                <a:gd name="connsiteX2" fmla="*/ 377148 w 377148"/>
                <a:gd name="connsiteY2" fmla="*/ 0 h 405687"/>
                <a:gd name="connsiteX0" fmla="*/ 0 w 373945"/>
                <a:gd name="connsiteY0" fmla="*/ 405687 h 405687"/>
                <a:gd name="connsiteX1" fmla="*/ 70556 w 373945"/>
                <a:gd name="connsiteY1" fmla="*/ 201079 h 405687"/>
                <a:gd name="connsiteX2" fmla="*/ 373945 w 373945"/>
                <a:gd name="connsiteY2" fmla="*/ 0 h 405687"/>
                <a:gd name="connsiteX0" fmla="*/ 0 w 373945"/>
                <a:gd name="connsiteY0" fmla="*/ 405687 h 405687"/>
                <a:gd name="connsiteX1" fmla="*/ 109362 w 373945"/>
                <a:gd name="connsiteY1" fmla="*/ 144636 h 405687"/>
                <a:gd name="connsiteX2" fmla="*/ 373945 w 373945"/>
                <a:gd name="connsiteY2" fmla="*/ 0 h 405687"/>
                <a:gd name="connsiteX0" fmla="*/ 0 w 373945"/>
                <a:gd name="connsiteY0" fmla="*/ 405687 h 405687"/>
                <a:gd name="connsiteX1" fmla="*/ 373945 w 373945"/>
                <a:gd name="connsiteY1" fmla="*/ 0 h 405687"/>
                <a:gd name="connsiteX0" fmla="*/ 0 w 373945"/>
                <a:gd name="connsiteY0" fmla="*/ 405687 h 405687"/>
                <a:gd name="connsiteX1" fmla="*/ 373945 w 373945"/>
                <a:gd name="connsiteY1" fmla="*/ 0 h 405687"/>
                <a:gd name="connsiteX0" fmla="*/ 0 w 373945"/>
                <a:gd name="connsiteY0" fmla="*/ 405687 h 405687"/>
                <a:gd name="connsiteX1" fmla="*/ 373945 w 373945"/>
                <a:gd name="connsiteY1" fmla="*/ 0 h 405687"/>
                <a:gd name="connsiteX0" fmla="*/ 0 w 373945"/>
                <a:gd name="connsiteY0" fmla="*/ 405687 h 405687"/>
                <a:gd name="connsiteX1" fmla="*/ 373945 w 373945"/>
                <a:gd name="connsiteY1" fmla="*/ 0 h 405687"/>
                <a:gd name="connsiteX0" fmla="*/ 0 w 273751"/>
                <a:gd name="connsiteY0" fmla="*/ 421598 h 421598"/>
                <a:gd name="connsiteX1" fmla="*/ 273751 w 273751"/>
                <a:gd name="connsiteY1" fmla="*/ 0 h 421598"/>
                <a:gd name="connsiteX0" fmla="*/ 0 w 273751"/>
                <a:gd name="connsiteY0" fmla="*/ 421598 h 421598"/>
                <a:gd name="connsiteX1" fmla="*/ 273751 w 273751"/>
                <a:gd name="connsiteY1" fmla="*/ 0 h 421598"/>
                <a:gd name="connsiteX0" fmla="*/ 33662 w 66129"/>
                <a:gd name="connsiteY0" fmla="*/ 432940 h 432940"/>
                <a:gd name="connsiteX1" fmla="*/ 66129 w 66129"/>
                <a:gd name="connsiteY1" fmla="*/ 0 h 432940"/>
                <a:gd name="connsiteX0" fmla="*/ 0 w 37194"/>
                <a:gd name="connsiteY0" fmla="*/ 432940 h 432940"/>
                <a:gd name="connsiteX1" fmla="*/ 32467 w 37194"/>
                <a:gd name="connsiteY1" fmla="*/ 0 h 432940"/>
              </a:gdLst>
              <a:ahLst/>
              <a:cxnLst>
                <a:cxn ang="0">
                  <a:pos x="connsiteX0" y="connsiteY0"/>
                </a:cxn>
                <a:cxn ang="0">
                  <a:pos x="connsiteX1" y="connsiteY1"/>
                </a:cxn>
              </a:cxnLst>
              <a:rect l="l" t="t" r="r" b="b"/>
              <a:pathLst>
                <a:path w="37194" h="432940">
                  <a:moveTo>
                    <a:pt x="0" y="432940"/>
                  </a:moveTo>
                  <a:cubicBezTo>
                    <a:pt x="54093" y="241267"/>
                    <a:pt x="33577" y="144030"/>
                    <a:pt x="32467" y="0"/>
                  </a:cubicBezTo>
                </a:path>
              </a:pathLst>
            </a:custGeom>
            <a:ln w="3810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Freeform 62"/>
            <p:cNvSpPr/>
            <p:nvPr/>
          </p:nvSpPr>
          <p:spPr>
            <a:xfrm flipH="1" flipV="1">
              <a:off x="486833" y="3347803"/>
              <a:ext cx="373945" cy="405687"/>
            </a:xfrm>
            <a:custGeom>
              <a:avLst/>
              <a:gdLst>
                <a:gd name="connsiteX0" fmla="*/ 9369 w 383314"/>
                <a:gd name="connsiteY0" fmla="*/ 405687 h 405687"/>
                <a:gd name="connsiteX1" fmla="*/ 48175 w 383314"/>
                <a:gd name="connsiteY1" fmla="*/ 229301 h 405687"/>
                <a:gd name="connsiteX2" fmla="*/ 383314 w 383314"/>
                <a:gd name="connsiteY2" fmla="*/ 0 h 405687"/>
                <a:gd name="connsiteX0" fmla="*/ 3203 w 377148"/>
                <a:gd name="connsiteY0" fmla="*/ 405687 h 405687"/>
                <a:gd name="connsiteX1" fmla="*/ 73759 w 377148"/>
                <a:gd name="connsiteY1" fmla="*/ 201079 h 405687"/>
                <a:gd name="connsiteX2" fmla="*/ 377148 w 377148"/>
                <a:gd name="connsiteY2" fmla="*/ 0 h 405687"/>
                <a:gd name="connsiteX0" fmla="*/ 0 w 373945"/>
                <a:gd name="connsiteY0" fmla="*/ 405687 h 405687"/>
                <a:gd name="connsiteX1" fmla="*/ 70556 w 373945"/>
                <a:gd name="connsiteY1" fmla="*/ 201079 h 405687"/>
                <a:gd name="connsiteX2" fmla="*/ 373945 w 373945"/>
                <a:gd name="connsiteY2" fmla="*/ 0 h 405687"/>
                <a:gd name="connsiteX0" fmla="*/ 0 w 373945"/>
                <a:gd name="connsiteY0" fmla="*/ 405687 h 405687"/>
                <a:gd name="connsiteX1" fmla="*/ 109362 w 373945"/>
                <a:gd name="connsiteY1" fmla="*/ 144636 h 405687"/>
                <a:gd name="connsiteX2" fmla="*/ 373945 w 373945"/>
                <a:gd name="connsiteY2" fmla="*/ 0 h 405687"/>
                <a:gd name="connsiteX0" fmla="*/ 0 w 373945"/>
                <a:gd name="connsiteY0" fmla="*/ 405687 h 405687"/>
                <a:gd name="connsiteX1" fmla="*/ 373945 w 373945"/>
                <a:gd name="connsiteY1" fmla="*/ 0 h 405687"/>
                <a:gd name="connsiteX0" fmla="*/ 0 w 373945"/>
                <a:gd name="connsiteY0" fmla="*/ 405687 h 405687"/>
                <a:gd name="connsiteX1" fmla="*/ 373945 w 373945"/>
                <a:gd name="connsiteY1" fmla="*/ 0 h 405687"/>
                <a:gd name="connsiteX0" fmla="*/ 0 w 373945"/>
                <a:gd name="connsiteY0" fmla="*/ 405687 h 405687"/>
                <a:gd name="connsiteX1" fmla="*/ 373945 w 373945"/>
                <a:gd name="connsiteY1" fmla="*/ 0 h 405687"/>
                <a:gd name="connsiteX0" fmla="*/ 0 w 373945"/>
                <a:gd name="connsiteY0" fmla="*/ 405687 h 405687"/>
                <a:gd name="connsiteX1" fmla="*/ 373945 w 373945"/>
                <a:gd name="connsiteY1" fmla="*/ 0 h 405687"/>
              </a:gdLst>
              <a:ahLst/>
              <a:cxnLst>
                <a:cxn ang="0">
                  <a:pos x="connsiteX0" y="connsiteY0"/>
                </a:cxn>
                <a:cxn ang="0">
                  <a:pos x="connsiteX1" y="connsiteY1"/>
                </a:cxn>
              </a:cxnLst>
              <a:rect l="l" t="t" r="r" b="b"/>
              <a:pathLst>
                <a:path w="373945" h="405687">
                  <a:moveTo>
                    <a:pt x="0" y="405687"/>
                  </a:moveTo>
                  <a:cubicBezTo>
                    <a:pt x="54093" y="214014"/>
                    <a:pt x="185797" y="4703"/>
                    <a:pt x="373945" y="0"/>
                  </a:cubicBezTo>
                </a:path>
              </a:pathLst>
            </a:custGeom>
            <a:ln w="3810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6796509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a:t>Why are we doing this?</a:t>
            </a:r>
          </a:p>
        </p:txBody>
      </p:sp>
      <p:graphicFrame>
        <p:nvGraphicFramePr>
          <p:cNvPr id="33" name="Table 32"/>
          <p:cNvGraphicFramePr>
            <a:graphicFrameLocks noGrp="1"/>
          </p:cNvGraphicFramePr>
          <p:nvPr>
            <p:extLst>
              <p:ext uri="{D42A27DB-BD31-4B8C-83A1-F6EECF244321}">
                <p14:modId xmlns:p14="http://schemas.microsoft.com/office/powerpoint/2010/main" val="3813150382"/>
              </p:ext>
            </p:extLst>
          </p:nvPr>
        </p:nvGraphicFramePr>
        <p:xfrm>
          <a:off x="8394752" y="6217455"/>
          <a:ext cx="8833924" cy="3117655"/>
        </p:xfrm>
        <a:graphic>
          <a:graphicData uri="http://schemas.openxmlformats.org/drawingml/2006/table">
            <a:tbl>
              <a:tblPr firstRow="1" bandRow="1">
                <a:tableStyleId>{5C22544A-7EE6-4342-B048-85BDC9FD1C3A}</a:tableStyleId>
              </a:tblPr>
              <a:tblGrid>
                <a:gridCol w="1463120"/>
                <a:gridCol w="1534160"/>
                <a:gridCol w="2918322"/>
                <a:gridCol w="2918322"/>
              </a:tblGrid>
              <a:tr h="623531">
                <a:tc>
                  <a:txBody>
                    <a:bodyPr/>
                    <a:lstStyle/>
                    <a:p>
                      <a:pPr algn="ctr"/>
                      <a:endParaRPr lang="en-US" sz="2800" dirty="0"/>
                    </a:p>
                  </a:txBody>
                  <a:tcPr marL="182880" marR="182880" marT="91525" marB="91525" anchor="ctr">
                    <a:lnL w="12700" cmpd="sng">
                      <a:noFill/>
                    </a:lnL>
                    <a:lnR w="12700" cap="flat" cmpd="sng" algn="ctr">
                      <a:noFill/>
                      <a:prstDash val="solid"/>
                      <a:round/>
                      <a:headEnd type="none" w="med" len="med"/>
                      <a:tailEnd type="none" w="med" len="med"/>
                    </a:lnR>
                    <a:lnT w="12700" cmpd="sng">
                      <a:noFill/>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800" dirty="0"/>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smtClean="0"/>
                        <a:t>with Humans</a:t>
                      </a:r>
                      <a:endParaRPr lang="en-US" sz="2800" dirty="0"/>
                    </a:p>
                  </a:txBody>
                  <a:tcPr marL="182880" marR="182880" marT="91525" marB="91525" anchor="ctr">
                    <a:lnL w="12700" cap="flat" cmpd="sng" algn="ctr">
                      <a:noFill/>
                      <a:prstDash val="solid"/>
                      <a:round/>
                      <a:headEnd type="none" w="med" len="med"/>
                      <a:tailEnd type="none" w="med" len="med"/>
                    </a:lnL>
                    <a:lnR w="12700" cmpd="sng">
                      <a:noFill/>
                    </a:lnR>
                    <a:lnT w="12700" cmpd="sng">
                      <a:noFill/>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smtClean="0"/>
                        <a:t>with Computers</a:t>
                      </a:r>
                      <a:endParaRPr lang="en-US" sz="2800" dirty="0"/>
                    </a:p>
                  </a:txBody>
                  <a:tcPr marL="182880" marR="182880" marT="91525" marB="91525" anchor="ctr">
                    <a:lnL w="12700" cmpd="sng">
                      <a:noFill/>
                    </a:lnL>
                    <a:lnR w="12700" cmpd="sng">
                      <a:noFill/>
                    </a:lnR>
                    <a:lnT w="12700" cmpd="sng">
                      <a:noFill/>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r>
              <a:tr h="623531">
                <a:tc rowSpan="2">
                  <a:txBody>
                    <a:bodyPr/>
                    <a:lstStyle/>
                    <a:p>
                      <a:pPr algn="ctr"/>
                      <a:r>
                        <a:rPr lang="en-US" sz="2800" dirty="0" smtClean="0">
                          <a:solidFill>
                            <a:schemeClr val="tx1"/>
                          </a:solidFill>
                        </a:rPr>
                        <a:t>written word</a:t>
                      </a:r>
                      <a:endParaRPr lang="en-US" sz="2800" dirty="0">
                        <a:solidFill>
                          <a:schemeClr val="tx1"/>
                        </a:solidFill>
                      </a:endParaRPr>
                    </a:p>
                  </a:txBody>
                  <a:tcPr marL="182880" marR="182880" marT="91525" marB="91525" anchor="ctr">
                    <a:lnL w="12700" cmpd="sng">
                      <a:noFill/>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chemeClr val="accent5">
                              <a:lumMod val="40000"/>
                              <a:lumOff val="60000"/>
                            </a:schemeClr>
                          </a:solidFill>
                        </a:rPr>
                        <a:t>real-time</a:t>
                      </a:r>
                      <a:endParaRPr lang="en-US" sz="24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lumMod val="75000"/>
                            </a:schemeClr>
                          </a:solidFill>
                        </a:rPr>
                        <a:t>with a Blackboard</a:t>
                      </a:r>
                    </a:p>
                  </a:txBody>
                  <a:tcPr marL="182880" marR="182880" marT="91525" marB="91525" anchor="ctr">
                    <a:lnL w="12700" cap="flat" cmpd="sng" algn="ctr">
                      <a:noFill/>
                      <a:prstDash val="solid"/>
                      <a:round/>
                      <a:headEnd type="none" w="med" len="med"/>
                      <a:tailEnd type="none" w="med" len="med"/>
                    </a:lnL>
                    <a:lnR w="12700" cmpd="sng">
                      <a:noFill/>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lumMod val="75000"/>
                            </a:schemeClr>
                          </a:solidFill>
                        </a:rPr>
                        <a:t>in Interpreted</a:t>
                      </a:r>
                      <a:r>
                        <a:rPr lang="en-US" sz="2400" baseline="0" dirty="0" smtClean="0">
                          <a:solidFill>
                            <a:schemeClr val="tx1">
                              <a:lumMod val="75000"/>
                            </a:schemeClr>
                          </a:solidFill>
                        </a:rPr>
                        <a:t> code</a:t>
                      </a:r>
                      <a:endParaRPr lang="en-US" sz="2400" dirty="0">
                        <a:solidFill>
                          <a:schemeClr val="tx1">
                            <a:lumMod val="75000"/>
                          </a:schemeClr>
                        </a:solidFill>
                      </a:endParaRPr>
                    </a:p>
                  </a:txBody>
                  <a:tcPr marL="182880" marR="182880" marT="91525" marB="91525" anchor="ctr">
                    <a:lnL w="12700" cmpd="sng">
                      <a:noFill/>
                    </a:lnL>
                    <a:lnR w="12700" cmpd="sng">
                      <a:noFill/>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r>
              <a:tr h="623531">
                <a:tc vMerge="1">
                  <a:txBody>
                    <a:bodyPr/>
                    <a:lstStyle/>
                    <a:p>
                      <a:endParaRPr lang="en-US" sz="1400" dirty="0"/>
                    </a:p>
                  </a:txBody>
                  <a:tcPr>
                    <a:lnL w="12700" cmpd="sng">
                      <a:noFill/>
                    </a:lnL>
                    <a:lnR w="12700" cap="flat" cmpd="sng" algn="ctr">
                      <a:solidFill>
                        <a:srgbClr val="6F6C7D"/>
                      </a:solid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F9BE92"/>
                          </a:solidFill>
                        </a:rPr>
                        <a:t>delayed</a:t>
                      </a:r>
                      <a:endParaRPr lang="en-US" sz="2400" dirty="0">
                        <a:solidFill>
                          <a:srgbClr val="F9BE92"/>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aseline="0" dirty="0" smtClean="0">
                          <a:solidFill>
                            <a:schemeClr val="tx1">
                              <a:lumMod val="75000"/>
                            </a:schemeClr>
                          </a:solidFill>
                        </a:rPr>
                        <a:t>via a Book</a:t>
                      </a:r>
                      <a:endParaRPr lang="en-US" sz="2400" dirty="0">
                        <a:solidFill>
                          <a:schemeClr val="tx1">
                            <a:lumMod val="75000"/>
                          </a:schemeClr>
                        </a:solidFill>
                      </a:endParaRPr>
                    </a:p>
                  </a:txBody>
                  <a:tcPr marL="182880" marR="182880" marT="91525" marB="91525" anchor="ctr">
                    <a:lnL w="12700" cap="flat" cmpd="sng" algn="ctr">
                      <a:noFill/>
                      <a:prstDash val="solid"/>
                      <a:round/>
                      <a:headEnd type="none" w="med" len="med"/>
                      <a:tailEnd type="none" w="med" len="med"/>
                    </a:lnL>
                    <a:lnR w="12700" cmpd="sng">
                      <a:noFill/>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chemeClr val="tx1">
                              <a:lumMod val="75000"/>
                            </a:schemeClr>
                          </a:solidFill>
                        </a:rPr>
                        <a:t>in Program code</a:t>
                      </a:r>
                      <a:endParaRPr lang="en-US" sz="2400" dirty="0">
                        <a:solidFill>
                          <a:schemeClr val="tx1">
                            <a:lumMod val="75000"/>
                          </a:schemeClr>
                        </a:solidFill>
                      </a:endParaRPr>
                    </a:p>
                  </a:txBody>
                  <a:tcPr marL="182880" marR="182880" marT="91525" marB="91525" anchor="ctr">
                    <a:lnL w="12700" cmpd="sng">
                      <a:noFill/>
                    </a:lnL>
                    <a:lnR w="12700" cmpd="sng">
                      <a:noFill/>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r>
              <a:tr h="623531">
                <a:tc rowSpan="2">
                  <a:txBody>
                    <a:bodyPr/>
                    <a:lstStyle/>
                    <a:p>
                      <a:pPr algn="ctr"/>
                      <a:r>
                        <a:rPr lang="en-US" sz="2800" dirty="0" smtClean="0">
                          <a:solidFill>
                            <a:schemeClr val="tx1"/>
                          </a:solidFill>
                        </a:rPr>
                        <a:t>spoken</a:t>
                      </a:r>
                      <a:r>
                        <a:rPr lang="en-US" sz="2800" baseline="0" dirty="0" smtClean="0">
                          <a:solidFill>
                            <a:schemeClr val="tx1"/>
                          </a:solidFill>
                        </a:rPr>
                        <a:t> word</a:t>
                      </a:r>
                      <a:endParaRPr lang="en-US" sz="2800" dirty="0">
                        <a:solidFill>
                          <a:schemeClr val="tx1"/>
                        </a:solidFill>
                      </a:endParaRPr>
                    </a:p>
                  </a:txBody>
                  <a:tcPr marL="182880" marR="182880" marT="91525" marB="91525" anchor="ctr">
                    <a:lnL w="12700" cmpd="sng">
                      <a:noFill/>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dirty="0" smtClean="0">
                          <a:solidFill>
                            <a:schemeClr val="accent5">
                              <a:lumMod val="40000"/>
                              <a:lumOff val="60000"/>
                            </a:schemeClr>
                          </a:solidFill>
                        </a:rPr>
                        <a:t>real-time</a:t>
                      </a:r>
                      <a:endParaRPr lang="en-US" sz="24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chemeClr val="tx1">
                              <a:lumMod val="75000"/>
                            </a:schemeClr>
                          </a:solidFill>
                        </a:rPr>
                        <a:t>by Talking</a:t>
                      </a:r>
                      <a:endParaRPr lang="en-US" sz="2400" dirty="0">
                        <a:solidFill>
                          <a:schemeClr val="tx1">
                            <a:lumMod val="75000"/>
                          </a:schemeClr>
                        </a:solidFill>
                      </a:endParaRPr>
                    </a:p>
                  </a:txBody>
                  <a:tcPr marL="182880" marR="182880" marT="91525" marB="91525" anchor="ctr">
                    <a:lnL w="12700" cap="flat" cmpd="sng" algn="ctr">
                      <a:noFill/>
                      <a:prstDash val="solid"/>
                      <a:round/>
                      <a:headEnd type="none" w="med" len="med"/>
                      <a:tailEnd type="none" w="med" len="med"/>
                    </a:lnL>
                    <a:lnR w="12700" cmpd="sng">
                      <a:noFill/>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chemeClr val="tx1">
                              <a:lumMod val="75000"/>
                            </a:schemeClr>
                          </a:solidFill>
                        </a:rPr>
                        <a:t>with Voice control</a:t>
                      </a:r>
                      <a:endParaRPr lang="en-US" sz="2400" dirty="0">
                        <a:solidFill>
                          <a:schemeClr val="tx1">
                            <a:lumMod val="75000"/>
                          </a:schemeClr>
                        </a:solidFill>
                      </a:endParaRPr>
                    </a:p>
                  </a:txBody>
                  <a:tcPr marL="182880" marR="182880" marT="91525" marB="91525" anchor="ctr">
                    <a:lnL w="12700" cmpd="sng">
                      <a:noFill/>
                    </a:lnL>
                    <a:lnR w="12700" cmpd="sng">
                      <a:noFill/>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r>
              <a:tr h="623531">
                <a:tc vMerge="1">
                  <a:txBody>
                    <a:bodyPr/>
                    <a:lstStyle/>
                    <a:p>
                      <a:endParaRPr lang="en-US" sz="1400" dirty="0"/>
                    </a:p>
                  </a:txBody>
                  <a:tcPr>
                    <a:noFill/>
                  </a:tcPr>
                </a:tc>
                <a:tc>
                  <a:txBody>
                    <a:bodyPr/>
                    <a:lstStyle/>
                    <a:p>
                      <a:pPr algn="ctr"/>
                      <a:r>
                        <a:rPr lang="en-US" sz="2400" dirty="0" smtClean="0">
                          <a:solidFill>
                            <a:schemeClr val="accent2">
                              <a:lumMod val="40000"/>
                              <a:lumOff val="60000"/>
                            </a:schemeClr>
                          </a:solidFill>
                        </a:rPr>
                        <a:t>delayed</a:t>
                      </a:r>
                      <a:endParaRPr lang="en-US" sz="2400" dirty="0">
                        <a:solidFill>
                          <a:schemeClr val="accent2">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dirty="0" smtClean="0">
                          <a:solidFill>
                            <a:schemeClr val="tx1">
                              <a:lumMod val="75000"/>
                            </a:schemeClr>
                          </a:solidFill>
                        </a:rPr>
                        <a:t>via Voicemail</a:t>
                      </a:r>
                      <a:endParaRPr lang="en-US" sz="2400" dirty="0">
                        <a:solidFill>
                          <a:schemeClr val="tx1">
                            <a:lumMod val="75000"/>
                          </a:schemeClr>
                        </a:solidFill>
                      </a:endParaRPr>
                    </a:p>
                  </a:txBody>
                  <a:tcPr marL="182880" marR="182880" marT="91525" marB="91525" anchor="ctr">
                    <a:lnL w="12700" cap="flat" cmpd="sng" algn="ctr">
                      <a:noFill/>
                      <a:prstDash val="solid"/>
                      <a:round/>
                      <a:headEnd type="none" w="med" len="med"/>
                      <a:tailEnd type="none" w="med" len="med"/>
                    </a:lnL>
                    <a:lnR w="12700" cmpd="sng">
                      <a:noFill/>
                    </a:lnR>
                    <a:lnT w="12700" cap="flat" cmpd="sng" algn="ctr">
                      <a:solidFill>
                        <a:srgbClr val="6F6C7D"/>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400" dirty="0" smtClean="0">
                          <a:solidFill>
                            <a:schemeClr val="tx1">
                              <a:lumMod val="75000"/>
                            </a:schemeClr>
                          </a:solidFill>
                        </a:rPr>
                        <a:t>(not</a:t>
                      </a:r>
                      <a:r>
                        <a:rPr lang="en-US" sz="2400" baseline="0" dirty="0" smtClean="0">
                          <a:solidFill>
                            <a:schemeClr val="tx1">
                              <a:lumMod val="75000"/>
                            </a:schemeClr>
                          </a:solidFill>
                        </a:rPr>
                        <a:t> really)</a:t>
                      </a:r>
                      <a:endParaRPr lang="en-US" sz="2400" dirty="0">
                        <a:solidFill>
                          <a:schemeClr val="tx1">
                            <a:lumMod val="75000"/>
                          </a:schemeClr>
                        </a:solidFill>
                      </a:endParaRPr>
                    </a:p>
                  </a:txBody>
                  <a:tcPr marL="182880" marR="182880" marT="91525" marB="91525" anchor="ctr">
                    <a:lnL w="12700" cmpd="sng">
                      <a:noFill/>
                    </a:lnL>
                    <a:lnR w="12700" cmpd="sng">
                      <a:noFill/>
                    </a:lnR>
                    <a:lnT w="12700" cap="flat" cmpd="sng" algn="ctr">
                      <a:solidFill>
                        <a:srgbClr val="6F6C7D"/>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5" name="TextBox 34"/>
          <p:cNvSpPr txBox="1"/>
          <p:nvPr/>
        </p:nvSpPr>
        <p:spPr>
          <a:xfrm>
            <a:off x="5811227" y="3525896"/>
            <a:ext cx="6651842" cy="1047409"/>
          </a:xfrm>
          <a:prstGeom prst="rect">
            <a:avLst/>
          </a:prstGeom>
          <a:noFill/>
        </p:spPr>
        <p:txBody>
          <a:bodyPr wrap="square" lIns="182935" tIns="91467" rIns="182935" bIns="91467" rtlCol="0">
            <a:spAutoFit/>
          </a:bodyPr>
          <a:lstStyle/>
          <a:p>
            <a:pPr algn="ctr"/>
            <a:r>
              <a:rPr lang="en-US" sz="5600" dirty="0"/>
              <a:t>Communication!</a:t>
            </a:r>
          </a:p>
        </p:txBody>
      </p:sp>
      <p:sp>
        <p:nvSpPr>
          <p:cNvPr id="36" name="Rounded Rectangle 35"/>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7" name="TextBox 36"/>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a:solidFill>
                  <a:schemeClr val="tx1">
                    <a:lumMod val="75000"/>
                  </a:schemeClr>
                </a:solidFill>
              </a:rPr>
              <a:t>Why we’re excited</a:t>
            </a:r>
          </a:p>
        </p:txBody>
      </p:sp>
      <p:sp>
        <p:nvSpPr>
          <p:cNvPr id="67" name="Rounded Rectangle 66"/>
          <p:cNvSpPr/>
          <p:nvPr/>
        </p:nvSpPr>
        <p:spPr>
          <a:xfrm>
            <a:off x="5014161" y="118948"/>
            <a:ext cx="1728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4" name="Picture 3" descr="communica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285" y="5991164"/>
            <a:ext cx="5080215" cy="3592852"/>
          </a:xfrm>
          <a:prstGeom prst="roundRect">
            <a:avLst>
              <a:gd name="adj" fmla="val 10632"/>
            </a:avLst>
          </a:prstGeom>
          <a:ln w="38100" cmpd="sng">
            <a:solidFill>
              <a:srgbClr val="FFFFFF"/>
            </a:solidFill>
          </a:ln>
        </p:spPr>
      </p:pic>
      <p:sp>
        <p:nvSpPr>
          <p:cNvPr id="23" name="Rounded Rectangle 22"/>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4" name="Rounded Rectangle 23"/>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5" name="Rounded Rectangle 24"/>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6" name="Rounded Rectangle 25"/>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7" name="Rounded Rectangle 26"/>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custDataLst>
      <p:tags r:id="rId1"/>
    </p:custDataLst>
    <p:extLst>
      <p:ext uri="{BB962C8B-B14F-4D97-AF65-F5344CB8AC3E}">
        <p14:creationId xmlns:p14="http://schemas.microsoft.com/office/powerpoint/2010/main" val="3856870387"/>
      </p:ext>
    </p:extLst>
  </p:cSld>
  <p:clrMapOvr>
    <a:masterClrMapping/>
  </p:clrMapOvr>
  <mc:AlternateContent xmlns:mc="http://schemas.openxmlformats.org/markup-compatibility/2006">
    <mc:Choice xmlns:p14="http://schemas.microsoft.com/office/powerpoint/2010/main" Requires="p14">
      <p:transition spd="slow" p14:dur="2000" advTm="26171"/>
    </mc:Choice>
    <mc:Fallback>
      <p:transition xmlns:p14="http://schemas.microsoft.com/office/powerpoint/2010/main" spd="slow" advTm="2617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ppt_x</p:attrName>
                                        </p:attrNameLst>
                                      </p:cBhvr>
                                      <p:tavLst>
                                        <p:tav tm="0">
                                          <p:val>
                                            <p:strVal val="#ppt_x"/>
                                          </p:val>
                                        </p:tav>
                                        <p:tav tm="100000">
                                          <p:val>
                                            <p:strVal val="#ppt_x"/>
                                          </p:val>
                                        </p:tav>
                                      </p:tavLst>
                                    </p:anim>
                                    <p:anim calcmode="lin" valueType="num">
                                      <p:cBhvr>
                                        <p:cTn id="9" dur="2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3" y="100947"/>
            <a:ext cx="15541626" cy="2059305"/>
          </a:xfrm>
        </p:spPr>
        <p:txBody>
          <a:bodyPr/>
          <a:lstStyle/>
          <a:p>
            <a:r>
              <a:rPr lang="en-US" sz="8000" dirty="0" smtClean="0"/>
              <a:t>Solving the equation</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3" name="TextBox 12"/>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a:solidFill>
                  <a:schemeClr val="tx1">
                    <a:lumMod val="75000"/>
                  </a:schemeClr>
                </a:solidFill>
              </a:rPr>
              <a:t>Mathematical </a:t>
            </a:r>
            <a:r>
              <a:rPr lang="en-US" sz="2400" dirty="0" err="1">
                <a:solidFill>
                  <a:schemeClr val="tx1">
                    <a:lumMod val="75000"/>
                  </a:schemeClr>
                </a:solidFill>
              </a:rPr>
              <a:t>modelling</a:t>
            </a:r>
            <a:r>
              <a:rPr lang="en-US" sz="2400" dirty="0">
                <a:solidFill>
                  <a:schemeClr val="tx1">
                    <a:lumMod val="75000"/>
                  </a:schemeClr>
                </a:solidFill>
              </a:rPr>
              <a:t> in the brain</a:t>
            </a:r>
          </a:p>
        </p:txBody>
      </p:sp>
      <p:sp>
        <p:nvSpPr>
          <p:cNvPr id="14" name="Rounded Rectangle 13"/>
          <p:cNvSpPr/>
          <p:nvPr/>
        </p:nvSpPr>
        <p:spPr>
          <a:xfrm>
            <a:off x="4990643" y="118948"/>
            <a:ext cx="378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44" name="TextBox 43"/>
          <p:cNvSpPr txBox="1"/>
          <p:nvPr/>
        </p:nvSpPr>
        <p:spPr>
          <a:xfrm>
            <a:off x="1366078" y="2766830"/>
            <a:ext cx="16007522" cy="3293209"/>
          </a:xfrm>
          <a:prstGeom prst="rect">
            <a:avLst/>
          </a:prstGeom>
          <a:noFill/>
        </p:spPr>
        <p:txBody>
          <a:bodyPr wrap="square" rtlCol="0">
            <a:spAutoFit/>
          </a:bodyPr>
          <a:lstStyle/>
          <a:p>
            <a:r>
              <a:rPr lang="en-US" dirty="0" smtClean="0"/>
              <a:t>The big problem:</a:t>
            </a:r>
          </a:p>
          <a:p>
            <a:pPr marL="571500" indent="-571500">
              <a:buFont typeface="Arial"/>
              <a:buChar char="•"/>
            </a:pPr>
            <a:r>
              <a:rPr lang="en-US" dirty="0" smtClean="0"/>
              <a:t>We need to exchange terms in the equation to get to our solution</a:t>
            </a:r>
            <a:br>
              <a:rPr lang="en-US" dirty="0" smtClean="0"/>
            </a:br>
            <a:r>
              <a:rPr lang="en-US" sz="2800" dirty="0" smtClean="0">
                <a:solidFill>
                  <a:schemeClr val="tx2"/>
                </a:solidFill>
              </a:rPr>
              <a:t>π</a:t>
            </a:r>
            <a:r>
              <a:rPr lang="en-US" sz="2800" dirty="0" smtClean="0">
                <a:solidFill>
                  <a:schemeClr val="tx1">
                    <a:lumMod val="75000"/>
                  </a:schemeClr>
                </a:solidFill>
              </a:rPr>
              <a:t> Exchanging terms in differential equations is a very complicated process called “the inverse problem”</a:t>
            </a:r>
            <a:endParaRPr lang="en-US" sz="2800" dirty="0">
              <a:solidFill>
                <a:schemeClr val="tx1">
                  <a:lumMod val="75000"/>
                </a:schemeClr>
              </a:solidFill>
            </a:endParaRPr>
          </a:p>
          <a:p>
            <a:pPr marL="571500" indent="-571500">
              <a:buFont typeface="Arial"/>
              <a:buChar char="•"/>
            </a:pPr>
            <a:endParaRPr lang="en-US" dirty="0" smtClean="0">
              <a:solidFill>
                <a:srgbClr val="B5BBC3"/>
              </a:solidFill>
            </a:endParaRPr>
          </a:p>
          <a:p>
            <a:endParaRPr lang="en-US" dirty="0">
              <a:solidFill>
                <a:srgbClr val="B5BBC3"/>
              </a:solidFill>
            </a:endParaRPr>
          </a:p>
          <a:p>
            <a:endParaRPr lang="en-US" dirty="0" smtClean="0">
              <a:solidFill>
                <a:srgbClr val="B5BBC3"/>
              </a:solidFill>
            </a:endParaRPr>
          </a:p>
        </p:txBody>
      </p:sp>
      <p:sp>
        <p:nvSpPr>
          <p:cNvPr id="25" name="TextBox 24"/>
          <p:cNvSpPr txBox="1"/>
          <p:nvPr/>
        </p:nvSpPr>
        <p:spPr>
          <a:xfrm>
            <a:off x="14790418" y="9401607"/>
            <a:ext cx="2945850" cy="584776"/>
          </a:xfrm>
          <a:prstGeom prst="rect">
            <a:avLst/>
          </a:prstGeom>
          <a:noFill/>
        </p:spPr>
        <p:txBody>
          <a:bodyPr wrap="square" rtlCol="0">
            <a:spAutoFit/>
          </a:bodyPr>
          <a:lstStyle/>
          <a:p>
            <a:pPr algn="ctr"/>
            <a:r>
              <a:rPr lang="en-US" sz="3200" dirty="0" smtClean="0"/>
              <a:t>Head currents</a:t>
            </a:r>
          </a:p>
        </p:txBody>
      </p:sp>
      <p:pic>
        <p:nvPicPr>
          <p:cNvPr id="26" name="Picture 25" descr="PET-ima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5621" y="6668803"/>
            <a:ext cx="2103138" cy="2376000"/>
          </a:xfrm>
          <a:prstGeom prst="roundRect">
            <a:avLst/>
          </a:prstGeom>
          <a:ln>
            <a:solidFill>
              <a:srgbClr val="FFFFFF"/>
            </a:solidFill>
          </a:ln>
        </p:spPr>
      </p:pic>
      <p:grpSp>
        <p:nvGrpSpPr>
          <p:cNvPr id="5" name="Group 4"/>
          <p:cNvGrpSpPr/>
          <p:nvPr/>
        </p:nvGrpSpPr>
        <p:grpSpPr>
          <a:xfrm>
            <a:off x="736600" y="5471685"/>
            <a:ext cx="6118801" cy="4473009"/>
            <a:chOff x="177800" y="5217685"/>
            <a:chExt cx="6118801" cy="4473009"/>
          </a:xfrm>
        </p:grpSpPr>
        <p:sp>
          <p:nvSpPr>
            <p:cNvPr id="22" name="TextBox 21"/>
            <p:cNvSpPr txBox="1"/>
            <p:nvPr/>
          </p:nvSpPr>
          <p:spPr>
            <a:xfrm>
              <a:off x="249452" y="6154248"/>
              <a:ext cx="3483317" cy="584776"/>
            </a:xfrm>
            <a:prstGeom prst="rect">
              <a:avLst/>
            </a:prstGeom>
            <a:noFill/>
          </p:spPr>
          <p:txBody>
            <a:bodyPr wrap="square" rtlCol="0" anchor="ctr">
              <a:spAutoFit/>
            </a:bodyPr>
            <a:lstStyle/>
            <a:p>
              <a:pPr algn="ctr"/>
              <a:r>
                <a:rPr lang="en-US" sz="3200" dirty="0" smtClean="0"/>
                <a:t>Head conductivity</a:t>
              </a:r>
            </a:p>
          </p:txBody>
        </p:sp>
        <p:pic>
          <p:nvPicPr>
            <p:cNvPr id="23" name="Picture 22" descr="Materialien_steti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4443" y="5217685"/>
              <a:ext cx="2376000" cy="2440800"/>
            </a:xfrm>
            <a:prstGeom prst="rect">
              <a:avLst/>
            </a:prstGeom>
          </p:spPr>
        </p:pic>
        <p:grpSp>
          <p:nvGrpSpPr>
            <p:cNvPr id="28" name="Group 27"/>
            <p:cNvGrpSpPr/>
            <p:nvPr/>
          </p:nvGrpSpPr>
          <p:grpSpPr>
            <a:xfrm>
              <a:off x="3934181" y="7962694"/>
              <a:ext cx="2362420" cy="1728000"/>
              <a:chOff x="12638584" y="8147381"/>
              <a:chExt cx="2077300" cy="1579911"/>
            </a:xfrm>
          </p:grpSpPr>
          <p:sp>
            <p:nvSpPr>
              <p:cNvPr id="32" name="Oval 31"/>
              <p:cNvSpPr/>
              <p:nvPr/>
            </p:nvSpPr>
            <p:spPr>
              <a:xfrm>
                <a:off x="13515888" y="8578771"/>
                <a:ext cx="1199996" cy="1071590"/>
              </a:xfrm>
              <a:prstGeom prst="ellipse">
                <a:avLst/>
              </a:prstGeom>
              <a:gradFill flip="none" rotWithShape="1">
                <a:gsLst>
                  <a:gs pos="0">
                    <a:schemeClr val="accent4">
                      <a:lumMod val="60000"/>
                      <a:lumOff val="40000"/>
                    </a:schemeClr>
                  </a:gs>
                  <a:gs pos="100000">
                    <a:schemeClr val="accent4">
                      <a:lumMod val="60000"/>
                      <a:lumOff val="40000"/>
                      <a:alpha val="0"/>
                    </a:schemeClr>
                  </a:gs>
                  <a:gs pos="34000">
                    <a:schemeClr val="accent4">
                      <a:lumMod val="60000"/>
                      <a:lumOff val="40000"/>
                      <a:alpha val="50000"/>
                    </a:schemeClr>
                  </a:gs>
                </a:gsLst>
                <a:path path="circle">
                  <a:fillToRect l="50000" t="50000" r="50000" b="50000"/>
                </a:path>
                <a:tileRect/>
              </a:gradFill>
              <a:ln>
                <a:noFill/>
              </a:ln>
              <a:effectLst>
                <a:outerShdw blurRad="38100" dist="25400" dir="5400000" algn="br" rotWithShape="0">
                  <a:srgbClr val="000000">
                    <a:alpha val="50000"/>
                  </a:srgbClr>
                </a:outerShdw>
                <a:softEdge rad="177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rotWithShape="1">
              <a:blip r:embed="rId5">
                <a:extLst>
                  <a:ext uri="{28A0092B-C50C-407E-A947-70E740481C1C}">
                    <a14:useLocalDpi xmlns:a14="http://schemas.microsoft.com/office/drawing/2010/main" val="0"/>
                  </a:ext>
                </a:extLst>
              </a:blip>
              <a:srcRect l="35083" t="17757" b="41489"/>
              <a:stretch/>
            </p:blipFill>
            <p:spPr>
              <a:xfrm>
                <a:off x="12638584" y="8147381"/>
                <a:ext cx="2069046" cy="1579911"/>
              </a:xfrm>
              <a:prstGeom prst="roundRect">
                <a:avLst/>
              </a:prstGeom>
              <a:ln>
                <a:solidFill>
                  <a:schemeClr val="tx1"/>
                </a:solidFill>
              </a:ln>
            </p:spPr>
          </p:pic>
        </p:grpSp>
        <p:sp>
          <p:nvSpPr>
            <p:cNvPr id="29" name="TextBox 28"/>
            <p:cNvSpPr txBox="1"/>
            <p:nvPr/>
          </p:nvSpPr>
          <p:spPr>
            <a:xfrm>
              <a:off x="177800" y="8483600"/>
              <a:ext cx="3556000" cy="588383"/>
            </a:xfrm>
            <a:prstGeom prst="rect">
              <a:avLst/>
            </a:prstGeom>
            <a:noFill/>
          </p:spPr>
          <p:txBody>
            <a:bodyPr wrap="square" rtlCol="0" anchor="ctr">
              <a:spAutoFit/>
            </a:bodyPr>
            <a:lstStyle/>
            <a:p>
              <a:pPr algn="ctr"/>
              <a:r>
                <a:rPr lang="en-US" sz="3200" dirty="0" smtClean="0"/>
                <a:t>Neuronal activity</a:t>
              </a:r>
            </a:p>
          </p:txBody>
        </p:sp>
      </p:grpSp>
      <p:sp>
        <p:nvSpPr>
          <p:cNvPr id="34" name="Rounded Rectangle 33"/>
          <p:cNvSpPr/>
          <p:nvPr/>
        </p:nvSpPr>
        <p:spPr>
          <a:xfrm>
            <a:off x="8381649" y="7528443"/>
            <a:ext cx="5080352" cy="792000"/>
          </a:xfrm>
          <a:prstGeom prst="roundRect">
            <a:avLst/>
          </a:prstGeom>
          <a:solidFill>
            <a:srgbClr val="FFF1B2"/>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EEG forward equation</a:t>
            </a:r>
          </a:p>
        </p:txBody>
      </p:sp>
      <p:cxnSp>
        <p:nvCxnSpPr>
          <p:cNvPr id="37" name="Straight Arrow Connector 36"/>
          <p:cNvCxnSpPr/>
          <p:nvPr/>
        </p:nvCxnSpPr>
        <p:spPr>
          <a:xfrm>
            <a:off x="7041383" y="6763663"/>
            <a:ext cx="1035817" cy="830937"/>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7066783" y="8128000"/>
            <a:ext cx="1010417" cy="896263"/>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13467583" y="7932063"/>
            <a:ext cx="1213617" cy="18137"/>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27" name="Rounded Rectangle 26"/>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0" name="Rounded Rectangle 29"/>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1" name="Rounded Rectangle 30"/>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5" name="Rounded Rectangle 34"/>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6" name="Rounded Rectangle 35"/>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8" name="Rounded Rectangle 37"/>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0" name="Rounded Rectangle 39"/>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extLst>
      <p:ext uri="{BB962C8B-B14F-4D97-AF65-F5344CB8AC3E}">
        <p14:creationId xmlns:p14="http://schemas.microsoft.com/office/powerpoint/2010/main" val="2052458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3" y="100947"/>
            <a:ext cx="15541626" cy="2059305"/>
          </a:xfrm>
        </p:spPr>
        <p:txBody>
          <a:bodyPr/>
          <a:lstStyle/>
          <a:p>
            <a:r>
              <a:rPr lang="en-US" sz="8000" dirty="0" smtClean="0"/>
              <a:t>Solving the equation</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3" name="TextBox 12"/>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a:solidFill>
                  <a:schemeClr val="tx1">
                    <a:lumMod val="75000"/>
                  </a:schemeClr>
                </a:solidFill>
              </a:rPr>
              <a:t>Mathematical </a:t>
            </a:r>
            <a:r>
              <a:rPr lang="en-US" sz="2400" dirty="0" err="1">
                <a:solidFill>
                  <a:schemeClr val="tx1">
                    <a:lumMod val="75000"/>
                  </a:schemeClr>
                </a:solidFill>
              </a:rPr>
              <a:t>modelling</a:t>
            </a:r>
            <a:r>
              <a:rPr lang="en-US" sz="2400" dirty="0">
                <a:solidFill>
                  <a:schemeClr val="tx1">
                    <a:lumMod val="75000"/>
                  </a:schemeClr>
                </a:solidFill>
              </a:rPr>
              <a:t> in the brain</a:t>
            </a:r>
          </a:p>
        </p:txBody>
      </p:sp>
      <p:sp>
        <p:nvSpPr>
          <p:cNvPr id="14" name="Rounded Rectangle 13"/>
          <p:cNvSpPr/>
          <p:nvPr/>
        </p:nvSpPr>
        <p:spPr>
          <a:xfrm>
            <a:off x="5014161" y="118948"/>
            <a:ext cx="4212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44" name="TextBox 43"/>
          <p:cNvSpPr txBox="1"/>
          <p:nvPr/>
        </p:nvSpPr>
        <p:spPr>
          <a:xfrm>
            <a:off x="1366078" y="2766830"/>
            <a:ext cx="16007522" cy="3293209"/>
          </a:xfrm>
          <a:prstGeom prst="rect">
            <a:avLst/>
          </a:prstGeom>
          <a:noFill/>
        </p:spPr>
        <p:txBody>
          <a:bodyPr wrap="square" rtlCol="0">
            <a:spAutoFit/>
          </a:bodyPr>
          <a:lstStyle/>
          <a:p>
            <a:r>
              <a:rPr lang="en-US" dirty="0" smtClean="0"/>
              <a:t>The big problem:</a:t>
            </a:r>
            <a:r>
              <a:rPr lang="en-US" dirty="0" smtClean="0">
                <a:solidFill>
                  <a:schemeClr val="accent6">
                    <a:lumMod val="60000"/>
                    <a:lumOff val="40000"/>
                  </a:schemeClr>
                </a:solidFill>
              </a:rPr>
              <a:t> </a:t>
            </a:r>
          </a:p>
          <a:p>
            <a:pPr marL="571500" indent="-571500">
              <a:buFont typeface="Arial"/>
              <a:buChar char="•"/>
            </a:pPr>
            <a:r>
              <a:rPr lang="en-US" dirty="0" smtClean="0"/>
              <a:t>We need to exchange terms in the equation to get to our solution</a:t>
            </a:r>
            <a:br>
              <a:rPr lang="en-US" dirty="0" smtClean="0"/>
            </a:br>
            <a:r>
              <a:rPr lang="en-US" sz="2800" dirty="0">
                <a:solidFill>
                  <a:schemeClr val="tx2"/>
                </a:solidFill>
              </a:rPr>
              <a:t>π</a:t>
            </a:r>
            <a:r>
              <a:rPr lang="en-US" sz="2800" dirty="0">
                <a:solidFill>
                  <a:schemeClr val="tx1">
                    <a:lumMod val="75000"/>
                  </a:schemeClr>
                </a:solidFill>
              </a:rPr>
              <a:t> Exchanging terms in differential equations is a very complicated process called “the inverse problem</a:t>
            </a:r>
            <a:r>
              <a:rPr lang="en-US" sz="2800" dirty="0" smtClean="0">
                <a:solidFill>
                  <a:schemeClr val="tx1">
                    <a:lumMod val="75000"/>
                  </a:schemeClr>
                </a:solidFill>
              </a:rPr>
              <a:t>”</a:t>
            </a:r>
            <a:endParaRPr lang="en-US" dirty="0"/>
          </a:p>
          <a:p>
            <a:pPr marL="571500" indent="-571500">
              <a:buFont typeface="Arial"/>
              <a:buChar char="•"/>
            </a:pPr>
            <a:endParaRPr lang="en-US" dirty="0" smtClean="0">
              <a:solidFill>
                <a:srgbClr val="B5BBC3"/>
              </a:solidFill>
            </a:endParaRPr>
          </a:p>
          <a:p>
            <a:endParaRPr lang="en-US" dirty="0">
              <a:solidFill>
                <a:srgbClr val="B5BBC3"/>
              </a:solidFill>
            </a:endParaRPr>
          </a:p>
          <a:p>
            <a:endParaRPr lang="en-US" dirty="0" smtClean="0">
              <a:solidFill>
                <a:srgbClr val="B5BBC3"/>
              </a:solidFill>
            </a:endParaRPr>
          </a:p>
        </p:txBody>
      </p:sp>
      <p:sp>
        <p:nvSpPr>
          <p:cNvPr id="25" name="TextBox 24"/>
          <p:cNvSpPr txBox="1"/>
          <p:nvPr/>
        </p:nvSpPr>
        <p:spPr>
          <a:xfrm>
            <a:off x="14706600" y="9400623"/>
            <a:ext cx="3055068" cy="584776"/>
          </a:xfrm>
          <a:prstGeom prst="rect">
            <a:avLst/>
          </a:prstGeom>
          <a:noFill/>
        </p:spPr>
        <p:txBody>
          <a:bodyPr wrap="square" rtlCol="0">
            <a:spAutoFit/>
          </a:bodyPr>
          <a:lstStyle/>
          <a:p>
            <a:pPr algn="ctr"/>
            <a:r>
              <a:rPr lang="en-US" sz="3200" dirty="0" smtClean="0"/>
              <a:t>Neuronal activity</a:t>
            </a:r>
          </a:p>
        </p:txBody>
      </p:sp>
      <p:sp>
        <p:nvSpPr>
          <p:cNvPr id="22" name="TextBox 21"/>
          <p:cNvSpPr txBox="1"/>
          <p:nvPr/>
        </p:nvSpPr>
        <p:spPr>
          <a:xfrm>
            <a:off x="833652" y="6407264"/>
            <a:ext cx="3483317" cy="584776"/>
          </a:xfrm>
          <a:prstGeom prst="rect">
            <a:avLst/>
          </a:prstGeom>
          <a:noFill/>
        </p:spPr>
        <p:txBody>
          <a:bodyPr wrap="square" rtlCol="0" anchor="ctr">
            <a:spAutoFit/>
          </a:bodyPr>
          <a:lstStyle/>
          <a:p>
            <a:pPr algn="ctr"/>
            <a:r>
              <a:rPr lang="en-US" sz="3200" dirty="0" smtClean="0"/>
              <a:t>Head conductivity</a:t>
            </a:r>
          </a:p>
        </p:txBody>
      </p:sp>
      <p:pic>
        <p:nvPicPr>
          <p:cNvPr id="23" name="Picture 22" descr="Materialien_stet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643" y="5470701"/>
            <a:ext cx="2376000" cy="2440800"/>
          </a:xfrm>
          <a:prstGeom prst="rect">
            <a:avLst/>
          </a:prstGeom>
        </p:spPr>
      </p:pic>
      <p:sp>
        <p:nvSpPr>
          <p:cNvPr id="29" name="TextBox 28"/>
          <p:cNvSpPr txBox="1"/>
          <p:nvPr/>
        </p:nvSpPr>
        <p:spPr>
          <a:xfrm>
            <a:off x="762000" y="8736616"/>
            <a:ext cx="3556000" cy="588383"/>
          </a:xfrm>
          <a:prstGeom prst="rect">
            <a:avLst/>
          </a:prstGeom>
          <a:noFill/>
        </p:spPr>
        <p:txBody>
          <a:bodyPr wrap="square" rtlCol="0" anchor="ctr">
            <a:spAutoFit/>
          </a:bodyPr>
          <a:lstStyle/>
          <a:p>
            <a:pPr algn="ctr"/>
            <a:r>
              <a:rPr lang="en-US" sz="3200" dirty="0" smtClean="0"/>
              <a:t>Surface voltage</a:t>
            </a:r>
          </a:p>
        </p:txBody>
      </p:sp>
      <p:sp>
        <p:nvSpPr>
          <p:cNvPr id="34" name="Rounded Rectangle 33"/>
          <p:cNvSpPr/>
          <p:nvPr/>
        </p:nvSpPr>
        <p:spPr>
          <a:xfrm>
            <a:off x="8407049" y="7527459"/>
            <a:ext cx="5080352" cy="792000"/>
          </a:xfrm>
          <a:prstGeom prst="roundRect">
            <a:avLst/>
          </a:prstGeom>
          <a:solidFill>
            <a:schemeClr val="accent5">
              <a:alpha val="67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EEG inverse problem</a:t>
            </a:r>
          </a:p>
        </p:txBody>
      </p:sp>
      <p:cxnSp>
        <p:nvCxnSpPr>
          <p:cNvPr id="37" name="Straight Arrow Connector 36"/>
          <p:cNvCxnSpPr/>
          <p:nvPr/>
        </p:nvCxnSpPr>
        <p:spPr>
          <a:xfrm>
            <a:off x="7066783" y="6762679"/>
            <a:ext cx="1035817" cy="830937"/>
          </a:xfrm>
          <a:prstGeom prst="straightConnector1">
            <a:avLst/>
          </a:prstGeom>
          <a:ln w="57150" cmpd="sng">
            <a:solidFill>
              <a:srgbClr val="FFFFFF"/>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7092183" y="8127016"/>
            <a:ext cx="1010417" cy="896263"/>
          </a:xfrm>
          <a:prstGeom prst="straightConnector1">
            <a:avLst/>
          </a:prstGeom>
          <a:ln w="57150" cmpd="sng">
            <a:solidFill>
              <a:srgbClr val="FFFFFF"/>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13492983" y="7931079"/>
            <a:ext cx="1213617" cy="18137"/>
          </a:xfrm>
          <a:prstGeom prst="straightConnector1">
            <a:avLst/>
          </a:prstGeom>
          <a:ln w="57150" cmpd="sng">
            <a:solidFill>
              <a:srgbClr val="FFFFFF"/>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5033981" y="7072710"/>
            <a:ext cx="2362420" cy="1728000"/>
            <a:chOff x="12638584" y="8147381"/>
            <a:chExt cx="2077300" cy="1579911"/>
          </a:xfrm>
        </p:grpSpPr>
        <p:sp>
          <p:nvSpPr>
            <p:cNvPr id="36" name="Oval 35"/>
            <p:cNvSpPr/>
            <p:nvPr/>
          </p:nvSpPr>
          <p:spPr>
            <a:xfrm>
              <a:off x="13515888" y="8578771"/>
              <a:ext cx="1199996" cy="1071590"/>
            </a:xfrm>
            <a:prstGeom prst="ellipse">
              <a:avLst/>
            </a:prstGeom>
            <a:gradFill flip="none" rotWithShape="1">
              <a:gsLst>
                <a:gs pos="0">
                  <a:schemeClr val="accent4">
                    <a:lumMod val="60000"/>
                    <a:lumOff val="40000"/>
                  </a:schemeClr>
                </a:gs>
                <a:gs pos="100000">
                  <a:schemeClr val="accent4">
                    <a:lumMod val="60000"/>
                    <a:lumOff val="40000"/>
                    <a:alpha val="0"/>
                  </a:schemeClr>
                </a:gs>
                <a:gs pos="34000">
                  <a:schemeClr val="accent4">
                    <a:lumMod val="60000"/>
                    <a:lumOff val="40000"/>
                    <a:alpha val="50000"/>
                  </a:schemeClr>
                </a:gs>
              </a:gsLst>
              <a:path path="circle">
                <a:fillToRect l="50000" t="50000" r="50000" b="50000"/>
              </a:path>
              <a:tileRect/>
            </a:gradFill>
            <a:ln>
              <a:noFill/>
            </a:ln>
            <a:effectLst>
              <a:outerShdw blurRad="38100" dist="25400" dir="5400000" algn="br" rotWithShape="0">
                <a:srgbClr val="000000">
                  <a:alpha val="50000"/>
                </a:srgbClr>
              </a:outerShdw>
              <a:softEdge rad="177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4">
              <a:extLst>
                <a:ext uri="{28A0092B-C50C-407E-A947-70E740481C1C}">
                  <a14:useLocalDpi xmlns:a14="http://schemas.microsoft.com/office/drawing/2010/main" val="0"/>
                </a:ext>
              </a:extLst>
            </a:blip>
            <a:srcRect l="35083" t="17757" b="41489"/>
            <a:stretch/>
          </p:blipFill>
          <p:spPr>
            <a:xfrm>
              <a:off x="12638584" y="8147381"/>
              <a:ext cx="2069046" cy="1579911"/>
            </a:xfrm>
            <a:prstGeom prst="roundRect">
              <a:avLst/>
            </a:prstGeom>
            <a:ln>
              <a:solidFill>
                <a:schemeClr val="tx1"/>
              </a:solidFill>
            </a:ln>
          </p:spPr>
        </p:pic>
      </p:grpSp>
      <p:pic>
        <p:nvPicPr>
          <p:cNvPr id="26" name="Picture 25" descr="PET-image.jpg"/>
          <p:cNvPicPr>
            <a:picLocks noChangeAspect="1"/>
          </p:cNvPicPr>
          <p:nvPr/>
        </p:nvPicPr>
        <p:blipFill rotWithShape="1">
          <a:blip r:embed="rId5" cstate="print">
            <a:extLst>
              <a:ext uri="{28A0092B-C50C-407E-A947-70E740481C1C}">
                <a14:useLocalDpi xmlns:a14="http://schemas.microsoft.com/office/drawing/2010/main" val="0"/>
              </a:ext>
            </a:extLst>
          </a:blip>
          <a:srcRect t="5525" b="7884"/>
          <a:stretch/>
        </p:blipFill>
        <p:spPr>
          <a:xfrm>
            <a:off x="4659221" y="8051799"/>
            <a:ext cx="2103138" cy="2057401"/>
          </a:xfrm>
          <a:prstGeom prst="roundRect">
            <a:avLst/>
          </a:prstGeom>
          <a:ln>
            <a:solidFill>
              <a:srgbClr val="FFFFFF"/>
            </a:solidFill>
          </a:ln>
        </p:spPr>
      </p:pic>
      <p:sp>
        <p:nvSpPr>
          <p:cNvPr id="27" name="Rounded Rectangle 26"/>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8" name="Rounded Rectangle 27"/>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0" name="Rounded Rectangle 29"/>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1" name="Rounded Rectangle 30"/>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2" name="Rounded Rectangle 31"/>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3" name="Rounded Rectangle 32"/>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0" name="Rounded Rectangle 39"/>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extLst>
      <p:ext uri="{BB962C8B-B14F-4D97-AF65-F5344CB8AC3E}">
        <p14:creationId xmlns:p14="http://schemas.microsoft.com/office/powerpoint/2010/main" val="18640699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3" y="100947"/>
            <a:ext cx="15541626" cy="2059305"/>
          </a:xfrm>
        </p:spPr>
        <p:txBody>
          <a:bodyPr/>
          <a:lstStyle/>
          <a:p>
            <a:r>
              <a:rPr lang="en-US" sz="8000" dirty="0" smtClean="0"/>
              <a:t>Solving the equation</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3" name="TextBox 12"/>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Solving algorithms</a:t>
            </a:r>
            <a:endParaRPr lang="en-US" sz="2400" dirty="0">
              <a:solidFill>
                <a:schemeClr val="tx1">
                  <a:lumMod val="75000"/>
                </a:schemeClr>
              </a:solidFill>
            </a:endParaRPr>
          </a:p>
        </p:txBody>
      </p:sp>
      <p:sp>
        <p:nvSpPr>
          <p:cNvPr id="14" name="Rounded Rectangle 13"/>
          <p:cNvSpPr/>
          <p:nvPr/>
        </p:nvSpPr>
        <p:spPr>
          <a:xfrm>
            <a:off x="5014161" y="118948"/>
            <a:ext cx="4644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44" name="TextBox 43"/>
          <p:cNvSpPr txBox="1"/>
          <p:nvPr/>
        </p:nvSpPr>
        <p:spPr>
          <a:xfrm>
            <a:off x="1366078" y="2766830"/>
            <a:ext cx="14051722" cy="3970318"/>
          </a:xfrm>
          <a:prstGeom prst="rect">
            <a:avLst/>
          </a:prstGeom>
          <a:noFill/>
        </p:spPr>
        <p:txBody>
          <a:bodyPr wrap="square" rtlCol="0">
            <a:spAutoFit/>
          </a:bodyPr>
          <a:lstStyle/>
          <a:p>
            <a:r>
              <a:rPr lang="en-US" dirty="0" smtClean="0"/>
              <a:t>The medium-sized problem:</a:t>
            </a:r>
          </a:p>
          <a:p>
            <a:pPr marL="571500" indent="-571500">
              <a:buFont typeface="Arial"/>
              <a:buChar char="•"/>
            </a:pPr>
            <a:r>
              <a:rPr lang="en-US" dirty="0" smtClean="0"/>
              <a:t>We only know the surface voltage, not the head currents</a:t>
            </a:r>
          </a:p>
          <a:p>
            <a:endParaRPr lang="en-US" dirty="0"/>
          </a:p>
          <a:p>
            <a:endParaRPr lang="en-US" dirty="0" smtClean="0"/>
          </a:p>
          <a:p>
            <a:endParaRPr lang="en-US" dirty="0" smtClean="0">
              <a:solidFill>
                <a:srgbClr val="B5BBC3"/>
              </a:solidFill>
            </a:endParaRPr>
          </a:p>
          <a:p>
            <a:endParaRPr lang="en-US" dirty="0">
              <a:solidFill>
                <a:srgbClr val="B5BBC3"/>
              </a:solidFill>
            </a:endParaRPr>
          </a:p>
          <a:p>
            <a:endParaRPr lang="en-US" dirty="0" smtClean="0">
              <a:solidFill>
                <a:srgbClr val="B5BBC3"/>
              </a:solidFill>
            </a:endParaRPr>
          </a:p>
        </p:txBody>
      </p:sp>
      <p:pic>
        <p:nvPicPr>
          <p:cNvPr id="49" name="Picture 48" descr="logo_fw-eeg.jpg"/>
          <p:cNvPicPr>
            <a:picLocks noChangeAspect="1"/>
          </p:cNvPicPr>
          <p:nvPr/>
        </p:nvPicPr>
        <p:blipFill rotWithShape="1">
          <a:blip r:embed="rId3">
            <a:extLst>
              <a:ext uri="{BEBA8EAE-BF5A-486C-A8C5-ECC9F3942E4B}">
                <a14:imgProps xmlns:a14="http://schemas.microsoft.com/office/drawing/2010/main">
                  <a14:imgLayer r:embed="rId4">
                    <a14:imgEffect>
                      <a14:backgroundRemoval t="12450" b="77108" l="70172" r="99142"/>
                    </a14:imgEffect>
                  </a14:imgLayer>
                </a14:imgProps>
              </a:ext>
              <a:ext uri="{28A0092B-C50C-407E-A947-70E740481C1C}">
                <a14:useLocalDpi xmlns:a14="http://schemas.microsoft.com/office/drawing/2010/main" val="0"/>
              </a:ext>
            </a:extLst>
          </a:blip>
          <a:srcRect l="69497" t="13307" r="1" b="19301"/>
          <a:stretch/>
        </p:blipFill>
        <p:spPr>
          <a:xfrm rot="10800000">
            <a:off x="3653924" y="5429203"/>
            <a:ext cx="2111119" cy="2492293"/>
          </a:xfrm>
          <a:prstGeom prst="rect">
            <a:avLst/>
          </a:prstGeom>
        </p:spPr>
      </p:pic>
      <p:sp>
        <p:nvSpPr>
          <p:cNvPr id="50" name="TextBox 49"/>
          <p:cNvSpPr txBox="1"/>
          <p:nvPr/>
        </p:nvSpPr>
        <p:spPr>
          <a:xfrm>
            <a:off x="3244525" y="8054577"/>
            <a:ext cx="2924213" cy="367450"/>
          </a:xfrm>
          <a:prstGeom prst="rect">
            <a:avLst/>
          </a:prstGeom>
          <a:noFill/>
        </p:spPr>
        <p:txBody>
          <a:bodyPr wrap="square" rtlCol="0">
            <a:spAutoFit/>
          </a:bodyPr>
          <a:lstStyle/>
          <a:p>
            <a:pPr algn="ctr"/>
            <a:r>
              <a:rPr lang="en-US" sz="3200" dirty="0" smtClean="0"/>
              <a:t>Surface voltage</a:t>
            </a:r>
          </a:p>
        </p:txBody>
      </p:sp>
      <p:sp>
        <p:nvSpPr>
          <p:cNvPr id="51" name="TextBox 50"/>
          <p:cNvSpPr txBox="1"/>
          <p:nvPr/>
        </p:nvSpPr>
        <p:spPr>
          <a:xfrm>
            <a:off x="11002356" y="8041594"/>
            <a:ext cx="2945850" cy="584776"/>
          </a:xfrm>
          <a:prstGeom prst="rect">
            <a:avLst/>
          </a:prstGeom>
          <a:noFill/>
        </p:spPr>
        <p:txBody>
          <a:bodyPr wrap="square" rtlCol="0">
            <a:spAutoFit/>
          </a:bodyPr>
          <a:lstStyle/>
          <a:p>
            <a:pPr algn="ctr"/>
            <a:r>
              <a:rPr lang="en-US" sz="3200" dirty="0" smtClean="0"/>
              <a:t>Head currents</a:t>
            </a:r>
          </a:p>
        </p:txBody>
      </p:sp>
      <p:pic>
        <p:nvPicPr>
          <p:cNvPr id="52" name="Picture 51" descr="PET-imag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7559" y="5562790"/>
            <a:ext cx="2103138" cy="2376000"/>
          </a:xfrm>
          <a:prstGeom prst="roundRect">
            <a:avLst/>
          </a:prstGeom>
          <a:ln>
            <a:solidFill>
              <a:srgbClr val="FFFFFF"/>
            </a:solidFill>
          </a:ln>
        </p:spPr>
      </p:pic>
      <p:sp>
        <p:nvSpPr>
          <p:cNvPr id="3" name="TextBox 2"/>
          <p:cNvSpPr txBox="1"/>
          <p:nvPr/>
        </p:nvSpPr>
        <p:spPr>
          <a:xfrm>
            <a:off x="6676738" y="7834787"/>
            <a:ext cx="4013200" cy="1200329"/>
          </a:xfrm>
          <a:prstGeom prst="rect">
            <a:avLst/>
          </a:prstGeom>
          <a:noFill/>
        </p:spPr>
        <p:txBody>
          <a:bodyPr wrap="square" rtlCol="0">
            <a:spAutoFit/>
          </a:bodyPr>
          <a:lstStyle/>
          <a:p>
            <a:pPr algn="ctr"/>
            <a:r>
              <a:rPr lang="en-US" dirty="0" smtClean="0"/>
              <a:t>contains far less information than</a:t>
            </a:r>
            <a:endParaRPr lang="en-US" dirty="0"/>
          </a:p>
        </p:txBody>
      </p:sp>
      <p:sp>
        <p:nvSpPr>
          <p:cNvPr id="8" name="TextBox 7"/>
          <p:cNvSpPr txBox="1"/>
          <p:nvPr/>
        </p:nvSpPr>
        <p:spPr>
          <a:xfrm>
            <a:off x="7845138" y="4939187"/>
            <a:ext cx="1701800" cy="3154710"/>
          </a:xfrm>
          <a:prstGeom prst="rect">
            <a:avLst/>
          </a:prstGeom>
          <a:noFill/>
        </p:spPr>
        <p:txBody>
          <a:bodyPr wrap="square" rtlCol="0">
            <a:spAutoFit/>
          </a:bodyPr>
          <a:lstStyle/>
          <a:p>
            <a:r>
              <a:rPr lang="en-US" sz="19900" dirty="0" smtClean="0"/>
              <a:t>≠</a:t>
            </a:r>
            <a:endParaRPr lang="en-US" sz="19900" dirty="0"/>
          </a:p>
        </p:txBody>
      </p:sp>
      <p:sp>
        <p:nvSpPr>
          <p:cNvPr id="21" name="Rounded Rectangle 20"/>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2" name="Rounded Rectangle 21"/>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3" name="Rounded Rectangle 22"/>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4" name="Rounded Rectangle 23"/>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5" name="Rounded Rectangle 24"/>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6" name="Rounded Rectangle 25"/>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7" name="Rounded Rectangle 26"/>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extLst>
      <p:ext uri="{BB962C8B-B14F-4D97-AF65-F5344CB8AC3E}">
        <p14:creationId xmlns:p14="http://schemas.microsoft.com/office/powerpoint/2010/main" val="22414298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Requirements for the </a:t>
            </a:r>
            <a:r>
              <a:rPr lang="en-US" sz="8000" dirty="0" smtClean="0"/>
              <a:t>computation</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4" name="Rounded Rectangle 13"/>
          <p:cNvSpPr/>
          <p:nvPr/>
        </p:nvSpPr>
        <p:spPr>
          <a:xfrm>
            <a:off x="5014161" y="118948"/>
            <a:ext cx="5004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grpSp>
        <p:nvGrpSpPr>
          <p:cNvPr id="3" name="Group 2"/>
          <p:cNvGrpSpPr/>
          <p:nvPr/>
        </p:nvGrpSpPr>
        <p:grpSpPr>
          <a:xfrm>
            <a:off x="3747016" y="4508972"/>
            <a:ext cx="4653722" cy="5129919"/>
            <a:chOff x="12900518" y="4508971"/>
            <a:chExt cx="4653722" cy="5129919"/>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8663" y="4508971"/>
              <a:ext cx="3373120" cy="3465114"/>
            </a:xfrm>
            <a:prstGeom prst="rect">
              <a:avLst/>
            </a:prstGeom>
          </p:spPr>
        </p:pic>
        <p:sp>
          <p:nvSpPr>
            <p:cNvPr id="48" name="TextBox 47"/>
            <p:cNvSpPr txBox="1"/>
            <p:nvPr/>
          </p:nvSpPr>
          <p:spPr>
            <a:xfrm>
              <a:off x="12900518" y="9054114"/>
              <a:ext cx="4653722" cy="584776"/>
            </a:xfrm>
            <a:prstGeom prst="rect">
              <a:avLst/>
            </a:prstGeom>
            <a:noFill/>
          </p:spPr>
          <p:txBody>
            <a:bodyPr wrap="square" rtlCol="0">
              <a:spAutoFit/>
            </a:bodyPr>
            <a:lstStyle/>
            <a:p>
              <a:pPr algn="ctr"/>
              <a:r>
                <a:rPr lang="en-US" sz="3200" dirty="0" smtClean="0"/>
                <a:t>Head conductivity</a:t>
              </a:r>
            </a:p>
          </p:txBody>
        </p:sp>
      </p:grpSp>
      <p:grpSp>
        <p:nvGrpSpPr>
          <p:cNvPr id="4" name="Group 3"/>
          <p:cNvGrpSpPr/>
          <p:nvPr/>
        </p:nvGrpSpPr>
        <p:grpSpPr>
          <a:xfrm>
            <a:off x="9496387" y="4139119"/>
            <a:ext cx="4653722" cy="5490521"/>
            <a:chOff x="7072373" y="4139118"/>
            <a:chExt cx="4653722" cy="5490521"/>
          </a:xfrm>
        </p:grpSpPr>
        <p:pic>
          <p:nvPicPr>
            <p:cNvPr id="23" name="Picture 22" descr="logo_fw-eeg.jpg"/>
            <p:cNvPicPr>
              <a:picLocks noChangeAspect="1"/>
            </p:cNvPicPr>
            <p:nvPr/>
          </p:nvPicPr>
          <p:blipFill rotWithShape="1">
            <a:blip r:embed="rId4">
              <a:extLst>
                <a:ext uri="{BEBA8EAE-BF5A-486C-A8C5-ECC9F3942E4B}">
                  <a14:imgProps xmlns:a14="http://schemas.microsoft.com/office/drawing/2010/main">
                    <a14:imgLayer r:embed="rId5">
                      <a14:imgEffect>
                        <a14:backgroundRemoval t="12450" b="77108" l="70172" r="99142"/>
                      </a14:imgEffect>
                    </a14:imgLayer>
                  </a14:imgProps>
                </a:ext>
                <a:ext uri="{28A0092B-C50C-407E-A947-70E740481C1C}">
                  <a14:useLocalDpi xmlns:a14="http://schemas.microsoft.com/office/drawing/2010/main" val="0"/>
                </a:ext>
              </a:extLst>
            </a:blip>
            <a:srcRect l="69497" t="13307" r="1" b="19301"/>
            <a:stretch/>
          </p:blipFill>
          <p:spPr>
            <a:xfrm rot="10800000">
              <a:off x="7723909" y="4139118"/>
              <a:ext cx="3359728" cy="3966346"/>
            </a:xfrm>
            <a:prstGeom prst="rect">
              <a:avLst/>
            </a:prstGeom>
          </p:spPr>
        </p:pic>
        <p:sp>
          <p:nvSpPr>
            <p:cNvPr id="50" name="TextBox 49"/>
            <p:cNvSpPr txBox="1"/>
            <p:nvPr/>
          </p:nvSpPr>
          <p:spPr>
            <a:xfrm>
              <a:off x="7072373" y="9044863"/>
              <a:ext cx="4653722" cy="584776"/>
            </a:xfrm>
            <a:prstGeom prst="rect">
              <a:avLst/>
            </a:prstGeom>
            <a:noFill/>
          </p:spPr>
          <p:txBody>
            <a:bodyPr wrap="square" rtlCol="0">
              <a:spAutoFit/>
            </a:bodyPr>
            <a:lstStyle/>
            <a:p>
              <a:pPr algn="ctr"/>
              <a:r>
                <a:rPr lang="en-US" sz="3200" dirty="0" smtClean="0"/>
                <a:t>Surface voltage</a:t>
              </a:r>
            </a:p>
          </p:txBody>
        </p:sp>
      </p:grpSp>
      <p:sp>
        <p:nvSpPr>
          <p:cNvPr id="21" name="Rounded Rectangle 20"/>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4" name="Rounded Rectangle 23"/>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5" name="Rounded Rectangle 24"/>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6" name="Rounded Rectangle 25"/>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7" name="Rounded Rectangle 26"/>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8" name="Rounded Rectangle 27"/>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9" name="Rounded Rectangle 28"/>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0" name="TextBox 29"/>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Solving algorithms</a:t>
            </a:r>
            <a:endParaRPr lang="en-US" sz="2400" dirty="0">
              <a:solidFill>
                <a:schemeClr val="tx1">
                  <a:lumMod val="75000"/>
                </a:schemeClr>
              </a:solidFill>
            </a:endParaRPr>
          </a:p>
        </p:txBody>
      </p:sp>
    </p:spTree>
    <p:extLst>
      <p:ext uri="{BB962C8B-B14F-4D97-AF65-F5344CB8AC3E}">
        <p14:creationId xmlns:p14="http://schemas.microsoft.com/office/powerpoint/2010/main" val="297114429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Building a head model</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4" name="Rounded Rectangle 13"/>
          <p:cNvSpPr/>
          <p:nvPr/>
        </p:nvSpPr>
        <p:spPr>
          <a:xfrm>
            <a:off x="5014161" y="118948"/>
            <a:ext cx="5652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5" name="Picture 4" descr="Diskretisieru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2529681"/>
            <a:ext cx="9029700" cy="7462044"/>
          </a:xfrm>
          <a:prstGeom prst="rect">
            <a:avLst/>
          </a:prstGeom>
        </p:spPr>
      </p:pic>
      <p:sp>
        <p:nvSpPr>
          <p:cNvPr id="21" name="TextBox 20"/>
          <p:cNvSpPr txBox="1"/>
          <p:nvPr/>
        </p:nvSpPr>
        <p:spPr>
          <a:xfrm>
            <a:off x="1435616" y="8317515"/>
            <a:ext cx="4653722" cy="584776"/>
          </a:xfrm>
          <a:prstGeom prst="rect">
            <a:avLst/>
          </a:prstGeom>
          <a:noFill/>
        </p:spPr>
        <p:txBody>
          <a:bodyPr wrap="square" rtlCol="0">
            <a:spAutoFit/>
          </a:bodyPr>
          <a:lstStyle/>
          <a:p>
            <a:pPr algn="ctr"/>
            <a:r>
              <a:rPr lang="en-US" sz="3200" dirty="0" smtClean="0"/>
              <a:t>Continuous conductivity</a:t>
            </a:r>
          </a:p>
        </p:txBody>
      </p:sp>
      <p:sp>
        <p:nvSpPr>
          <p:cNvPr id="24" name="TextBox 23"/>
          <p:cNvSpPr txBox="1"/>
          <p:nvPr/>
        </p:nvSpPr>
        <p:spPr>
          <a:xfrm>
            <a:off x="11646416" y="3796315"/>
            <a:ext cx="2552184" cy="1077218"/>
          </a:xfrm>
          <a:prstGeom prst="rect">
            <a:avLst/>
          </a:prstGeom>
          <a:noFill/>
        </p:spPr>
        <p:txBody>
          <a:bodyPr wrap="square" rtlCol="0">
            <a:spAutoFit/>
          </a:bodyPr>
          <a:lstStyle/>
          <a:p>
            <a:r>
              <a:rPr lang="en-US" sz="3200" dirty="0" smtClean="0"/>
              <a:t>Hexahedral</a:t>
            </a:r>
            <a:br>
              <a:rPr lang="en-US" sz="3200" dirty="0" smtClean="0"/>
            </a:br>
            <a:r>
              <a:rPr lang="en-US" sz="3200" dirty="0" smtClean="0"/>
              <a:t>discretization</a:t>
            </a:r>
          </a:p>
        </p:txBody>
      </p:sp>
      <p:sp>
        <p:nvSpPr>
          <p:cNvPr id="25" name="TextBox 24"/>
          <p:cNvSpPr txBox="1"/>
          <p:nvPr/>
        </p:nvSpPr>
        <p:spPr>
          <a:xfrm>
            <a:off x="11621016" y="7733315"/>
            <a:ext cx="2856984" cy="1077218"/>
          </a:xfrm>
          <a:prstGeom prst="rect">
            <a:avLst/>
          </a:prstGeom>
          <a:noFill/>
        </p:spPr>
        <p:txBody>
          <a:bodyPr wrap="square" rtlCol="0">
            <a:spAutoFit/>
          </a:bodyPr>
          <a:lstStyle/>
          <a:p>
            <a:r>
              <a:rPr lang="en-US" sz="3200" dirty="0" smtClean="0"/>
              <a:t>Tetrahedral</a:t>
            </a:r>
            <a:br>
              <a:rPr lang="en-US" sz="3200" dirty="0" smtClean="0"/>
            </a:br>
            <a:r>
              <a:rPr lang="en-US" sz="3200" dirty="0" smtClean="0"/>
              <a:t>discretization</a:t>
            </a:r>
          </a:p>
        </p:txBody>
      </p:sp>
      <p:pic>
        <p:nvPicPr>
          <p:cNvPr id="15" name="Picture 14" descr="Hexaed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8520" y="3708400"/>
            <a:ext cx="1310905" cy="1163320"/>
          </a:xfrm>
          <a:prstGeom prst="rect">
            <a:avLst/>
          </a:prstGeom>
        </p:spPr>
      </p:pic>
      <p:pic>
        <p:nvPicPr>
          <p:cNvPr id="27" name="Picture 26" descr="Tetraed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2960" y="7625080"/>
            <a:ext cx="1351280" cy="1259840"/>
          </a:xfrm>
          <a:prstGeom prst="rect">
            <a:avLst/>
          </a:prstGeom>
        </p:spPr>
      </p:pic>
      <p:sp>
        <p:nvSpPr>
          <p:cNvPr id="22" name="Rounded Rectangle 21"/>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3" name="Rounded Rectangle 22"/>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6" name="Rounded Rectangle 25"/>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8" name="Rounded Rectangle 27"/>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9" name="Rounded Rectangle 28"/>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0" name="Rounded Rectangle 29"/>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1" name="Rounded Rectangle 30"/>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2" name="TextBox 31"/>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Solving algorithms</a:t>
            </a:r>
            <a:endParaRPr lang="en-US" sz="2400" dirty="0">
              <a:solidFill>
                <a:schemeClr val="tx1">
                  <a:lumMod val="75000"/>
                </a:schemeClr>
              </a:solidFill>
            </a:endParaRPr>
          </a:p>
        </p:txBody>
      </p:sp>
    </p:spTree>
    <p:extLst>
      <p:ext uri="{BB962C8B-B14F-4D97-AF65-F5344CB8AC3E}">
        <p14:creationId xmlns:p14="http://schemas.microsoft.com/office/powerpoint/2010/main" val="392594778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Getting good images</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4" name="Rounded Rectangle 13"/>
          <p:cNvSpPr/>
          <p:nvPr/>
        </p:nvSpPr>
        <p:spPr>
          <a:xfrm>
            <a:off x="5014161" y="118948"/>
            <a:ext cx="594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15" name="Picture 14" descr="Person-Female-Light-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70" y="3653560"/>
            <a:ext cx="4320000" cy="4320000"/>
          </a:xfrm>
          <a:prstGeom prst="rect">
            <a:avLst/>
          </a:prstGeom>
        </p:spPr>
      </p:pic>
      <p:pic>
        <p:nvPicPr>
          <p:cNvPr id="5" name="Picture 4" descr="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971159" y="3500585"/>
            <a:ext cx="4320000" cy="4569402"/>
          </a:xfrm>
          <a:prstGeom prst="rect">
            <a:avLst/>
          </a:prstGeom>
        </p:spPr>
      </p:pic>
      <p:pic>
        <p:nvPicPr>
          <p:cNvPr id="6" name="Picture 5" descr="mri-magnetom-avanto-overview-mediaviewer_04-00183594~10.jpg"/>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backgroundMark x1="43646" y1="55833" x2="56563" y2="59444"/>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08780" y="3655479"/>
            <a:ext cx="5763407" cy="4322555"/>
          </a:xfrm>
          <a:prstGeom prst="roundRect">
            <a:avLst>
              <a:gd name="adj" fmla="val 0"/>
            </a:avLst>
          </a:prstGeom>
        </p:spPr>
      </p:pic>
      <p:cxnSp>
        <p:nvCxnSpPr>
          <p:cNvPr id="21" name="Straight Arrow Connector 20"/>
          <p:cNvCxnSpPr/>
          <p:nvPr/>
        </p:nvCxnSpPr>
        <p:spPr>
          <a:xfrm>
            <a:off x="3957668" y="5794537"/>
            <a:ext cx="1213617" cy="18137"/>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1423106" y="5794537"/>
            <a:ext cx="1213617" cy="18137"/>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513891" y="8381153"/>
            <a:ext cx="5761707" cy="1077218"/>
          </a:xfrm>
          <a:prstGeom prst="rect">
            <a:avLst/>
          </a:prstGeom>
          <a:noFill/>
        </p:spPr>
        <p:txBody>
          <a:bodyPr wrap="square" rtlCol="0">
            <a:spAutoFit/>
          </a:bodyPr>
          <a:lstStyle/>
          <a:p>
            <a:r>
              <a:rPr lang="en-US" sz="3200" dirty="0" smtClean="0"/>
              <a:t>Ideal: get an MRI of your head</a:t>
            </a:r>
          </a:p>
          <a:p>
            <a:r>
              <a:rPr lang="en-US" sz="3200" dirty="0" smtClean="0"/>
              <a:t>OK: get an MRI off the internet</a:t>
            </a:r>
            <a:endParaRPr lang="en-US" sz="3200" dirty="0" smtClean="0"/>
          </a:p>
        </p:txBody>
      </p:sp>
      <p:sp>
        <p:nvSpPr>
          <p:cNvPr id="7" name="TextBox 6"/>
          <p:cNvSpPr txBox="1"/>
          <p:nvPr/>
        </p:nvSpPr>
        <p:spPr>
          <a:xfrm>
            <a:off x="0" y="9896415"/>
            <a:ext cx="18288000" cy="707886"/>
          </a:xfrm>
          <a:prstGeom prst="rect">
            <a:avLst/>
          </a:prstGeom>
          <a:noFill/>
        </p:spPr>
        <p:txBody>
          <a:bodyPr wrap="square" rtlCol="0">
            <a:spAutoFit/>
          </a:bodyPr>
          <a:lstStyle/>
          <a:p>
            <a:pPr algn="r"/>
            <a:r>
              <a:rPr lang="en-US" sz="2000" dirty="0" smtClean="0">
                <a:solidFill>
                  <a:srgbClr val="C5C4CC"/>
                </a:solidFill>
              </a:rPr>
              <a:t>Image credits: http</a:t>
            </a:r>
            <a:r>
              <a:rPr lang="en-US" sz="2000" dirty="0">
                <a:solidFill>
                  <a:srgbClr val="C5C4CC"/>
                </a:solidFill>
              </a:rPr>
              <a:t>://</a:t>
            </a:r>
            <a:r>
              <a:rPr lang="en-US" sz="2000" dirty="0" smtClean="0">
                <a:solidFill>
                  <a:srgbClr val="C5C4CC"/>
                </a:solidFill>
              </a:rPr>
              <a:t>www.healthcare.siemens.com, </a:t>
            </a:r>
            <a:r>
              <a:rPr lang="en-US" sz="2000" dirty="0">
                <a:solidFill>
                  <a:srgbClr val="C5C4CC"/>
                </a:solidFill>
              </a:rPr>
              <a:t>Icons-</a:t>
            </a:r>
            <a:r>
              <a:rPr lang="en-US" sz="2000" dirty="0" smtClean="0">
                <a:solidFill>
                  <a:srgbClr val="C5C4CC"/>
                </a:solidFill>
              </a:rPr>
              <a:t>Land</a:t>
            </a:r>
            <a:r>
              <a:rPr lang="en-US" sz="2000" dirty="0">
                <a:solidFill>
                  <a:srgbClr val="C5C4CC"/>
                </a:solidFill>
              </a:rPr>
              <a:t> </a:t>
            </a:r>
            <a:r>
              <a:rPr lang="en-US" sz="2000" dirty="0" smtClean="0">
                <a:solidFill>
                  <a:srgbClr val="C5C4CC"/>
                </a:solidFill>
              </a:rPr>
              <a:t>(http</a:t>
            </a:r>
            <a:r>
              <a:rPr lang="en-US" sz="2000" dirty="0">
                <a:solidFill>
                  <a:srgbClr val="C5C4CC"/>
                </a:solidFill>
              </a:rPr>
              <a:t>://</a:t>
            </a:r>
            <a:r>
              <a:rPr lang="en-US" sz="2000" dirty="0" err="1">
                <a:solidFill>
                  <a:srgbClr val="C5C4CC"/>
                </a:solidFill>
              </a:rPr>
              <a:t>www.icons-</a:t>
            </a:r>
            <a:r>
              <a:rPr lang="en-US" sz="2000" dirty="0" err="1" smtClean="0">
                <a:solidFill>
                  <a:srgbClr val="C5C4CC"/>
                </a:solidFill>
              </a:rPr>
              <a:t>land.com</a:t>
            </a:r>
            <a:r>
              <a:rPr lang="en-US" sz="2000" dirty="0" smtClean="0">
                <a:solidFill>
                  <a:srgbClr val="C5C4CC"/>
                </a:solidFill>
              </a:rPr>
              <a:t>)</a:t>
            </a:r>
            <a:endParaRPr lang="en-US" sz="2000" dirty="0">
              <a:solidFill>
                <a:srgbClr val="C5C4CC"/>
              </a:solidFill>
            </a:endParaRPr>
          </a:p>
          <a:p>
            <a:pPr algn="r"/>
            <a:r>
              <a:rPr lang="en-US" sz="2000" dirty="0" smtClean="0">
                <a:solidFill>
                  <a:schemeClr val="accent6">
                    <a:lumMod val="40000"/>
                    <a:lumOff val="60000"/>
                  </a:schemeClr>
                </a:solidFill>
              </a:rPr>
              <a:t> </a:t>
            </a:r>
            <a:endParaRPr lang="en-US" sz="2000" dirty="0">
              <a:solidFill>
                <a:schemeClr val="accent6">
                  <a:lumMod val="40000"/>
                  <a:lumOff val="60000"/>
                </a:schemeClr>
              </a:solidFill>
            </a:endParaRPr>
          </a:p>
        </p:txBody>
      </p:sp>
      <p:sp>
        <p:nvSpPr>
          <p:cNvPr id="24" name="Rounded Rectangle 23"/>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5" name="Rounded Rectangle 24"/>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6" name="Rounded Rectangle 25"/>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7" name="Rounded Rectangle 26"/>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8" name="Rounded Rectangle 27"/>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9" name="Rounded Rectangle 28"/>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0" name="Rounded Rectangle 29"/>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1" name="TextBox 30"/>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Solving algorithms</a:t>
            </a:r>
            <a:endParaRPr lang="en-US" sz="2400" dirty="0">
              <a:solidFill>
                <a:schemeClr val="tx1">
                  <a:lumMod val="75000"/>
                </a:schemeClr>
              </a:solidFill>
            </a:endParaRPr>
          </a:p>
        </p:txBody>
      </p:sp>
    </p:spTree>
    <p:extLst>
      <p:ext uri="{BB962C8B-B14F-4D97-AF65-F5344CB8AC3E}">
        <p14:creationId xmlns:p14="http://schemas.microsoft.com/office/powerpoint/2010/main" val="29051717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Getting good images</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4" name="Rounded Rectangle 13"/>
          <p:cNvSpPr/>
          <p:nvPr/>
        </p:nvSpPr>
        <p:spPr>
          <a:xfrm>
            <a:off x="5014161" y="118948"/>
            <a:ext cx="6264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grpSp>
        <p:nvGrpSpPr>
          <p:cNvPr id="4" name="Group 3"/>
          <p:cNvGrpSpPr/>
          <p:nvPr/>
        </p:nvGrpSpPr>
        <p:grpSpPr>
          <a:xfrm>
            <a:off x="666932" y="2848114"/>
            <a:ext cx="7479999" cy="3298114"/>
            <a:chOff x="666932" y="5016619"/>
            <a:chExt cx="7479999" cy="3298114"/>
          </a:xfrm>
        </p:grpSpPr>
        <p:pic>
          <p:nvPicPr>
            <p:cNvPr id="15" name="Picture 14" descr="Person-Female-Light-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932" y="5016619"/>
              <a:ext cx="3298114" cy="3298114"/>
            </a:xfrm>
            <a:prstGeom prst="rect">
              <a:avLst/>
            </a:prstGeom>
          </p:spPr>
        </p:pic>
        <p:pic>
          <p:nvPicPr>
            <p:cNvPr id="5" name="Picture 4" descr="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041068" y="5018538"/>
              <a:ext cx="3105863" cy="3285171"/>
            </a:xfrm>
            <a:prstGeom prst="rect">
              <a:avLst/>
            </a:prstGeom>
          </p:spPr>
        </p:pic>
        <p:cxnSp>
          <p:nvCxnSpPr>
            <p:cNvPr id="22" name="Straight Arrow Connector 21"/>
            <p:cNvCxnSpPr/>
            <p:nvPr/>
          </p:nvCxnSpPr>
          <p:spPr>
            <a:xfrm>
              <a:off x="3307153" y="6538024"/>
              <a:ext cx="1213617" cy="18137"/>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grpSp>
      <p:sp>
        <p:nvSpPr>
          <p:cNvPr id="26" name="TextBox 25"/>
          <p:cNvSpPr txBox="1"/>
          <p:nvPr/>
        </p:nvSpPr>
        <p:spPr>
          <a:xfrm>
            <a:off x="8704516" y="4260993"/>
            <a:ext cx="8890376" cy="3744615"/>
          </a:xfrm>
          <a:prstGeom prst="rect">
            <a:avLst/>
          </a:prstGeom>
          <a:noFill/>
        </p:spPr>
        <p:txBody>
          <a:bodyPr wrap="square" rtlCol="0">
            <a:spAutoFit/>
          </a:bodyPr>
          <a:lstStyle/>
          <a:p>
            <a:pPr>
              <a:lnSpc>
                <a:spcPct val="150000"/>
              </a:lnSpc>
            </a:pPr>
            <a:r>
              <a:rPr lang="en-US" sz="3200" b="1" dirty="0" smtClean="0">
                <a:solidFill>
                  <a:schemeClr val="tx2"/>
                </a:solidFill>
              </a:rPr>
              <a:t>Ideal</a:t>
            </a:r>
            <a:r>
              <a:rPr lang="en-US" sz="3200" dirty="0" smtClean="0"/>
              <a:t>: </a:t>
            </a:r>
            <a:r>
              <a:rPr lang="en-US" sz="3200" dirty="0" smtClean="0">
                <a:solidFill>
                  <a:srgbClr val="C5C4CC"/>
                </a:solidFill>
              </a:rPr>
              <a:t>one head model for every </a:t>
            </a:r>
            <a:r>
              <a:rPr lang="en-US" sz="3200" dirty="0" smtClean="0"/>
              <a:t>person </a:t>
            </a:r>
            <a:r>
              <a:rPr lang="en-US" sz="3200" dirty="0" smtClean="0">
                <a:solidFill>
                  <a:srgbClr val="C5C4CC"/>
                </a:solidFill>
              </a:rPr>
              <a:t>and </a:t>
            </a:r>
            <a:r>
              <a:rPr lang="en-US" sz="3200" dirty="0" smtClean="0"/>
              <a:t>position</a:t>
            </a:r>
          </a:p>
          <a:p>
            <a:pPr>
              <a:lnSpc>
                <a:spcPct val="150000"/>
              </a:lnSpc>
            </a:pPr>
            <a:r>
              <a:rPr lang="en-US" sz="3200" b="1" dirty="0" smtClean="0">
                <a:solidFill>
                  <a:srgbClr val="FFF1B2"/>
                </a:solidFill>
              </a:rPr>
              <a:t>Good</a:t>
            </a:r>
            <a:r>
              <a:rPr lang="en-US" sz="3200" dirty="0" smtClean="0"/>
              <a:t>: </a:t>
            </a:r>
            <a:r>
              <a:rPr lang="en-US" sz="3200" dirty="0" smtClean="0">
                <a:solidFill>
                  <a:schemeClr val="accent6">
                    <a:lumMod val="40000"/>
                    <a:lumOff val="60000"/>
                  </a:schemeClr>
                </a:solidFill>
              </a:rPr>
              <a:t>same head model for all </a:t>
            </a:r>
            <a:r>
              <a:rPr lang="en-US" sz="3200" dirty="0" smtClean="0"/>
              <a:t>positions</a:t>
            </a:r>
          </a:p>
          <a:p>
            <a:pPr>
              <a:lnSpc>
                <a:spcPct val="150000"/>
              </a:lnSpc>
            </a:pPr>
            <a:r>
              <a:rPr lang="en-US" sz="3200" b="1" dirty="0" smtClean="0">
                <a:solidFill>
                  <a:srgbClr val="FFF1B2"/>
                </a:solidFill>
              </a:rPr>
              <a:t>OK</a:t>
            </a:r>
            <a:r>
              <a:rPr lang="en-US" sz="3200" dirty="0" smtClean="0"/>
              <a:t>: same</a:t>
            </a:r>
            <a:r>
              <a:rPr lang="en-US" sz="3200" dirty="0" smtClean="0">
                <a:solidFill>
                  <a:srgbClr val="C5C4CC"/>
                </a:solidFill>
              </a:rPr>
              <a:t> head model for all </a:t>
            </a:r>
            <a:r>
              <a:rPr lang="en-US" sz="3200" dirty="0" smtClean="0"/>
              <a:t>persons </a:t>
            </a:r>
            <a:r>
              <a:rPr lang="en-US" sz="3200" dirty="0" smtClean="0">
                <a:solidFill>
                  <a:srgbClr val="C5C4CC"/>
                </a:solidFill>
              </a:rPr>
              <a:t>and </a:t>
            </a:r>
            <a:r>
              <a:rPr lang="en-US" sz="3200" dirty="0" smtClean="0"/>
              <a:t>positions</a:t>
            </a:r>
          </a:p>
          <a:p>
            <a:pPr>
              <a:lnSpc>
                <a:spcPct val="150000"/>
              </a:lnSpc>
            </a:pPr>
            <a:r>
              <a:rPr lang="en-US" sz="3200" b="1" dirty="0" smtClean="0">
                <a:solidFill>
                  <a:srgbClr val="FFF1B2"/>
                </a:solidFill>
              </a:rPr>
              <a:t>Bad</a:t>
            </a:r>
            <a:r>
              <a:rPr lang="en-US" sz="3200" dirty="0" smtClean="0"/>
              <a:t>: any </a:t>
            </a:r>
            <a:r>
              <a:rPr lang="en-US" sz="3200" dirty="0" smtClean="0">
                <a:solidFill>
                  <a:srgbClr val="C5C4CC"/>
                </a:solidFill>
              </a:rPr>
              <a:t>head model </a:t>
            </a:r>
            <a:r>
              <a:rPr lang="en-US" sz="3200" dirty="0" smtClean="0"/>
              <a:t>off the internet</a:t>
            </a:r>
          </a:p>
          <a:p>
            <a:pPr>
              <a:lnSpc>
                <a:spcPct val="150000"/>
              </a:lnSpc>
            </a:pPr>
            <a:r>
              <a:rPr lang="en-US" sz="3200" b="1" dirty="0" smtClean="0"/>
              <a:t>Even </a:t>
            </a:r>
            <a:r>
              <a:rPr lang="en-US" sz="3200" b="1" dirty="0" smtClean="0">
                <a:solidFill>
                  <a:srgbClr val="FFF1B2"/>
                </a:solidFill>
              </a:rPr>
              <a:t>worse</a:t>
            </a:r>
            <a:r>
              <a:rPr lang="en-US" sz="3200" dirty="0" smtClean="0"/>
              <a:t>: no </a:t>
            </a:r>
            <a:r>
              <a:rPr lang="en-US" sz="3200" dirty="0" smtClean="0">
                <a:solidFill>
                  <a:srgbClr val="C5C4CC"/>
                </a:solidFill>
              </a:rPr>
              <a:t>head model at all</a:t>
            </a:r>
            <a:endParaRPr lang="en-US" sz="3200" dirty="0" smtClean="0">
              <a:solidFill>
                <a:srgbClr val="C5C4CC"/>
              </a:solidFill>
            </a:endParaRPr>
          </a:p>
        </p:txBody>
      </p:sp>
      <p:grpSp>
        <p:nvGrpSpPr>
          <p:cNvPr id="27" name="Group 26"/>
          <p:cNvGrpSpPr/>
          <p:nvPr/>
        </p:nvGrpSpPr>
        <p:grpSpPr>
          <a:xfrm>
            <a:off x="666932" y="6565551"/>
            <a:ext cx="7479999" cy="3298114"/>
            <a:chOff x="666932" y="5016619"/>
            <a:chExt cx="7479999" cy="3298114"/>
          </a:xfrm>
        </p:grpSpPr>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932" y="5016619"/>
              <a:ext cx="3298114" cy="3298114"/>
            </a:xfrm>
            <a:prstGeom prst="rect">
              <a:avLst/>
            </a:prstGeom>
          </p:spPr>
        </p:pic>
        <p:pic>
          <p:nvPicPr>
            <p:cNvPr id="29" name="Picture 28" descr="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041068" y="5018538"/>
              <a:ext cx="3105863" cy="3285171"/>
            </a:xfrm>
            <a:prstGeom prst="rect">
              <a:avLst/>
            </a:prstGeom>
          </p:spPr>
        </p:pic>
        <p:cxnSp>
          <p:nvCxnSpPr>
            <p:cNvPr id="30" name="Straight Arrow Connector 29"/>
            <p:cNvCxnSpPr/>
            <p:nvPr/>
          </p:nvCxnSpPr>
          <p:spPr>
            <a:xfrm>
              <a:off x="3307153" y="6538024"/>
              <a:ext cx="1213617" cy="18137"/>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grpSp>
      <p:sp>
        <p:nvSpPr>
          <p:cNvPr id="32" name="Rounded Rectangle 31"/>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3" name="Rounded Rectangle 32"/>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4" name="Rounded Rectangle 33"/>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5" name="Rounded Rectangle 34"/>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6" name="Rounded Rectangle 35"/>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7" name="Rounded Rectangle 36"/>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8" name="Rounded Rectangle 37"/>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9" name="TextBox 38"/>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Solving algorithms</a:t>
            </a:r>
            <a:endParaRPr lang="en-US" sz="2400" dirty="0">
              <a:solidFill>
                <a:schemeClr val="tx1">
                  <a:lumMod val="75000"/>
                </a:schemeClr>
              </a:solidFill>
            </a:endParaRPr>
          </a:p>
        </p:txBody>
      </p:sp>
    </p:spTree>
    <p:extLst>
      <p:ext uri="{BB962C8B-B14F-4D97-AF65-F5344CB8AC3E}">
        <p14:creationId xmlns:p14="http://schemas.microsoft.com/office/powerpoint/2010/main" val="8554699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Preprocessing</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4" name="Rounded Rectangle 13"/>
          <p:cNvSpPr/>
          <p:nvPr/>
        </p:nvSpPr>
        <p:spPr>
          <a:xfrm>
            <a:off x="5014161" y="118948"/>
            <a:ext cx="6984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877" y="2438399"/>
            <a:ext cx="10969246" cy="7521769"/>
          </a:xfrm>
          <a:prstGeom prst="rect">
            <a:avLst/>
          </a:prstGeom>
        </p:spPr>
      </p:pic>
      <p:sp>
        <p:nvSpPr>
          <p:cNvPr id="6" name="TextBox 5"/>
          <p:cNvSpPr txBox="1"/>
          <p:nvPr/>
        </p:nvSpPr>
        <p:spPr>
          <a:xfrm>
            <a:off x="587944" y="4892467"/>
            <a:ext cx="5997029" cy="4524315"/>
          </a:xfrm>
          <a:prstGeom prst="rect">
            <a:avLst/>
          </a:prstGeom>
          <a:noFill/>
          <a:ln>
            <a:solidFill>
              <a:srgbClr val="D2610C"/>
            </a:solidFill>
          </a:ln>
        </p:spPr>
        <p:txBody>
          <a:bodyPr wrap="square" rtlCol="0">
            <a:spAutoFit/>
          </a:bodyPr>
          <a:lstStyle/>
          <a:p>
            <a:r>
              <a:rPr lang="en-US" sz="3200" dirty="0" smtClean="0"/>
              <a:t>Be aware with cortex restrictions:</a:t>
            </a:r>
          </a:p>
          <a:p>
            <a:endParaRPr lang="en-US" sz="3200" dirty="0" smtClean="0"/>
          </a:p>
          <a:p>
            <a:pPr marL="457200" indent="-457200">
              <a:buFont typeface="Arial"/>
              <a:buChar char="•"/>
            </a:pPr>
            <a:r>
              <a:rPr lang="en-US" sz="3200" dirty="0" smtClean="0"/>
              <a:t>There </a:t>
            </a:r>
            <a:r>
              <a:rPr lang="en-US" sz="3200" dirty="0"/>
              <a:t>may be electric fields outside the cortex (heart, eyes)</a:t>
            </a:r>
            <a:r>
              <a:rPr lang="en-US" sz="3200" dirty="0" smtClean="0"/>
              <a:t>. Forgot to set up a location for that? You will get noise.</a:t>
            </a:r>
          </a:p>
          <a:p>
            <a:pPr marL="457200" indent="-457200">
              <a:buFont typeface="Arial"/>
              <a:buChar char="•"/>
            </a:pPr>
            <a:r>
              <a:rPr lang="en-US" sz="3200" dirty="0" smtClean="0"/>
              <a:t>Don’t choose too few cortex points, or you might exclude your real location.</a:t>
            </a:r>
          </a:p>
        </p:txBody>
      </p:sp>
      <p:sp>
        <p:nvSpPr>
          <p:cNvPr id="29" name="TextBox 28"/>
          <p:cNvSpPr txBox="1"/>
          <p:nvPr/>
        </p:nvSpPr>
        <p:spPr>
          <a:xfrm>
            <a:off x="587944" y="2540319"/>
            <a:ext cx="5997029" cy="2123658"/>
          </a:xfrm>
          <a:prstGeom prst="rect">
            <a:avLst/>
          </a:prstGeom>
          <a:noFill/>
          <a:ln>
            <a:solidFill>
              <a:schemeClr val="accent2"/>
            </a:solidFill>
          </a:ln>
        </p:spPr>
        <p:txBody>
          <a:bodyPr wrap="square" rtlCol="0">
            <a:spAutoFit/>
          </a:bodyPr>
          <a:lstStyle/>
          <a:p>
            <a:r>
              <a:rPr lang="en-US" dirty="0" smtClean="0"/>
              <a:t>Input:</a:t>
            </a:r>
          </a:p>
          <a:p>
            <a:pPr marL="457200" indent="-457200">
              <a:buFont typeface="Arial"/>
              <a:buChar char="•"/>
            </a:pPr>
            <a:r>
              <a:rPr lang="en-US" sz="3200" dirty="0" smtClean="0"/>
              <a:t>head model conductivity</a:t>
            </a:r>
          </a:p>
          <a:p>
            <a:pPr marL="457200" indent="-457200">
              <a:buFont typeface="Arial"/>
              <a:buChar char="•"/>
            </a:pPr>
            <a:r>
              <a:rPr lang="en-US" sz="3200" dirty="0" smtClean="0"/>
              <a:t>EEG sensor location</a:t>
            </a:r>
          </a:p>
          <a:p>
            <a:pPr marL="457200" indent="-457200">
              <a:buFont typeface="Arial"/>
              <a:buChar char="•"/>
            </a:pPr>
            <a:r>
              <a:rPr lang="en-US" sz="3200" dirty="0" smtClean="0"/>
              <a:t>cortex point locations</a:t>
            </a:r>
          </a:p>
        </p:txBody>
      </p:sp>
      <p:grpSp>
        <p:nvGrpSpPr>
          <p:cNvPr id="31" name="Group 30"/>
          <p:cNvGrpSpPr/>
          <p:nvPr/>
        </p:nvGrpSpPr>
        <p:grpSpPr>
          <a:xfrm>
            <a:off x="7589346" y="4120158"/>
            <a:ext cx="3228826" cy="5453081"/>
            <a:chOff x="7589346" y="4120158"/>
            <a:chExt cx="3228826" cy="5453081"/>
          </a:xfrm>
        </p:grpSpPr>
        <p:sp>
          <p:nvSpPr>
            <p:cNvPr id="24" name="Rounded Rectangle 23"/>
            <p:cNvSpPr/>
            <p:nvPr/>
          </p:nvSpPr>
          <p:spPr>
            <a:xfrm>
              <a:off x="7589346" y="4120158"/>
              <a:ext cx="3190623" cy="2881013"/>
            </a:xfrm>
            <a:prstGeom prst="roundRect">
              <a:avLst>
                <a:gd name="adj" fmla="val 9191"/>
              </a:avLst>
            </a:prstGeom>
            <a:solidFill>
              <a:srgbClr val="D2610C">
                <a:alpha val="32000"/>
              </a:srgb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4000" dirty="0" smtClean="0">
                  <a:solidFill>
                    <a:srgbClr val="FFFFFF"/>
                  </a:solidFill>
                </a:rPr>
                <a:t>Input</a:t>
              </a:r>
              <a:endParaRPr lang="en-US" dirty="0" smtClean="0">
                <a:solidFill>
                  <a:srgbClr val="FFFFFF"/>
                </a:solidFill>
              </a:endParaRPr>
            </a:p>
          </p:txBody>
        </p:sp>
        <p:pic>
          <p:nvPicPr>
            <p:cNvPr id="4" name="Picture 3" descr="vox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5707" y="5915050"/>
              <a:ext cx="807831" cy="829863"/>
            </a:xfrm>
            <a:prstGeom prst="rect">
              <a:avLst/>
            </a:prstGeom>
          </p:spPr>
        </p:pic>
        <p:pic>
          <p:nvPicPr>
            <p:cNvPr id="26" name="Picture 25" descr="eeg-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35288" y="5856536"/>
              <a:ext cx="923478" cy="943326"/>
            </a:xfrm>
            <a:prstGeom prst="rect">
              <a:avLst/>
            </a:prstGeom>
            <a:effectLst>
              <a:outerShdw blurRad="676275" algn="ctr" rotWithShape="0">
                <a:prstClr val="black">
                  <a:alpha val="61000"/>
                </a:prstClr>
              </a:outerShdw>
            </a:effectLst>
          </p:spPr>
        </p:pic>
        <p:pic>
          <p:nvPicPr>
            <p:cNvPr id="5" name="Picture 4" descr="Gehirn.png"/>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0" b="99531" l="34375" r="100000"/>
                      </a14:imgEffect>
                    </a14:imgLayer>
                  </a14:imgProps>
                </a:ext>
                <a:ext uri="{28A0092B-C50C-407E-A947-70E740481C1C}">
                  <a14:useLocalDpi xmlns:a14="http://schemas.microsoft.com/office/drawing/2010/main" val="0"/>
                </a:ext>
              </a:extLst>
            </a:blip>
            <a:srcRect l="34354"/>
            <a:stretch/>
          </p:blipFill>
          <p:spPr>
            <a:xfrm>
              <a:off x="8254130" y="4987580"/>
              <a:ext cx="1579823" cy="1266625"/>
            </a:xfrm>
            <a:prstGeom prst="rect">
              <a:avLst/>
            </a:prstGeom>
          </p:spPr>
        </p:pic>
        <p:sp>
          <p:nvSpPr>
            <p:cNvPr id="27" name="Rounded Rectangle 26"/>
            <p:cNvSpPr/>
            <p:nvPr/>
          </p:nvSpPr>
          <p:spPr>
            <a:xfrm>
              <a:off x="7597996" y="7268134"/>
              <a:ext cx="3220176" cy="2305105"/>
            </a:xfrm>
            <a:prstGeom prst="roundRect">
              <a:avLst>
                <a:gd name="adj" fmla="val 9191"/>
              </a:avLst>
            </a:prstGeom>
            <a:solidFill>
              <a:schemeClr val="accent4">
                <a:alpha val="32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tx1"/>
                  </a:solidFill>
                </a:rPr>
                <a:t>Head model</a:t>
              </a:r>
              <a:endParaRPr lang="en-US" dirty="0" smtClean="0">
                <a:solidFill>
                  <a:schemeClr val="tx1"/>
                </a:solidFill>
              </a:endParaRPr>
            </a:p>
          </p:txBody>
        </p:sp>
        <p:cxnSp>
          <p:nvCxnSpPr>
            <p:cNvPr id="30" name="Straight Arrow Connector 29"/>
            <p:cNvCxnSpPr/>
            <p:nvPr/>
          </p:nvCxnSpPr>
          <p:spPr>
            <a:xfrm flipH="1">
              <a:off x="9159249" y="6750663"/>
              <a:ext cx="14765" cy="987902"/>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grpSp>
      <p:sp>
        <p:nvSpPr>
          <p:cNvPr id="33" name="Rounded Rectangle 32"/>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4" name="Rounded Rectangle 33"/>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5" name="Rounded Rectangle 34"/>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6" name="Rounded Rectangle 35"/>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7" name="Rounded Rectangle 36"/>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8" name="Rounded Rectangle 37"/>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9" name="Rounded Rectangle 38"/>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0" name="TextBox 39"/>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Solving algorithms</a:t>
            </a:r>
            <a:endParaRPr lang="en-US" sz="2400" dirty="0">
              <a:solidFill>
                <a:schemeClr val="tx1">
                  <a:lumMod val="75000"/>
                </a:schemeClr>
              </a:solidFill>
            </a:endParaRPr>
          </a:p>
        </p:txBody>
      </p:sp>
    </p:spTree>
    <p:extLst>
      <p:ext uri="{BB962C8B-B14F-4D97-AF65-F5344CB8AC3E}">
        <p14:creationId xmlns:p14="http://schemas.microsoft.com/office/powerpoint/2010/main" val="25194961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Building the transfer matrix</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4" name="Rounded Rectangle 13"/>
          <p:cNvSpPr/>
          <p:nvPr/>
        </p:nvSpPr>
        <p:spPr>
          <a:xfrm>
            <a:off x="5014161" y="118948"/>
            <a:ext cx="7236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877" y="2438399"/>
            <a:ext cx="10969246" cy="7521769"/>
          </a:xfrm>
          <a:prstGeom prst="rect">
            <a:avLst/>
          </a:prstGeom>
        </p:spPr>
      </p:pic>
      <p:grpSp>
        <p:nvGrpSpPr>
          <p:cNvPr id="4" name="Group 3"/>
          <p:cNvGrpSpPr/>
          <p:nvPr/>
        </p:nvGrpSpPr>
        <p:grpSpPr>
          <a:xfrm>
            <a:off x="7589346" y="4120158"/>
            <a:ext cx="8214590" cy="5453081"/>
            <a:chOff x="7589346" y="4120158"/>
            <a:chExt cx="8214590" cy="5453081"/>
          </a:xfrm>
        </p:grpSpPr>
        <p:sp>
          <p:nvSpPr>
            <p:cNvPr id="25" name="Rounded Rectangle 24"/>
            <p:cNvSpPr/>
            <p:nvPr/>
          </p:nvSpPr>
          <p:spPr>
            <a:xfrm>
              <a:off x="7589346" y="4120158"/>
              <a:ext cx="3190623" cy="2881013"/>
            </a:xfrm>
            <a:prstGeom prst="roundRect">
              <a:avLst>
                <a:gd name="adj" fmla="val 9191"/>
              </a:avLst>
            </a:prstGeom>
            <a:solidFill>
              <a:schemeClr val="accent2">
                <a:alpha val="32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4000" dirty="0" smtClean="0">
                  <a:solidFill>
                    <a:srgbClr val="FFFFFF"/>
                  </a:solidFill>
                </a:rPr>
                <a:t>Input</a:t>
              </a:r>
              <a:endParaRPr lang="en-US" dirty="0" smtClean="0">
                <a:solidFill>
                  <a:srgbClr val="FFFFFF"/>
                </a:solidFill>
              </a:endParaRPr>
            </a:p>
          </p:txBody>
        </p:sp>
        <p:pic>
          <p:nvPicPr>
            <p:cNvPr id="26" name="Picture 25" descr="vox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5707" y="5915050"/>
              <a:ext cx="807831" cy="829863"/>
            </a:xfrm>
            <a:prstGeom prst="rect">
              <a:avLst/>
            </a:prstGeom>
          </p:spPr>
        </p:pic>
        <p:pic>
          <p:nvPicPr>
            <p:cNvPr id="27" name="Picture 26" descr="eeg-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35288" y="5856536"/>
              <a:ext cx="923478" cy="943326"/>
            </a:xfrm>
            <a:prstGeom prst="rect">
              <a:avLst/>
            </a:prstGeom>
            <a:effectLst>
              <a:outerShdw blurRad="676275" algn="ctr" rotWithShape="0">
                <a:prstClr val="black">
                  <a:alpha val="61000"/>
                </a:prstClr>
              </a:outerShdw>
            </a:effectLst>
          </p:spPr>
        </p:pic>
        <p:pic>
          <p:nvPicPr>
            <p:cNvPr id="28" name="Picture 27" descr="Gehirn.png"/>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0" b="99531" l="34375" r="100000"/>
                      </a14:imgEffect>
                    </a14:imgLayer>
                  </a14:imgProps>
                </a:ext>
                <a:ext uri="{28A0092B-C50C-407E-A947-70E740481C1C}">
                  <a14:useLocalDpi xmlns:a14="http://schemas.microsoft.com/office/drawing/2010/main" val="0"/>
                </a:ext>
              </a:extLst>
            </a:blip>
            <a:srcRect l="34354"/>
            <a:stretch/>
          </p:blipFill>
          <p:spPr>
            <a:xfrm>
              <a:off x="8254130" y="4987580"/>
              <a:ext cx="1579823" cy="1266625"/>
            </a:xfrm>
            <a:prstGeom prst="rect">
              <a:avLst/>
            </a:prstGeom>
          </p:spPr>
        </p:pic>
        <p:sp>
          <p:nvSpPr>
            <p:cNvPr id="29" name="Rounded Rectangle 28"/>
            <p:cNvSpPr/>
            <p:nvPr/>
          </p:nvSpPr>
          <p:spPr>
            <a:xfrm>
              <a:off x="7597996" y="7268134"/>
              <a:ext cx="3220176" cy="2305105"/>
            </a:xfrm>
            <a:prstGeom prst="roundRect">
              <a:avLst>
                <a:gd name="adj" fmla="val 9191"/>
              </a:avLst>
            </a:prstGeom>
            <a:solidFill>
              <a:schemeClr val="accent4">
                <a:alpha val="32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tx1"/>
                  </a:solidFill>
                </a:rPr>
                <a:t>Head model</a:t>
              </a:r>
              <a:endParaRPr lang="en-US" dirty="0" smtClean="0">
                <a:solidFill>
                  <a:schemeClr val="tx1"/>
                </a:solidFill>
              </a:endParaRPr>
            </a:p>
          </p:txBody>
        </p:sp>
        <p:cxnSp>
          <p:nvCxnSpPr>
            <p:cNvPr id="30" name="Straight Arrow Connector 29"/>
            <p:cNvCxnSpPr/>
            <p:nvPr/>
          </p:nvCxnSpPr>
          <p:spPr>
            <a:xfrm flipH="1">
              <a:off x="9159249" y="6750663"/>
              <a:ext cx="14765" cy="987902"/>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a:off x="11156745" y="7293228"/>
              <a:ext cx="4647191" cy="2280011"/>
            </a:xfrm>
            <a:prstGeom prst="roundRect">
              <a:avLst/>
            </a:prstGeom>
            <a:solidFill>
              <a:schemeClr val="accent5">
                <a:lumMod val="7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“Transfer Matrix”</a:t>
              </a:r>
            </a:p>
            <a:p>
              <a:pPr algn="ctr"/>
              <a:r>
                <a:rPr lang="en-US" dirty="0" smtClean="0">
                  <a:solidFill>
                    <a:schemeClr val="tx1"/>
                  </a:solidFill>
                </a:rPr>
                <a:t>or</a:t>
              </a:r>
            </a:p>
            <a:p>
              <a:pPr algn="ctr"/>
              <a:r>
                <a:rPr lang="en-US" dirty="0" smtClean="0">
                  <a:solidFill>
                    <a:schemeClr val="tx1"/>
                  </a:solidFill>
                </a:rPr>
                <a:t>“Lead field Matrix”</a:t>
              </a:r>
              <a:endParaRPr lang="en-US" dirty="0" smtClean="0">
                <a:solidFill>
                  <a:schemeClr val="tx1"/>
                </a:solidFill>
              </a:endParaRPr>
            </a:p>
          </p:txBody>
        </p:sp>
        <p:cxnSp>
          <p:nvCxnSpPr>
            <p:cNvPr id="32" name="Straight Arrow Connector 31"/>
            <p:cNvCxnSpPr/>
            <p:nvPr/>
          </p:nvCxnSpPr>
          <p:spPr>
            <a:xfrm>
              <a:off x="10635949" y="8448098"/>
              <a:ext cx="440920" cy="6591"/>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grpSp>
      <p:sp>
        <p:nvSpPr>
          <p:cNvPr id="5" name="TextBox 4"/>
          <p:cNvSpPr txBox="1"/>
          <p:nvPr/>
        </p:nvSpPr>
        <p:spPr>
          <a:xfrm>
            <a:off x="682014" y="5974453"/>
            <a:ext cx="5855923" cy="3600986"/>
          </a:xfrm>
          <a:prstGeom prst="rect">
            <a:avLst/>
          </a:prstGeom>
          <a:noFill/>
          <a:ln>
            <a:solidFill>
              <a:schemeClr val="accent5"/>
            </a:solidFill>
          </a:ln>
        </p:spPr>
        <p:txBody>
          <a:bodyPr wrap="square" rtlCol="0">
            <a:spAutoFit/>
          </a:bodyPr>
          <a:lstStyle/>
          <a:p>
            <a:r>
              <a:rPr lang="en-US" dirty="0" smtClean="0"/>
              <a:t>Transfer matrix:</a:t>
            </a:r>
          </a:p>
          <a:p>
            <a:pPr marL="571500" indent="-571500">
              <a:buFont typeface="Arial"/>
              <a:buChar char="•"/>
            </a:pPr>
            <a:r>
              <a:rPr lang="en-US" sz="3200" dirty="0" smtClean="0"/>
              <a:t>doesn’t depend on</a:t>
            </a:r>
            <a:br>
              <a:rPr lang="en-US" sz="3200" dirty="0" smtClean="0"/>
            </a:br>
            <a:r>
              <a:rPr lang="en-US" sz="3200" dirty="0" smtClean="0"/>
              <a:t>brain activity</a:t>
            </a:r>
          </a:p>
          <a:p>
            <a:pPr marL="571500" indent="-571500">
              <a:buFont typeface="Arial"/>
              <a:buChar char="•"/>
            </a:pPr>
            <a:r>
              <a:rPr lang="en-US" sz="3200" dirty="0" smtClean="0"/>
              <a:t>takes several hours</a:t>
            </a:r>
            <a:br>
              <a:rPr lang="en-US" sz="3200" dirty="0" smtClean="0"/>
            </a:br>
            <a:r>
              <a:rPr lang="en-US" sz="3200" dirty="0" smtClean="0"/>
              <a:t>to compute</a:t>
            </a:r>
          </a:p>
          <a:p>
            <a:pPr marL="571500" indent="-571500">
              <a:buFont typeface="Arial"/>
              <a:buChar char="•"/>
            </a:pPr>
            <a:r>
              <a:rPr lang="en-US" sz="3200" dirty="0" smtClean="0"/>
              <a:t>based on boundary-element or finite-element methods</a:t>
            </a:r>
          </a:p>
        </p:txBody>
      </p:sp>
      <p:sp>
        <p:nvSpPr>
          <p:cNvPr id="33" name="Rounded Rectangle 32"/>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4" name="Rounded Rectangle 33"/>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5" name="Rounded Rectangle 34"/>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6" name="Rounded Rectangle 35"/>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7" name="Rounded Rectangle 36"/>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8" name="Rounded Rectangle 37"/>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9" name="Rounded Rectangle 38"/>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0" name="TextBox 39"/>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Solving algorithms</a:t>
            </a:r>
            <a:endParaRPr lang="en-US" sz="2400" dirty="0">
              <a:solidFill>
                <a:schemeClr val="tx1">
                  <a:lumMod val="75000"/>
                </a:schemeClr>
              </a:solidFill>
            </a:endParaRPr>
          </a:p>
        </p:txBody>
      </p:sp>
    </p:spTree>
    <p:extLst>
      <p:ext uri="{BB962C8B-B14F-4D97-AF65-F5344CB8AC3E}">
        <p14:creationId xmlns:p14="http://schemas.microsoft.com/office/powerpoint/2010/main" val="79499110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a:t>Doing most of the work in advance</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4" name="Rounded Rectangle 13"/>
          <p:cNvSpPr/>
          <p:nvPr/>
        </p:nvSpPr>
        <p:spPr>
          <a:xfrm>
            <a:off x="5014161" y="118948"/>
            <a:ext cx="7596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grpSp>
        <p:nvGrpSpPr>
          <p:cNvPr id="29" name="Group 28"/>
          <p:cNvGrpSpPr/>
          <p:nvPr/>
        </p:nvGrpSpPr>
        <p:grpSpPr>
          <a:xfrm>
            <a:off x="7589346" y="4120158"/>
            <a:ext cx="8214590" cy="5453081"/>
            <a:chOff x="7589346" y="4120158"/>
            <a:chExt cx="8214590" cy="5453081"/>
          </a:xfrm>
        </p:grpSpPr>
        <p:sp>
          <p:nvSpPr>
            <p:cNvPr id="30" name="Rounded Rectangle 29"/>
            <p:cNvSpPr/>
            <p:nvPr/>
          </p:nvSpPr>
          <p:spPr>
            <a:xfrm>
              <a:off x="7589346" y="4120158"/>
              <a:ext cx="3190623" cy="2881013"/>
            </a:xfrm>
            <a:prstGeom prst="roundRect">
              <a:avLst>
                <a:gd name="adj" fmla="val 9191"/>
              </a:avLst>
            </a:prstGeom>
            <a:solidFill>
              <a:schemeClr val="accent2">
                <a:alpha val="32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4000" dirty="0" smtClean="0">
                  <a:solidFill>
                    <a:srgbClr val="FFFFFF"/>
                  </a:solidFill>
                </a:rPr>
                <a:t>Input</a:t>
              </a:r>
              <a:endParaRPr lang="en-US" dirty="0" smtClean="0">
                <a:solidFill>
                  <a:srgbClr val="FFFFFF"/>
                </a:solidFill>
              </a:endParaRPr>
            </a:p>
          </p:txBody>
        </p:sp>
        <p:pic>
          <p:nvPicPr>
            <p:cNvPr id="31" name="Picture 30" descr="vox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07" y="5915050"/>
              <a:ext cx="807831" cy="829863"/>
            </a:xfrm>
            <a:prstGeom prst="rect">
              <a:avLst/>
            </a:prstGeom>
          </p:spPr>
        </p:pic>
        <p:pic>
          <p:nvPicPr>
            <p:cNvPr id="32" name="Picture 31" descr="eeg-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635288" y="5856536"/>
              <a:ext cx="923478" cy="943326"/>
            </a:xfrm>
            <a:prstGeom prst="rect">
              <a:avLst/>
            </a:prstGeom>
            <a:effectLst>
              <a:outerShdw blurRad="676275" algn="ctr" rotWithShape="0">
                <a:prstClr val="black">
                  <a:alpha val="61000"/>
                </a:prstClr>
              </a:outerShdw>
            </a:effectLst>
          </p:spPr>
        </p:pic>
        <p:pic>
          <p:nvPicPr>
            <p:cNvPr id="33" name="Picture 32" descr="Gehirn.png"/>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6">
                      <a14:imgEffect>
                        <a14:backgroundRemoval t="0" b="99531" l="34375" r="100000"/>
                      </a14:imgEffect>
                    </a14:imgLayer>
                  </a14:imgProps>
                </a:ext>
                <a:ext uri="{28A0092B-C50C-407E-A947-70E740481C1C}">
                  <a14:useLocalDpi xmlns:a14="http://schemas.microsoft.com/office/drawing/2010/main" val="0"/>
                </a:ext>
              </a:extLst>
            </a:blip>
            <a:srcRect l="34354"/>
            <a:stretch/>
          </p:blipFill>
          <p:spPr>
            <a:xfrm>
              <a:off x="8254130" y="4987580"/>
              <a:ext cx="1579823" cy="1266625"/>
            </a:xfrm>
            <a:prstGeom prst="rect">
              <a:avLst/>
            </a:prstGeom>
          </p:spPr>
        </p:pic>
        <p:sp>
          <p:nvSpPr>
            <p:cNvPr id="34" name="Rounded Rectangle 33"/>
            <p:cNvSpPr/>
            <p:nvPr/>
          </p:nvSpPr>
          <p:spPr>
            <a:xfrm>
              <a:off x="7597996" y="7268134"/>
              <a:ext cx="3220176" cy="2305105"/>
            </a:xfrm>
            <a:prstGeom prst="roundRect">
              <a:avLst>
                <a:gd name="adj" fmla="val 9191"/>
              </a:avLst>
            </a:prstGeom>
            <a:solidFill>
              <a:schemeClr val="accent4">
                <a:alpha val="32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tx1"/>
                  </a:solidFill>
                </a:rPr>
                <a:t>Head model</a:t>
              </a:r>
              <a:endParaRPr lang="en-US" dirty="0" smtClean="0">
                <a:solidFill>
                  <a:schemeClr val="tx1"/>
                </a:solidFill>
              </a:endParaRPr>
            </a:p>
          </p:txBody>
        </p:sp>
        <p:cxnSp>
          <p:nvCxnSpPr>
            <p:cNvPr id="35" name="Straight Arrow Connector 34"/>
            <p:cNvCxnSpPr/>
            <p:nvPr/>
          </p:nvCxnSpPr>
          <p:spPr>
            <a:xfrm flipH="1">
              <a:off x="9159249" y="6750663"/>
              <a:ext cx="14765" cy="987902"/>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36" name="Rounded Rectangle 35"/>
            <p:cNvSpPr/>
            <p:nvPr/>
          </p:nvSpPr>
          <p:spPr>
            <a:xfrm>
              <a:off x="11156745" y="7293228"/>
              <a:ext cx="4647191" cy="2280011"/>
            </a:xfrm>
            <a:prstGeom prst="roundRect">
              <a:avLst/>
            </a:prstGeom>
            <a:solidFill>
              <a:schemeClr val="accent5">
                <a:lumMod val="7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“Transfer Matrix”</a:t>
              </a:r>
            </a:p>
            <a:p>
              <a:pPr algn="ctr"/>
              <a:r>
                <a:rPr lang="en-US" dirty="0" smtClean="0">
                  <a:solidFill>
                    <a:schemeClr val="tx1"/>
                  </a:solidFill>
                </a:rPr>
                <a:t>or</a:t>
              </a:r>
            </a:p>
            <a:p>
              <a:pPr algn="ctr"/>
              <a:r>
                <a:rPr lang="en-US" dirty="0" smtClean="0">
                  <a:solidFill>
                    <a:schemeClr val="tx1"/>
                  </a:solidFill>
                </a:rPr>
                <a:t>“Lead field Matrix”</a:t>
              </a:r>
              <a:endParaRPr lang="en-US" dirty="0" smtClean="0">
                <a:solidFill>
                  <a:schemeClr val="tx1"/>
                </a:solidFill>
              </a:endParaRPr>
            </a:p>
          </p:txBody>
        </p:sp>
        <p:cxnSp>
          <p:nvCxnSpPr>
            <p:cNvPr id="37" name="Straight Arrow Connector 36"/>
            <p:cNvCxnSpPr/>
            <p:nvPr/>
          </p:nvCxnSpPr>
          <p:spPr>
            <a:xfrm>
              <a:off x="10635949" y="8448098"/>
              <a:ext cx="440920" cy="6591"/>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gr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7877" y="2438399"/>
            <a:ext cx="10969246" cy="7521768"/>
          </a:xfrm>
          <a:prstGeom prst="rect">
            <a:avLst/>
          </a:prstGeom>
        </p:spPr>
      </p:pic>
      <p:sp>
        <p:nvSpPr>
          <p:cNvPr id="38" name="TextBox 37"/>
          <p:cNvSpPr txBox="1"/>
          <p:nvPr/>
        </p:nvSpPr>
        <p:spPr>
          <a:xfrm>
            <a:off x="682014" y="6962355"/>
            <a:ext cx="5855923" cy="2616101"/>
          </a:xfrm>
          <a:prstGeom prst="rect">
            <a:avLst/>
          </a:prstGeom>
          <a:noFill/>
          <a:ln>
            <a:solidFill>
              <a:srgbClr val="FFF1B2"/>
            </a:solidFill>
          </a:ln>
        </p:spPr>
        <p:txBody>
          <a:bodyPr wrap="square" rtlCol="0">
            <a:spAutoFit/>
          </a:bodyPr>
          <a:lstStyle/>
          <a:p>
            <a:r>
              <a:rPr lang="en-US" dirty="0" smtClean="0"/>
              <a:t>Online:</a:t>
            </a:r>
          </a:p>
          <a:p>
            <a:pPr marL="571500" indent="-571500">
              <a:buFont typeface="Arial"/>
              <a:buChar char="•"/>
            </a:pPr>
            <a:r>
              <a:rPr lang="en-US" sz="3200" dirty="0" smtClean="0"/>
              <a:t>converts cortex activity</a:t>
            </a:r>
            <a:br>
              <a:rPr lang="en-US" sz="3200" dirty="0" smtClean="0"/>
            </a:br>
            <a:r>
              <a:rPr lang="en-US" sz="3200" dirty="0" smtClean="0"/>
              <a:t>into sensor voltages</a:t>
            </a:r>
          </a:p>
          <a:p>
            <a:pPr marL="571500" indent="-571500">
              <a:buFont typeface="Arial"/>
              <a:buChar char="•"/>
            </a:pPr>
            <a:r>
              <a:rPr lang="en-US" sz="3200" dirty="0" smtClean="0"/>
              <a:t>takes only few </a:t>
            </a:r>
            <a:r>
              <a:rPr lang="en-US" sz="3200" dirty="0" err="1" smtClean="0"/>
              <a:t>miliseconds</a:t>
            </a:r>
            <a:endParaRPr lang="en-US" sz="3200" dirty="0" smtClean="0"/>
          </a:p>
          <a:p>
            <a:pPr marL="571500" indent="-571500">
              <a:buFont typeface="Arial"/>
              <a:buChar char="•"/>
            </a:pPr>
            <a:r>
              <a:rPr lang="en-US" sz="3200" dirty="0" smtClean="0"/>
              <a:t>great for real-time analysis</a:t>
            </a:r>
          </a:p>
        </p:txBody>
      </p:sp>
      <p:sp>
        <p:nvSpPr>
          <p:cNvPr id="39" name="TextBox 38"/>
          <p:cNvSpPr txBox="1"/>
          <p:nvPr/>
        </p:nvSpPr>
        <p:spPr>
          <a:xfrm>
            <a:off x="682014" y="4116257"/>
            <a:ext cx="5855923" cy="2616101"/>
          </a:xfrm>
          <a:prstGeom prst="rect">
            <a:avLst/>
          </a:prstGeom>
          <a:noFill/>
          <a:ln>
            <a:solidFill>
              <a:schemeClr val="accent5"/>
            </a:solidFill>
          </a:ln>
        </p:spPr>
        <p:txBody>
          <a:bodyPr wrap="square" rtlCol="0">
            <a:spAutoFit/>
          </a:bodyPr>
          <a:lstStyle/>
          <a:p>
            <a:r>
              <a:rPr lang="en-US" dirty="0" smtClean="0"/>
              <a:t>Offline:</a:t>
            </a:r>
          </a:p>
          <a:p>
            <a:pPr marL="571500" indent="-571500">
              <a:buFont typeface="Arial"/>
              <a:buChar char="•"/>
            </a:pPr>
            <a:r>
              <a:rPr lang="en-US" sz="3200" dirty="0"/>
              <a:t>doesn’t depend on</a:t>
            </a:r>
            <a:br>
              <a:rPr lang="en-US" sz="3200" dirty="0"/>
            </a:br>
            <a:r>
              <a:rPr lang="en-US" sz="3200" dirty="0"/>
              <a:t>brain </a:t>
            </a:r>
            <a:r>
              <a:rPr lang="en-US" sz="3200" dirty="0" smtClean="0"/>
              <a:t>activity</a:t>
            </a:r>
          </a:p>
          <a:p>
            <a:pPr marL="571500" indent="-571500">
              <a:buFont typeface="Arial"/>
              <a:buChar char="•"/>
            </a:pPr>
            <a:r>
              <a:rPr lang="en-US" sz="3200" dirty="0"/>
              <a:t>takes several hours</a:t>
            </a:r>
            <a:br>
              <a:rPr lang="en-US" sz="3200" dirty="0"/>
            </a:br>
            <a:r>
              <a:rPr lang="en-US" sz="3200" dirty="0"/>
              <a:t>to </a:t>
            </a:r>
            <a:r>
              <a:rPr lang="en-US" sz="3200" dirty="0" smtClean="0"/>
              <a:t>compute</a:t>
            </a:r>
            <a:endParaRPr lang="en-US" sz="3200" dirty="0"/>
          </a:p>
        </p:txBody>
      </p:sp>
      <p:sp>
        <p:nvSpPr>
          <p:cNvPr id="4" name="Rectangle 3"/>
          <p:cNvSpPr/>
          <p:nvPr/>
        </p:nvSpPr>
        <p:spPr>
          <a:xfrm>
            <a:off x="7431613" y="7056442"/>
            <a:ext cx="8489912" cy="251679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600" dirty="0" smtClean="0">
                <a:gradFill flip="none" rotWithShape="1">
                  <a:gsLst>
                    <a:gs pos="0">
                      <a:schemeClr val="lt1">
                        <a:alpha val="50000"/>
                      </a:schemeClr>
                    </a:gs>
                    <a:gs pos="100000">
                      <a:schemeClr val="tx1">
                        <a:alpha val="20000"/>
                      </a:schemeClr>
                    </a:gs>
                  </a:gsLst>
                  <a:lin ang="16200000" scaled="0"/>
                  <a:tileRect/>
                </a:gradFill>
              </a:rPr>
              <a:t>OFFLINE</a:t>
            </a:r>
            <a:endParaRPr lang="en-US" sz="16600" dirty="0">
              <a:gradFill flip="none" rotWithShape="1">
                <a:gsLst>
                  <a:gs pos="0">
                    <a:schemeClr val="lt1">
                      <a:alpha val="50000"/>
                    </a:schemeClr>
                  </a:gs>
                  <a:gs pos="100000">
                    <a:schemeClr val="tx1">
                      <a:alpha val="20000"/>
                    </a:schemeClr>
                  </a:gs>
                </a:gsLst>
                <a:lin ang="16200000" scaled="0"/>
                <a:tileRect/>
              </a:gradFill>
            </a:endParaRPr>
          </a:p>
        </p:txBody>
      </p:sp>
      <p:sp>
        <p:nvSpPr>
          <p:cNvPr id="40" name="Rectangle 39"/>
          <p:cNvSpPr/>
          <p:nvPr/>
        </p:nvSpPr>
        <p:spPr>
          <a:xfrm>
            <a:off x="11229268" y="4151050"/>
            <a:ext cx="4950954" cy="251679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dirty="0" smtClean="0">
                <a:gradFill flip="none" rotWithShape="1">
                  <a:gsLst>
                    <a:gs pos="0">
                      <a:schemeClr val="lt1">
                        <a:alpha val="50000"/>
                      </a:schemeClr>
                    </a:gs>
                    <a:gs pos="100000">
                      <a:schemeClr val="tx1">
                        <a:alpha val="20000"/>
                      </a:schemeClr>
                    </a:gs>
                  </a:gsLst>
                  <a:lin ang="16200000" scaled="0"/>
                  <a:tileRect/>
                </a:gradFill>
              </a:rPr>
              <a:t>ONLINE</a:t>
            </a:r>
            <a:endParaRPr lang="en-US" sz="9600" dirty="0">
              <a:gradFill flip="none" rotWithShape="1">
                <a:gsLst>
                  <a:gs pos="0">
                    <a:schemeClr val="lt1">
                      <a:alpha val="50000"/>
                    </a:schemeClr>
                  </a:gs>
                  <a:gs pos="100000">
                    <a:schemeClr val="tx1">
                      <a:alpha val="20000"/>
                    </a:schemeClr>
                  </a:gs>
                </a:gsLst>
                <a:lin ang="16200000" scaled="0"/>
                <a:tileRect/>
              </a:gradFill>
            </a:endParaRPr>
          </a:p>
        </p:txBody>
      </p:sp>
      <p:sp>
        <p:nvSpPr>
          <p:cNvPr id="41" name="Rounded Rectangle 40"/>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2" name="Rounded Rectangle 41"/>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3" name="Rounded Rectangle 42"/>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4" name="Rounded Rectangle 43"/>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5" name="Rounded Rectangle 44"/>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6" name="Rounded Rectangle 45"/>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7" name="Rounded Rectangle 46"/>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8" name="TextBox 47"/>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Solving algorithms</a:t>
            </a:r>
            <a:endParaRPr lang="en-US" sz="2400" dirty="0">
              <a:solidFill>
                <a:schemeClr val="tx1">
                  <a:lumMod val="75000"/>
                </a:schemeClr>
              </a:solidFill>
            </a:endParaRPr>
          </a:p>
        </p:txBody>
      </p:sp>
    </p:spTree>
    <p:extLst>
      <p:ext uri="{BB962C8B-B14F-4D97-AF65-F5344CB8AC3E}">
        <p14:creationId xmlns:p14="http://schemas.microsoft.com/office/powerpoint/2010/main" val="15556124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67840" y="3889332"/>
            <a:ext cx="3197305" cy="4179867"/>
            <a:chOff x="1367840" y="3889332"/>
            <a:chExt cx="3197305" cy="4179867"/>
          </a:xfrm>
        </p:grpSpPr>
        <p:grpSp>
          <p:nvGrpSpPr>
            <p:cNvPr id="47" name="Group 46"/>
            <p:cNvGrpSpPr/>
            <p:nvPr/>
          </p:nvGrpSpPr>
          <p:grpSpPr>
            <a:xfrm>
              <a:off x="1367840" y="6555799"/>
              <a:ext cx="3197305" cy="1513400"/>
              <a:chOff x="1367840" y="6555799"/>
              <a:chExt cx="3197305" cy="1513400"/>
            </a:xfrm>
          </p:grpSpPr>
          <p:sp>
            <p:nvSpPr>
              <p:cNvPr id="48" name="Right Arrow 47"/>
              <p:cNvSpPr/>
              <p:nvPr/>
            </p:nvSpPr>
            <p:spPr>
              <a:xfrm>
                <a:off x="2260043" y="6929555"/>
                <a:ext cx="2305102" cy="717734"/>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49" name="Picture 48" descr="brain-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840" y="6555799"/>
                <a:ext cx="1512000" cy="1513400"/>
              </a:xfrm>
              <a:prstGeom prst="rect">
                <a:avLst/>
              </a:prstGeom>
            </p:spPr>
          </p:pic>
        </p:grpSp>
        <p:grpSp>
          <p:nvGrpSpPr>
            <p:cNvPr id="50" name="Group 49"/>
            <p:cNvGrpSpPr/>
            <p:nvPr/>
          </p:nvGrpSpPr>
          <p:grpSpPr>
            <a:xfrm>
              <a:off x="1367840" y="5228303"/>
              <a:ext cx="3197305" cy="1513400"/>
              <a:chOff x="1367840" y="5228303"/>
              <a:chExt cx="3197305" cy="1513400"/>
            </a:xfrm>
          </p:grpSpPr>
          <p:sp>
            <p:nvSpPr>
              <p:cNvPr id="51" name="Right Arrow 50"/>
              <p:cNvSpPr/>
              <p:nvPr/>
            </p:nvSpPr>
            <p:spPr>
              <a:xfrm>
                <a:off x="2260043" y="5622240"/>
                <a:ext cx="2305102" cy="717734"/>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52" name="Picture 51" descr="brain-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840" y="5228303"/>
                <a:ext cx="1512000" cy="1513400"/>
              </a:xfrm>
              <a:prstGeom prst="rect">
                <a:avLst/>
              </a:prstGeom>
            </p:spPr>
          </p:pic>
        </p:grpSp>
        <p:grpSp>
          <p:nvGrpSpPr>
            <p:cNvPr id="53" name="Group 52"/>
            <p:cNvGrpSpPr/>
            <p:nvPr/>
          </p:nvGrpSpPr>
          <p:grpSpPr>
            <a:xfrm>
              <a:off x="1367840" y="3889332"/>
              <a:ext cx="3197305" cy="1513400"/>
              <a:chOff x="1367840" y="3889332"/>
              <a:chExt cx="3197305" cy="1513400"/>
            </a:xfrm>
          </p:grpSpPr>
          <p:sp>
            <p:nvSpPr>
              <p:cNvPr id="54" name="Right Arrow 53"/>
              <p:cNvSpPr/>
              <p:nvPr/>
            </p:nvSpPr>
            <p:spPr>
              <a:xfrm>
                <a:off x="2260043" y="4287167"/>
                <a:ext cx="2305102" cy="717734"/>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55" name="Picture 54" descr="brain-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840" y="3889332"/>
                <a:ext cx="1512000" cy="1513400"/>
              </a:xfrm>
              <a:prstGeom prst="rect">
                <a:avLst/>
              </a:prstGeom>
            </p:spPr>
          </p:pic>
        </p:grpSp>
      </p:grpSp>
      <p:graphicFrame>
        <p:nvGraphicFramePr>
          <p:cNvPr id="9" name="Table 8"/>
          <p:cNvGraphicFramePr>
            <a:graphicFrameLocks noGrp="1"/>
          </p:cNvGraphicFramePr>
          <p:nvPr>
            <p:extLst>
              <p:ext uri="{D42A27DB-BD31-4B8C-83A1-F6EECF244321}">
                <p14:modId xmlns:p14="http://schemas.microsoft.com/office/powerpoint/2010/main" val="1753376140"/>
              </p:ext>
            </p:extLst>
          </p:nvPr>
        </p:nvGraphicFramePr>
        <p:xfrm>
          <a:off x="1373190" y="2594815"/>
          <a:ext cx="15541624" cy="6726655"/>
        </p:xfrm>
        <a:graphic>
          <a:graphicData uri="http://schemas.openxmlformats.org/drawingml/2006/table">
            <a:tbl>
              <a:tblPr bandRow="1">
                <a:tableStyleId>{5C22544A-7EE6-4342-B048-85BDC9FD1C3A}</a:tableStyleId>
              </a:tblPr>
              <a:tblGrid>
                <a:gridCol w="1526366"/>
                <a:gridCol w="1573404"/>
                <a:gridCol w="1776848"/>
                <a:gridCol w="3555002"/>
                <a:gridCol w="3555002"/>
                <a:gridCol w="3555002"/>
              </a:tblGrid>
              <a:tr h="1345331">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tx1"/>
                          </a:solidFill>
                        </a:rPr>
                        <a:t>transfer</a:t>
                      </a:r>
                      <a:r>
                        <a:rPr lang="en-US" sz="3600" baseline="0" dirty="0" smtClean="0">
                          <a:solidFill>
                            <a:schemeClr val="tx1"/>
                          </a:solidFill>
                        </a:rPr>
                        <a:t> </a:t>
                      </a:r>
                      <a:r>
                        <a:rPr lang="en-US" sz="3600" dirty="0" smtClean="0">
                          <a:solidFill>
                            <a:schemeClr val="tx1"/>
                          </a:solidFill>
                        </a:rPr>
                        <a:t>speed</a:t>
                      </a:r>
                      <a:br>
                        <a:rPr lang="en-US" sz="3600" dirty="0" smtClean="0">
                          <a:solidFill>
                            <a:schemeClr val="tx1"/>
                          </a:solidFill>
                        </a:rPr>
                      </a:br>
                      <a:r>
                        <a:rPr lang="en-US" sz="2200" dirty="0" smtClean="0">
                          <a:solidFill>
                            <a:srgbClr val="BEBDED"/>
                          </a:solidFill>
                        </a:rPr>
                        <a:t>in characters per second</a:t>
                      </a:r>
                      <a:endParaRPr lang="en-US" sz="3200" dirty="0" smtClean="0">
                        <a:solidFill>
                          <a:srgbClr val="BEBDED"/>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tx1"/>
                          </a:solidFill>
                        </a:rPr>
                        <a:t>accuracy</a:t>
                      </a:r>
                      <a:endParaRPr lang="en-US" sz="3600" dirty="0">
                        <a:solidFill>
                          <a:schemeClr val="tx1"/>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tx1"/>
                          </a:solidFill>
                        </a:rPr>
                        <a:t>usability</a:t>
                      </a:r>
                      <a:endParaRPr lang="en-US" sz="3600" dirty="0">
                        <a:solidFill>
                          <a:schemeClr val="tx1"/>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r>
              <a:tr h="1345331">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1 - 5</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very high</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hard</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r>
              <a:tr h="1345331">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baseline="0" dirty="0" smtClean="0">
                          <a:solidFill>
                            <a:schemeClr val="accent5">
                              <a:lumMod val="40000"/>
                              <a:lumOff val="60000"/>
                            </a:schemeClr>
                          </a:solidFill>
                        </a:rPr>
                        <a:t>&lt; 1</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high</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easy</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r>
              <a:tr h="1345331">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10 - 15</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medium</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easy</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345331">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Title 1"/>
          <p:cNvSpPr>
            <a:spLocks noGrp="1"/>
          </p:cNvSpPr>
          <p:nvPr>
            <p:ph type="title"/>
          </p:nvPr>
        </p:nvSpPr>
        <p:spPr/>
        <p:txBody>
          <a:bodyPr/>
          <a:lstStyle/>
          <a:p>
            <a:r>
              <a:rPr lang="en-US" sz="8000" dirty="0"/>
              <a:t>Language</a:t>
            </a:r>
          </a:p>
        </p:txBody>
      </p:sp>
      <p:grpSp>
        <p:nvGrpSpPr>
          <p:cNvPr id="26" name="Group 25"/>
          <p:cNvGrpSpPr/>
          <p:nvPr/>
        </p:nvGrpSpPr>
        <p:grpSpPr>
          <a:xfrm>
            <a:off x="3074647" y="4033465"/>
            <a:ext cx="2786498" cy="1225133"/>
            <a:chOff x="1537323" y="2014867"/>
            <a:chExt cx="1393249" cy="612000"/>
          </a:xfrm>
        </p:grpSpPr>
        <p:pic>
          <p:nvPicPr>
            <p:cNvPr id="5" name="Picture 4" descr="keyboard-icon.png"/>
            <p:cNvPicPr>
              <a:picLocks noChangeAspect="1"/>
            </p:cNvPicPr>
            <p:nvPr/>
          </p:nvPicPr>
          <p:blipFill rotWithShape="1">
            <a:blip r:embed="rId5">
              <a:extLst>
                <a:ext uri="{28A0092B-C50C-407E-A947-70E740481C1C}">
                  <a14:useLocalDpi xmlns:a14="http://schemas.microsoft.com/office/drawing/2010/main" val="0"/>
                </a:ext>
              </a:extLst>
            </a:blip>
            <a:srcRect t="22608" b="22063"/>
            <a:stretch/>
          </p:blipFill>
          <p:spPr>
            <a:xfrm>
              <a:off x="2282572" y="2141600"/>
              <a:ext cx="648000" cy="358535"/>
            </a:xfrm>
            <a:prstGeom prst="rect">
              <a:avLst/>
            </a:prstGeom>
          </p:spPr>
        </p:pic>
        <p:pic>
          <p:nvPicPr>
            <p:cNvPr id="19" name="Picture 18" descr="fingers-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7323" y="2014867"/>
              <a:ext cx="612000" cy="612000"/>
            </a:xfrm>
            <a:prstGeom prst="rect">
              <a:avLst/>
            </a:prstGeom>
          </p:spPr>
        </p:pic>
      </p:grpSp>
      <p:grpSp>
        <p:nvGrpSpPr>
          <p:cNvPr id="27" name="Group 26"/>
          <p:cNvGrpSpPr/>
          <p:nvPr/>
        </p:nvGrpSpPr>
        <p:grpSpPr>
          <a:xfrm>
            <a:off x="3074646" y="5372436"/>
            <a:ext cx="2822500" cy="1225133"/>
            <a:chOff x="1537323" y="2683733"/>
            <a:chExt cx="1411250" cy="612000"/>
          </a:xfrm>
        </p:grpSpPr>
        <p:pic>
          <p:nvPicPr>
            <p:cNvPr id="12" name="Picture 11" descr="stylus-ic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2573" y="2701733"/>
              <a:ext cx="576000" cy="576000"/>
            </a:xfrm>
            <a:prstGeom prst="rect">
              <a:avLst/>
            </a:prstGeom>
          </p:spPr>
        </p:pic>
        <p:pic>
          <p:nvPicPr>
            <p:cNvPr id="20" name="Picture 19" descr="fingers-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7323" y="2683733"/>
              <a:ext cx="612000" cy="612000"/>
            </a:xfrm>
            <a:prstGeom prst="rect">
              <a:avLst/>
            </a:prstGeom>
          </p:spPr>
        </p:pic>
      </p:grpSp>
      <p:grpSp>
        <p:nvGrpSpPr>
          <p:cNvPr id="28" name="Group 27"/>
          <p:cNvGrpSpPr/>
          <p:nvPr/>
        </p:nvGrpSpPr>
        <p:grpSpPr>
          <a:xfrm>
            <a:off x="2966647" y="6844068"/>
            <a:ext cx="2714498" cy="936865"/>
            <a:chOff x="1483323" y="3418868"/>
            <a:chExt cx="1357249" cy="467999"/>
          </a:xfrm>
        </p:grpSpPr>
        <p:pic>
          <p:nvPicPr>
            <p:cNvPr id="14" name="Picture 13" descr="microphone-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2573" y="3418868"/>
              <a:ext cx="467999" cy="467999"/>
            </a:xfrm>
            <a:prstGeom prst="rect">
              <a:avLst/>
            </a:prstGeom>
          </p:spPr>
        </p:pic>
        <p:pic>
          <p:nvPicPr>
            <p:cNvPr id="21" name="Picture 20" descr="lips-ico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3323" y="3507923"/>
              <a:ext cx="720000" cy="289888"/>
            </a:xfrm>
            <a:prstGeom prst="rect">
              <a:avLst/>
            </a:prstGeom>
          </p:spPr>
        </p:pic>
      </p:grpSp>
      <p:sp>
        <p:nvSpPr>
          <p:cNvPr id="44" name="Rounded Rectangle 43"/>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5" name="TextBox 44"/>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a:solidFill>
                  <a:schemeClr val="tx1">
                    <a:lumMod val="75000"/>
                  </a:schemeClr>
                </a:solidFill>
              </a:rPr>
              <a:t>Why we’re excited</a:t>
            </a:r>
          </a:p>
        </p:txBody>
      </p:sp>
      <p:sp>
        <p:nvSpPr>
          <p:cNvPr id="46" name="Rounded Rectangle 45"/>
          <p:cNvSpPr/>
          <p:nvPr/>
        </p:nvSpPr>
        <p:spPr>
          <a:xfrm>
            <a:off x="5014162" y="118948"/>
            <a:ext cx="4608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34" name="Picture 33" descr="communication.png"/>
          <p:cNvPicPr>
            <a:picLocks noChangeAspect="1"/>
          </p:cNvPicPr>
          <p:nvPr/>
        </p:nvPicPr>
        <p:blipFill rotWithShape="1">
          <a:blip r:embed="rId10">
            <a:extLst>
              <a:ext uri="{28A0092B-C50C-407E-A947-70E740481C1C}">
                <a14:useLocalDpi xmlns:a14="http://schemas.microsoft.com/office/drawing/2010/main" val="0"/>
              </a:ext>
            </a:extLst>
          </a:blip>
          <a:srcRect t="12191" b="15427"/>
          <a:stretch/>
        </p:blipFill>
        <p:spPr>
          <a:xfrm>
            <a:off x="1377832" y="960338"/>
            <a:ext cx="4538759" cy="2323398"/>
          </a:xfrm>
          <a:prstGeom prst="roundRect">
            <a:avLst>
              <a:gd name="adj" fmla="val 11749"/>
            </a:avLst>
          </a:prstGeom>
          <a:ln w="38100" cmpd="sng">
            <a:solidFill>
              <a:srgbClr val="FFFFFF"/>
            </a:solidFill>
          </a:ln>
        </p:spPr>
      </p:pic>
      <p:sp>
        <p:nvSpPr>
          <p:cNvPr id="35" name="Rounded Rectangle 34"/>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6" name="Rounded Rectangle 35"/>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7" name="Rounded Rectangle 36"/>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56" name="Rounded Rectangle 55"/>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57" name="Rounded Rectangle 56"/>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custDataLst>
      <p:tags r:id="rId1"/>
    </p:custDataLst>
    <p:extLst>
      <p:ext uri="{BB962C8B-B14F-4D97-AF65-F5344CB8AC3E}">
        <p14:creationId xmlns:p14="http://schemas.microsoft.com/office/powerpoint/2010/main" val="644434848"/>
      </p:ext>
    </p:extLst>
  </p:cSld>
  <p:clrMapOvr>
    <a:masterClrMapping/>
  </p:clrMapOvr>
  <mc:AlternateContent xmlns:mc="http://schemas.openxmlformats.org/markup-compatibility/2006">
    <mc:Choice xmlns:p14="http://schemas.microsoft.com/office/powerpoint/2010/main" Requires="p14">
      <p:transition spd="slow" p14:dur="2000" advTm="91176"/>
    </mc:Choice>
    <mc:Fallback>
      <p:transition xmlns:p14="http://schemas.microsoft.com/office/powerpoint/2010/main" spd="slow" advTm="9117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7"/>
                                        </p:tgtEl>
                                      </p:cBhvr>
                                    </p:animEffect>
                                    <p:animScale>
                                      <p:cBhvr>
                                        <p:cTn id="12" dur="250" autoRev="1" fill="hold"/>
                                        <p:tgtEl>
                                          <p:spTgt spid="2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8"/>
                                        </p:tgtEl>
                                      </p:cBhvr>
                                    </p:animEffect>
                                    <p:animScale>
                                      <p:cBhvr>
                                        <p:cTn id="17" dur="250" autoRev="1" fill="hold"/>
                                        <p:tgtEl>
                                          <p:spTgt spid="2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p:tgtEl>
                                          <p:spTgt spid="3"/>
                                        </p:tgtEl>
                                        <p:attrNameLst>
                                          <p:attrName>ppt_x</p:attrName>
                                        </p:attrNameLst>
                                      </p:cBhvr>
                                      <p:tavLst>
                                        <p:tav tm="0">
                                          <p:val>
                                            <p:strVal val="#ppt_x-#ppt_w*1.125000"/>
                                          </p:val>
                                        </p:tav>
                                        <p:tav tm="100000">
                                          <p:val>
                                            <p:strVal val="#ppt_x"/>
                                          </p:val>
                                        </p:tav>
                                      </p:tavLst>
                                    </p:anim>
                                    <p:animEffect transition="in" filter="wipe(righ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The final step</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4" name="Rounded Rectangle 13"/>
          <p:cNvSpPr/>
          <p:nvPr/>
        </p:nvSpPr>
        <p:spPr>
          <a:xfrm>
            <a:off x="5014161" y="118948"/>
            <a:ext cx="7956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877" y="2438399"/>
            <a:ext cx="10969246" cy="7521769"/>
          </a:xfrm>
          <a:prstGeom prst="rect">
            <a:avLst/>
          </a:prstGeom>
        </p:spPr>
      </p:pic>
      <p:grpSp>
        <p:nvGrpSpPr>
          <p:cNvPr id="27" name="Group 26"/>
          <p:cNvGrpSpPr/>
          <p:nvPr/>
        </p:nvGrpSpPr>
        <p:grpSpPr>
          <a:xfrm>
            <a:off x="7589346" y="4120158"/>
            <a:ext cx="8214590" cy="5453081"/>
            <a:chOff x="7589346" y="4120158"/>
            <a:chExt cx="8214590" cy="5453081"/>
          </a:xfrm>
        </p:grpSpPr>
        <p:sp>
          <p:nvSpPr>
            <p:cNvPr id="28" name="Rounded Rectangle 27"/>
            <p:cNvSpPr/>
            <p:nvPr/>
          </p:nvSpPr>
          <p:spPr>
            <a:xfrm>
              <a:off x="7589346" y="4120158"/>
              <a:ext cx="3190623" cy="2881013"/>
            </a:xfrm>
            <a:prstGeom prst="roundRect">
              <a:avLst>
                <a:gd name="adj" fmla="val 9191"/>
              </a:avLst>
            </a:prstGeom>
            <a:solidFill>
              <a:schemeClr val="accent2">
                <a:alpha val="32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4000" dirty="0" smtClean="0">
                  <a:solidFill>
                    <a:srgbClr val="FFFFFF"/>
                  </a:solidFill>
                </a:rPr>
                <a:t>Input</a:t>
              </a:r>
              <a:endParaRPr lang="en-US" dirty="0" smtClean="0">
                <a:solidFill>
                  <a:srgbClr val="FFFFFF"/>
                </a:solidFill>
              </a:endParaRPr>
            </a:p>
          </p:txBody>
        </p:sp>
        <p:pic>
          <p:nvPicPr>
            <p:cNvPr id="29" name="Picture 28" descr="vox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5707" y="5915050"/>
              <a:ext cx="807831" cy="829863"/>
            </a:xfrm>
            <a:prstGeom prst="rect">
              <a:avLst/>
            </a:prstGeom>
          </p:spPr>
        </p:pic>
        <p:pic>
          <p:nvPicPr>
            <p:cNvPr id="30" name="Picture 29" descr="eeg-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35288" y="5856536"/>
              <a:ext cx="923478" cy="943326"/>
            </a:xfrm>
            <a:prstGeom prst="rect">
              <a:avLst/>
            </a:prstGeom>
            <a:effectLst>
              <a:outerShdw blurRad="676275" algn="ctr" rotWithShape="0">
                <a:prstClr val="black">
                  <a:alpha val="61000"/>
                </a:prstClr>
              </a:outerShdw>
            </a:effectLst>
          </p:spPr>
        </p:pic>
        <p:pic>
          <p:nvPicPr>
            <p:cNvPr id="31" name="Picture 30" descr="Gehirn.png"/>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0" b="99531" l="34375" r="100000"/>
                      </a14:imgEffect>
                    </a14:imgLayer>
                  </a14:imgProps>
                </a:ext>
                <a:ext uri="{28A0092B-C50C-407E-A947-70E740481C1C}">
                  <a14:useLocalDpi xmlns:a14="http://schemas.microsoft.com/office/drawing/2010/main" val="0"/>
                </a:ext>
              </a:extLst>
            </a:blip>
            <a:srcRect l="34354"/>
            <a:stretch/>
          </p:blipFill>
          <p:spPr>
            <a:xfrm>
              <a:off x="8254130" y="4987580"/>
              <a:ext cx="1579823" cy="1266625"/>
            </a:xfrm>
            <a:prstGeom prst="rect">
              <a:avLst/>
            </a:prstGeom>
          </p:spPr>
        </p:pic>
        <p:sp>
          <p:nvSpPr>
            <p:cNvPr id="32" name="Rounded Rectangle 31"/>
            <p:cNvSpPr/>
            <p:nvPr/>
          </p:nvSpPr>
          <p:spPr>
            <a:xfrm>
              <a:off x="7597996" y="7268134"/>
              <a:ext cx="3220176" cy="2305105"/>
            </a:xfrm>
            <a:prstGeom prst="roundRect">
              <a:avLst>
                <a:gd name="adj" fmla="val 9191"/>
              </a:avLst>
            </a:prstGeom>
            <a:solidFill>
              <a:schemeClr val="accent4">
                <a:alpha val="32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tx1"/>
                  </a:solidFill>
                </a:rPr>
                <a:t>Head model</a:t>
              </a:r>
              <a:endParaRPr lang="en-US" dirty="0" smtClean="0">
                <a:solidFill>
                  <a:schemeClr val="tx1"/>
                </a:solidFill>
              </a:endParaRPr>
            </a:p>
          </p:txBody>
        </p:sp>
        <p:cxnSp>
          <p:nvCxnSpPr>
            <p:cNvPr id="33" name="Straight Arrow Connector 32"/>
            <p:cNvCxnSpPr/>
            <p:nvPr/>
          </p:nvCxnSpPr>
          <p:spPr>
            <a:xfrm flipH="1">
              <a:off x="9159249" y="6750663"/>
              <a:ext cx="14765" cy="987902"/>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34" name="Rounded Rectangle 33"/>
            <p:cNvSpPr/>
            <p:nvPr/>
          </p:nvSpPr>
          <p:spPr>
            <a:xfrm>
              <a:off x="11156745" y="7293228"/>
              <a:ext cx="4647191" cy="2280011"/>
            </a:xfrm>
            <a:prstGeom prst="roundRect">
              <a:avLst/>
            </a:prstGeom>
            <a:solidFill>
              <a:schemeClr val="accent5">
                <a:lumMod val="75000"/>
              </a:scheme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“Transfer Matrix”</a:t>
              </a:r>
            </a:p>
            <a:p>
              <a:pPr algn="ctr"/>
              <a:r>
                <a:rPr lang="en-US" dirty="0" smtClean="0">
                  <a:solidFill>
                    <a:schemeClr val="tx1"/>
                  </a:solidFill>
                </a:rPr>
                <a:t>or</a:t>
              </a:r>
            </a:p>
            <a:p>
              <a:pPr algn="ctr"/>
              <a:r>
                <a:rPr lang="en-US" dirty="0" smtClean="0">
                  <a:solidFill>
                    <a:schemeClr val="tx1"/>
                  </a:solidFill>
                </a:rPr>
                <a:t>“Lead field Matrix”</a:t>
              </a:r>
              <a:endParaRPr lang="en-US" dirty="0" smtClean="0">
                <a:solidFill>
                  <a:schemeClr val="tx1"/>
                </a:solidFill>
              </a:endParaRPr>
            </a:p>
          </p:txBody>
        </p:sp>
        <p:cxnSp>
          <p:nvCxnSpPr>
            <p:cNvPr id="35" name="Straight Arrow Connector 34"/>
            <p:cNvCxnSpPr/>
            <p:nvPr/>
          </p:nvCxnSpPr>
          <p:spPr>
            <a:xfrm>
              <a:off x="10635949" y="8448098"/>
              <a:ext cx="440920" cy="6591"/>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14544817" y="6538970"/>
              <a:ext cx="14765" cy="987902"/>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grpSp>
      <p:pic>
        <p:nvPicPr>
          <p:cNvPr id="37" name="Picture 36" descr="logo_fw-eeg.jpg"/>
          <p:cNvPicPr>
            <a:picLocks noChangeAspect="1"/>
          </p:cNvPicPr>
          <p:nvPr/>
        </p:nvPicPr>
        <p:blipFill rotWithShape="1">
          <a:blip r:embed="rId8">
            <a:extLst>
              <a:ext uri="{BEBA8EAE-BF5A-486C-A8C5-ECC9F3942E4B}">
                <a14:imgProps xmlns:a14="http://schemas.microsoft.com/office/drawing/2010/main">
                  <a14:imgLayer r:embed="rId9">
                    <a14:imgEffect>
                      <a14:backgroundRemoval t="12450" b="77108" l="70172" r="99142"/>
                    </a14:imgEffect>
                  </a14:imgLayer>
                </a14:imgProps>
              </a:ext>
              <a:ext uri="{28A0092B-C50C-407E-A947-70E740481C1C}">
                <a14:useLocalDpi xmlns:a14="http://schemas.microsoft.com/office/drawing/2010/main" val="0"/>
              </a:ext>
            </a:extLst>
          </a:blip>
          <a:srcRect l="69497" t="13307" r="1" b="19301"/>
          <a:stretch/>
        </p:blipFill>
        <p:spPr>
          <a:xfrm rot="10800000">
            <a:off x="11273678" y="4347214"/>
            <a:ext cx="1567019" cy="1849953"/>
          </a:xfrm>
          <a:prstGeom prst="rect">
            <a:avLst/>
          </a:prstGeom>
        </p:spPr>
      </p:pic>
      <p:sp>
        <p:nvSpPr>
          <p:cNvPr id="38" name="TextBox 37"/>
          <p:cNvSpPr txBox="1"/>
          <p:nvPr/>
        </p:nvSpPr>
        <p:spPr>
          <a:xfrm>
            <a:off x="682014" y="4116257"/>
            <a:ext cx="5855923" cy="4339650"/>
          </a:xfrm>
          <a:prstGeom prst="rect">
            <a:avLst/>
          </a:prstGeom>
          <a:noFill/>
          <a:ln>
            <a:solidFill>
              <a:srgbClr val="FFF1B2"/>
            </a:solidFill>
          </a:ln>
        </p:spPr>
        <p:txBody>
          <a:bodyPr wrap="square" rtlCol="0">
            <a:spAutoFit/>
          </a:bodyPr>
          <a:lstStyle/>
          <a:p>
            <a:r>
              <a:rPr lang="en-US" dirty="0" smtClean="0">
                <a:solidFill>
                  <a:srgbClr val="FFFFFF"/>
                </a:solidFill>
              </a:rPr>
              <a:t>Inverse approach:</a:t>
            </a:r>
          </a:p>
          <a:p>
            <a:pPr marL="571500" indent="-571500">
              <a:lnSpc>
                <a:spcPct val="150000"/>
              </a:lnSpc>
              <a:buFont typeface="Arial"/>
              <a:buChar char="•"/>
            </a:pPr>
            <a:r>
              <a:rPr lang="en-US" sz="3200" dirty="0" smtClean="0">
                <a:solidFill>
                  <a:srgbClr val="FFFFFF"/>
                </a:solidFill>
              </a:rPr>
              <a:t>Guess an activity location</a:t>
            </a:r>
          </a:p>
          <a:p>
            <a:pPr marL="571500" indent="-571500">
              <a:buFont typeface="Arial"/>
              <a:buChar char="•"/>
            </a:pPr>
            <a:r>
              <a:rPr lang="en-US" sz="3200" dirty="0" smtClean="0">
                <a:solidFill>
                  <a:srgbClr val="FFFFFF"/>
                </a:solidFill>
              </a:rPr>
              <a:t>Calculate the sensor</a:t>
            </a:r>
            <a:br>
              <a:rPr lang="en-US" sz="3200" dirty="0" smtClean="0">
                <a:solidFill>
                  <a:srgbClr val="FFFFFF"/>
                </a:solidFill>
              </a:rPr>
            </a:br>
            <a:r>
              <a:rPr lang="en-US" sz="3200" dirty="0" smtClean="0">
                <a:solidFill>
                  <a:srgbClr val="FFFFFF"/>
                </a:solidFill>
              </a:rPr>
              <a:t>voltages for this activity</a:t>
            </a:r>
          </a:p>
          <a:p>
            <a:pPr marL="571500" indent="-571500">
              <a:buFont typeface="Arial"/>
              <a:buChar char="•"/>
            </a:pPr>
            <a:r>
              <a:rPr lang="en-US" sz="3200" dirty="0" smtClean="0">
                <a:solidFill>
                  <a:srgbClr val="FFFFFF"/>
                </a:solidFill>
              </a:rPr>
              <a:t>Compare with the</a:t>
            </a:r>
            <a:br>
              <a:rPr lang="en-US" sz="3200" dirty="0" smtClean="0">
                <a:solidFill>
                  <a:srgbClr val="FFFFFF"/>
                </a:solidFill>
              </a:rPr>
            </a:br>
            <a:r>
              <a:rPr lang="en-US" sz="3200" dirty="0" smtClean="0">
                <a:solidFill>
                  <a:srgbClr val="FFFFFF"/>
                </a:solidFill>
              </a:rPr>
              <a:t>real sensor voltages</a:t>
            </a:r>
          </a:p>
          <a:p>
            <a:pPr marL="571500" indent="-571500">
              <a:buFont typeface="Arial"/>
              <a:buChar char="•"/>
            </a:pPr>
            <a:r>
              <a:rPr lang="en-US" sz="3200" dirty="0" smtClean="0">
                <a:solidFill>
                  <a:srgbClr val="FFFFFF"/>
                </a:solidFill>
              </a:rPr>
              <a:t>Error too large? Try again</a:t>
            </a:r>
          </a:p>
          <a:p>
            <a:pPr marL="571500" indent="-571500">
              <a:buFont typeface="Arial"/>
              <a:buChar char="•"/>
            </a:pPr>
            <a:r>
              <a:rPr lang="en-US" sz="3200" dirty="0" smtClean="0">
                <a:solidFill>
                  <a:srgbClr val="FFFFFF"/>
                </a:solidFill>
              </a:rPr>
              <a:t>Else: Locations found!</a:t>
            </a:r>
          </a:p>
        </p:txBody>
      </p:sp>
      <p:sp>
        <p:nvSpPr>
          <p:cNvPr id="4" name="TextBox 3"/>
          <p:cNvSpPr txBox="1"/>
          <p:nvPr/>
        </p:nvSpPr>
        <p:spPr>
          <a:xfrm rot="1177979">
            <a:off x="4034142" y="4310805"/>
            <a:ext cx="2859401" cy="523220"/>
          </a:xfrm>
          <a:prstGeom prst="rect">
            <a:avLst/>
          </a:prstGeom>
          <a:noFill/>
        </p:spPr>
        <p:txBody>
          <a:bodyPr wrap="square" rtlCol="0">
            <a:spAutoFit/>
          </a:bodyPr>
          <a:lstStyle/>
          <a:p>
            <a:pPr algn="ctr"/>
            <a:r>
              <a:rPr lang="en-US" sz="2800" dirty="0" smtClean="0">
                <a:solidFill>
                  <a:schemeClr val="tx2"/>
                </a:solidFill>
              </a:rPr>
              <a:t>for Dummies</a:t>
            </a:r>
            <a:endParaRPr lang="en-US" sz="2800" dirty="0">
              <a:solidFill>
                <a:schemeClr val="tx2"/>
              </a:solidFill>
            </a:endParaRPr>
          </a:p>
        </p:txBody>
      </p:sp>
      <p:sp>
        <p:nvSpPr>
          <p:cNvPr id="39" name="Rounded Rectangle 38"/>
          <p:cNvSpPr/>
          <p:nvPr/>
        </p:nvSpPr>
        <p:spPr>
          <a:xfrm>
            <a:off x="13216981" y="4140367"/>
            <a:ext cx="2681025" cy="2280996"/>
          </a:xfrm>
          <a:prstGeom prst="roundRect">
            <a:avLst>
              <a:gd name="adj" fmla="val 10481"/>
            </a:avLst>
          </a:prstGeom>
          <a:solidFill>
            <a:schemeClr val="tx2"/>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Inverse approach</a:t>
            </a:r>
          </a:p>
        </p:txBody>
      </p:sp>
      <p:cxnSp>
        <p:nvCxnSpPr>
          <p:cNvPr id="40" name="Straight Arrow Connector 39"/>
          <p:cNvCxnSpPr/>
          <p:nvPr/>
        </p:nvCxnSpPr>
        <p:spPr>
          <a:xfrm>
            <a:off x="12716805" y="5283970"/>
            <a:ext cx="440920" cy="6591"/>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41" name="Rounded Rectangle 40"/>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2" name="Rounded Rectangle 41"/>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3" name="Rounded Rectangle 42"/>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4" name="Rounded Rectangle 43"/>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5" name="Rounded Rectangle 44"/>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6" name="Rounded Rectangle 45"/>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7" name="Rounded Rectangle 46"/>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8" name="TextBox 47"/>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Solving algorithms</a:t>
            </a:r>
            <a:endParaRPr lang="en-US" sz="2400" dirty="0">
              <a:solidFill>
                <a:schemeClr val="tx1">
                  <a:lumMod val="75000"/>
                </a:schemeClr>
              </a:solidFill>
            </a:endParaRPr>
          </a:p>
        </p:txBody>
      </p:sp>
    </p:spTree>
    <p:extLst>
      <p:ext uri="{BB962C8B-B14F-4D97-AF65-F5344CB8AC3E}">
        <p14:creationId xmlns:p14="http://schemas.microsoft.com/office/powerpoint/2010/main" val="278846983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Summary of the theory</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4" name="Rounded Rectangle 13"/>
          <p:cNvSpPr/>
          <p:nvPr/>
        </p:nvSpPr>
        <p:spPr>
          <a:xfrm>
            <a:off x="5014161" y="118948"/>
            <a:ext cx="828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4" name="Picture 3" descr="activity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4100" y="3098800"/>
            <a:ext cx="4998720" cy="55981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00" y="2362200"/>
            <a:ext cx="9601200" cy="6583680"/>
          </a:xfrm>
          <a:prstGeom prst="rect">
            <a:avLst/>
          </a:prstGeom>
        </p:spPr>
      </p:pic>
      <p:cxnSp>
        <p:nvCxnSpPr>
          <p:cNvPr id="21" name="Straight Arrow Connector 20"/>
          <p:cNvCxnSpPr/>
          <p:nvPr/>
        </p:nvCxnSpPr>
        <p:spPr>
          <a:xfrm>
            <a:off x="9883381" y="5672564"/>
            <a:ext cx="1522734" cy="0"/>
          </a:xfrm>
          <a:prstGeom prst="straightConnector1">
            <a:avLst/>
          </a:prstGeom>
          <a:ln w="57150" cmpd="sng">
            <a:solidFill>
              <a:schemeClr val="tx1"/>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199406" y="9213269"/>
            <a:ext cx="7478647" cy="584776"/>
          </a:xfrm>
          <a:prstGeom prst="rect">
            <a:avLst/>
          </a:prstGeom>
          <a:noFill/>
        </p:spPr>
        <p:txBody>
          <a:bodyPr wrap="square" rtlCol="0">
            <a:spAutoFit/>
          </a:bodyPr>
          <a:lstStyle/>
          <a:p>
            <a:pPr algn="ctr"/>
            <a:r>
              <a:rPr lang="en-US" sz="3200" dirty="0" smtClean="0"/>
              <a:t>Activity localization machine</a:t>
            </a:r>
            <a:endParaRPr lang="en-US" sz="3200" dirty="0"/>
          </a:p>
        </p:txBody>
      </p:sp>
      <p:sp>
        <p:nvSpPr>
          <p:cNvPr id="23" name="TextBox 22"/>
          <p:cNvSpPr txBox="1"/>
          <p:nvPr/>
        </p:nvSpPr>
        <p:spPr>
          <a:xfrm>
            <a:off x="12770145" y="9213269"/>
            <a:ext cx="4703551" cy="584776"/>
          </a:xfrm>
          <a:prstGeom prst="rect">
            <a:avLst/>
          </a:prstGeom>
          <a:noFill/>
        </p:spPr>
        <p:txBody>
          <a:bodyPr wrap="square" rtlCol="0">
            <a:spAutoFit/>
          </a:bodyPr>
          <a:lstStyle/>
          <a:p>
            <a:pPr algn="ctr"/>
            <a:r>
              <a:rPr lang="en-US" sz="3200" dirty="0" smtClean="0"/>
              <a:t>Activity map</a:t>
            </a:r>
            <a:endParaRPr lang="en-US" sz="3200" dirty="0"/>
          </a:p>
        </p:txBody>
      </p:sp>
      <p:sp>
        <p:nvSpPr>
          <p:cNvPr id="24" name="Rounded Rectangle 23"/>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5" name="Rounded Rectangle 24"/>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6" name="Rounded Rectangle 25"/>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7" name="Rounded Rectangle 26"/>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8" name="Rounded Rectangle 27"/>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9" name="Rounded Rectangle 28"/>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0" name="Rounded Rectangle 29"/>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1" name="TextBox 30"/>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Solving algorithms</a:t>
            </a:r>
            <a:endParaRPr lang="en-US" sz="2400" dirty="0">
              <a:solidFill>
                <a:schemeClr val="tx1">
                  <a:lumMod val="75000"/>
                </a:schemeClr>
              </a:solidFill>
            </a:endParaRPr>
          </a:p>
        </p:txBody>
      </p:sp>
    </p:spTree>
    <p:extLst>
      <p:ext uri="{BB962C8B-B14F-4D97-AF65-F5344CB8AC3E}">
        <p14:creationId xmlns:p14="http://schemas.microsoft.com/office/powerpoint/2010/main" val="4965516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The real world: DIY BCI</a:t>
            </a:r>
            <a:endParaRPr lang="en-US" sz="8000" dirty="0"/>
          </a:p>
        </p:txBody>
      </p:sp>
      <p:sp>
        <p:nvSpPr>
          <p:cNvPr id="13" name="TextBox 12"/>
          <p:cNvSpPr txBox="1"/>
          <p:nvPr/>
        </p:nvSpPr>
        <p:spPr>
          <a:xfrm>
            <a:off x="3534789" y="2949454"/>
            <a:ext cx="4233197" cy="646331"/>
          </a:xfrm>
          <a:prstGeom prst="rect">
            <a:avLst/>
          </a:prstGeom>
          <a:noFill/>
        </p:spPr>
        <p:txBody>
          <a:bodyPr wrap="square" rtlCol="0">
            <a:spAutoFit/>
          </a:bodyPr>
          <a:lstStyle/>
          <a:p>
            <a:pPr algn="ctr"/>
            <a:r>
              <a:rPr lang="en-US" b="1" dirty="0" smtClean="0">
                <a:solidFill>
                  <a:srgbClr val="FFF1B2"/>
                </a:solidFill>
              </a:rPr>
              <a:t>Hardware</a:t>
            </a:r>
            <a:endParaRPr lang="en-US" b="1" dirty="0">
              <a:solidFill>
                <a:srgbClr val="FFF1B2"/>
              </a:solidFill>
            </a:endParaRPr>
          </a:p>
        </p:txBody>
      </p:sp>
      <p:sp>
        <p:nvSpPr>
          <p:cNvPr id="14" name="TextBox 13"/>
          <p:cNvSpPr txBox="1"/>
          <p:nvPr/>
        </p:nvSpPr>
        <p:spPr>
          <a:xfrm>
            <a:off x="11402927" y="2949454"/>
            <a:ext cx="4233197" cy="646331"/>
          </a:xfrm>
          <a:prstGeom prst="rect">
            <a:avLst/>
          </a:prstGeom>
          <a:noFill/>
        </p:spPr>
        <p:txBody>
          <a:bodyPr wrap="square" rtlCol="0">
            <a:spAutoFit/>
          </a:bodyPr>
          <a:lstStyle/>
          <a:p>
            <a:pPr algn="ctr"/>
            <a:r>
              <a:rPr lang="en-US" b="1" dirty="0" smtClean="0">
                <a:solidFill>
                  <a:srgbClr val="FFF1B2"/>
                </a:solidFill>
              </a:rPr>
              <a:t>Software</a:t>
            </a:r>
            <a:endParaRPr lang="en-US" b="1" dirty="0">
              <a:solidFill>
                <a:srgbClr val="FFF1B2"/>
              </a:solidFill>
            </a:endParaRPr>
          </a:p>
        </p:txBody>
      </p:sp>
      <p:sp>
        <p:nvSpPr>
          <p:cNvPr id="15" name="TextBox 14"/>
          <p:cNvSpPr txBox="1"/>
          <p:nvPr/>
        </p:nvSpPr>
        <p:spPr>
          <a:xfrm>
            <a:off x="4119930" y="8704997"/>
            <a:ext cx="3427797" cy="591261"/>
          </a:xfrm>
          <a:prstGeom prst="rect">
            <a:avLst/>
          </a:prstGeom>
          <a:noFill/>
        </p:spPr>
        <p:txBody>
          <a:bodyPr wrap="square" rtlCol="0">
            <a:spAutoFit/>
          </a:bodyPr>
          <a:lstStyle/>
          <a:p>
            <a:pPr algn="ctr"/>
            <a:r>
              <a:rPr lang="en-US" sz="3200" dirty="0" smtClean="0"/>
              <a:t>a functioning brain</a:t>
            </a:r>
            <a:endParaRPr lang="en-US" sz="3200" dirty="0"/>
          </a:p>
        </p:txBody>
      </p:sp>
      <p:sp>
        <p:nvSpPr>
          <p:cNvPr id="21" name="TextBox 20"/>
          <p:cNvSpPr txBox="1"/>
          <p:nvPr/>
        </p:nvSpPr>
        <p:spPr>
          <a:xfrm>
            <a:off x="4119930" y="9448484"/>
            <a:ext cx="3427797" cy="591261"/>
          </a:xfrm>
          <a:prstGeom prst="rect">
            <a:avLst/>
          </a:prstGeom>
          <a:noFill/>
        </p:spPr>
        <p:txBody>
          <a:bodyPr wrap="square" rtlCol="0">
            <a:spAutoFit/>
          </a:bodyPr>
          <a:lstStyle/>
          <a:p>
            <a:pPr algn="ctr"/>
            <a:r>
              <a:rPr lang="en-US" sz="3200" dirty="0" smtClean="0"/>
              <a:t>an EEG headset</a:t>
            </a:r>
            <a:endParaRPr lang="en-US" sz="3200" dirty="0"/>
          </a:p>
        </p:txBody>
      </p:sp>
      <p:sp>
        <p:nvSpPr>
          <p:cNvPr id="22" name="TextBox 21"/>
          <p:cNvSpPr txBox="1"/>
          <p:nvPr/>
        </p:nvSpPr>
        <p:spPr>
          <a:xfrm>
            <a:off x="11399507" y="8704997"/>
            <a:ext cx="4255455" cy="584776"/>
          </a:xfrm>
          <a:prstGeom prst="rect">
            <a:avLst/>
          </a:prstGeom>
          <a:noFill/>
        </p:spPr>
        <p:txBody>
          <a:bodyPr wrap="square" rtlCol="0">
            <a:spAutoFit/>
          </a:bodyPr>
          <a:lstStyle/>
          <a:p>
            <a:pPr algn="ctr"/>
            <a:r>
              <a:rPr lang="en-US" sz="3200" dirty="0" smtClean="0"/>
              <a:t>for signal filtering</a:t>
            </a:r>
            <a:endParaRPr lang="en-US" sz="3200" dirty="0"/>
          </a:p>
        </p:txBody>
      </p:sp>
      <p:sp>
        <p:nvSpPr>
          <p:cNvPr id="23" name="TextBox 22"/>
          <p:cNvSpPr txBox="1"/>
          <p:nvPr/>
        </p:nvSpPr>
        <p:spPr>
          <a:xfrm>
            <a:off x="11793487" y="9448484"/>
            <a:ext cx="3427797" cy="591261"/>
          </a:xfrm>
          <a:prstGeom prst="rect">
            <a:avLst/>
          </a:prstGeom>
          <a:noFill/>
        </p:spPr>
        <p:txBody>
          <a:bodyPr wrap="square" rtlCol="0">
            <a:spAutoFit/>
          </a:bodyPr>
          <a:lstStyle/>
          <a:p>
            <a:pPr algn="ctr"/>
            <a:r>
              <a:rPr lang="en-US" sz="3200" dirty="0" smtClean="0"/>
              <a:t>for BCI paradigms</a:t>
            </a:r>
            <a:endParaRPr lang="en-US" sz="3200" dirty="0"/>
          </a:p>
        </p:txBody>
      </p:sp>
      <p:grpSp>
        <p:nvGrpSpPr>
          <p:cNvPr id="4" name="Group 3"/>
          <p:cNvGrpSpPr/>
          <p:nvPr/>
        </p:nvGrpSpPr>
        <p:grpSpPr>
          <a:xfrm>
            <a:off x="3881586" y="4337009"/>
            <a:ext cx="3645806" cy="4410584"/>
            <a:chOff x="11362040" y="2139264"/>
            <a:chExt cx="6742823" cy="8157261"/>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2040" y="2306181"/>
              <a:ext cx="6569193" cy="7990344"/>
            </a:xfrm>
            <a:prstGeom prst="rect">
              <a:avLst/>
            </a:prstGeom>
          </p:spPr>
        </p:pic>
        <p:grpSp>
          <p:nvGrpSpPr>
            <p:cNvPr id="32" name="Group 31"/>
            <p:cNvGrpSpPr/>
            <p:nvPr/>
          </p:nvGrpSpPr>
          <p:grpSpPr>
            <a:xfrm>
              <a:off x="11790825" y="2139264"/>
              <a:ext cx="6314038" cy="4069286"/>
              <a:chOff x="11790825" y="2139264"/>
              <a:chExt cx="6314038" cy="4069286"/>
            </a:xfrm>
          </p:grpSpPr>
          <p:sp>
            <p:nvSpPr>
              <p:cNvPr id="33" name="Rectangle 32"/>
              <p:cNvSpPr/>
              <p:nvPr/>
            </p:nvSpPr>
            <p:spPr>
              <a:xfrm rot="17947377">
                <a:off x="11607861" y="3674948"/>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rot="19141204">
                <a:off x="12300010" y="2864240"/>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rot="20775185">
                <a:off x="13400677" y="2260975"/>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4474884" y="2139264"/>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rot="451512">
                <a:off x="15522634" y="2208058"/>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rot="1715828">
                <a:off x="16580967" y="2509690"/>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rot="3396190">
                <a:off x="17258299" y="3149998"/>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rot="4225832">
                <a:off x="17618131" y="3874974"/>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rot="5400000">
                <a:off x="17792755" y="4838083"/>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rot="6310044">
                <a:off x="17634005" y="5896443"/>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45" name="Picture 44" descr="masch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5765" y="4044750"/>
            <a:ext cx="6983264" cy="4689280"/>
          </a:xfrm>
          <a:prstGeom prst="rect">
            <a:avLst/>
          </a:prstGeom>
        </p:spPr>
      </p:pic>
      <p:sp>
        <p:nvSpPr>
          <p:cNvPr id="46" name="Rounded Rectangle 45"/>
          <p:cNvSpPr/>
          <p:nvPr/>
        </p:nvSpPr>
        <p:spPr>
          <a:xfrm>
            <a:off x="5014161" y="118948"/>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48" name="Rounded Rectangle 47"/>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9" name="Rounded Rectangle 48"/>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50" name="Rounded Rectangle 49"/>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51" name="Rounded Rectangle 50"/>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52" name="Rounded Rectangle 51"/>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53" name="Rounded Rectangle 52"/>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54" name="Rounded Rectangle 53"/>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55" name="Rounded Rectangle 54"/>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56" name="Rounded Rectangle 55"/>
          <p:cNvSpPr/>
          <p:nvPr/>
        </p:nvSpPr>
        <p:spPr>
          <a:xfrm>
            <a:off x="2124528" y="115305"/>
            <a:ext cx="648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Tree>
    <p:extLst>
      <p:ext uri="{BB962C8B-B14F-4D97-AF65-F5344CB8AC3E}">
        <p14:creationId xmlns:p14="http://schemas.microsoft.com/office/powerpoint/2010/main" val="14333005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2000"/>
                                        <p:tgtEl>
                                          <p:spTgt spid="56"/>
                                        </p:tgtEl>
                                      </p:cBhvr>
                                    </p:animEffect>
                                    <p:anim calcmode="lin" valueType="num">
                                      <p:cBhvr>
                                        <p:cTn id="8" dur="2000" fill="hold"/>
                                        <p:tgtEl>
                                          <p:spTgt spid="56"/>
                                        </p:tgtEl>
                                        <p:attrNameLst>
                                          <p:attrName>ppt_x</p:attrName>
                                        </p:attrNameLst>
                                      </p:cBhvr>
                                      <p:tavLst>
                                        <p:tav tm="0">
                                          <p:val>
                                            <p:strVal val="#ppt_x"/>
                                          </p:val>
                                        </p:tav>
                                        <p:tav tm="100000">
                                          <p:val>
                                            <p:strVal val="#ppt_x"/>
                                          </p:val>
                                        </p:tav>
                                      </p:tavLst>
                                    </p:anim>
                                    <p:anim calcmode="lin" valueType="num">
                                      <p:cBhvr>
                                        <p:cTn id="9" dur="2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EEG principles</a:t>
            </a:r>
            <a:endParaRPr lang="en-US" sz="8000" dirty="0"/>
          </a:p>
        </p:txBody>
      </p:sp>
      <p:grpSp>
        <p:nvGrpSpPr>
          <p:cNvPr id="4" name="Group 3"/>
          <p:cNvGrpSpPr/>
          <p:nvPr/>
        </p:nvGrpSpPr>
        <p:grpSpPr>
          <a:xfrm>
            <a:off x="465928" y="3920987"/>
            <a:ext cx="3645806" cy="4410584"/>
            <a:chOff x="11362040" y="2139264"/>
            <a:chExt cx="6742823" cy="8157261"/>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2040" y="2306181"/>
              <a:ext cx="6569193" cy="7990344"/>
            </a:xfrm>
            <a:prstGeom prst="rect">
              <a:avLst/>
            </a:prstGeom>
          </p:spPr>
        </p:pic>
        <p:grpSp>
          <p:nvGrpSpPr>
            <p:cNvPr id="32" name="Group 31"/>
            <p:cNvGrpSpPr/>
            <p:nvPr/>
          </p:nvGrpSpPr>
          <p:grpSpPr>
            <a:xfrm>
              <a:off x="11790825" y="2139264"/>
              <a:ext cx="6314038" cy="4069286"/>
              <a:chOff x="11790825" y="2139264"/>
              <a:chExt cx="6314038" cy="4069286"/>
            </a:xfrm>
          </p:grpSpPr>
          <p:sp>
            <p:nvSpPr>
              <p:cNvPr id="33" name="Rectangle 32"/>
              <p:cNvSpPr/>
              <p:nvPr/>
            </p:nvSpPr>
            <p:spPr>
              <a:xfrm rot="17947377">
                <a:off x="11607861" y="3674948"/>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rot="19141204">
                <a:off x="12300010" y="2864240"/>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rot="20775185">
                <a:off x="13400677" y="2260975"/>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4474884" y="2139264"/>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rot="451512">
                <a:off x="15522634" y="2208058"/>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rot="1715828">
                <a:off x="16580967" y="2509690"/>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rot="3396190">
                <a:off x="17258299" y="3149998"/>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rot="4225832">
                <a:off x="17618131" y="3874974"/>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rot="5400000">
                <a:off x="17792755" y="4838083"/>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rot="6310044">
                <a:off x="17634005" y="5896443"/>
                <a:ext cx="495071" cy="129144"/>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6" name="Rounded Rectangle 45"/>
          <p:cNvSpPr/>
          <p:nvPr/>
        </p:nvSpPr>
        <p:spPr>
          <a:xfrm>
            <a:off x="5014161" y="118948"/>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48" name="Rounded Rectangle 47"/>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9" name="Rounded Rectangle 48"/>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50" name="Rounded Rectangle 49"/>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51" name="Rounded Rectangle 50"/>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52" name="Rounded Rectangle 51"/>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53" name="Rounded Rectangle 52"/>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54" name="Rounded Rectangle 53"/>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55" name="Rounded Rectangle 54"/>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56" name="Rounded Rectangle 55"/>
          <p:cNvSpPr/>
          <p:nvPr/>
        </p:nvSpPr>
        <p:spPr>
          <a:xfrm>
            <a:off x="2124528" y="115305"/>
            <a:ext cx="648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 name="Rectangle 2"/>
          <p:cNvSpPr/>
          <p:nvPr/>
        </p:nvSpPr>
        <p:spPr>
          <a:xfrm>
            <a:off x="6327724" y="4729504"/>
            <a:ext cx="2715010" cy="2561815"/>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Low-</a:t>
            </a:r>
            <a:r>
              <a:rPr lang="en-US" dirty="0" smtClean="0"/>
              <a:t>noise</a:t>
            </a:r>
          </a:p>
          <a:p>
            <a:pPr algn="ctr"/>
            <a:r>
              <a:rPr lang="en-US" dirty="0" smtClean="0"/>
              <a:t>High gain</a:t>
            </a:r>
            <a:r>
              <a:rPr lang="en-US" dirty="0"/>
              <a:t/>
            </a:r>
            <a:br>
              <a:rPr lang="en-US" dirty="0"/>
            </a:br>
            <a:r>
              <a:rPr lang="en-US" dirty="0" smtClean="0"/>
              <a:t>Amplifier</a:t>
            </a:r>
            <a:endParaRPr lang="en-US" dirty="0"/>
          </a:p>
        </p:txBody>
      </p:sp>
      <p:sp>
        <p:nvSpPr>
          <p:cNvPr id="43" name="Rectangle 42"/>
          <p:cNvSpPr/>
          <p:nvPr/>
        </p:nvSpPr>
        <p:spPr>
          <a:xfrm>
            <a:off x="11254153" y="4729504"/>
            <a:ext cx="2715010" cy="2561815"/>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(Fast)</a:t>
            </a:r>
            <a:br>
              <a:rPr lang="en-US" dirty="0" smtClean="0"/>
            </a:br>
            <a:r>
              <a:rPr lang="en-US" dirty="0" smtClean="0"/>
              <a:t>Analog</a:t>
            </a:r>
            <a:r>
              <a:rPr lang="en-US" dirty="0"/>
              <a:t>-Digital-Converter</a:t>
            </a:r>
            <a:endParaRPr lang="en-US" dirty="0"/>
          </a:p>
        </p:txBody>
      </p:sp>
      <p:cxnSp>
        <p:nvCxnSpPr>
          <p:cNvPr id="6" name="Curved Connector 5"/>
          <p:cNvCxnSpPr>
            <a:stCxn id="41" idx="0"/>
            <a:endCxn id="3" idx="1"/>
          </p:cNvCxnSpPr>
          <p:nvPr/>
        </p:nvCxnSpPr>
        <p:spPr>
          <a:xfrm>
            <a:off x="4111734" y="5415137"/>
            <a:ext cx="2215990" cy="595275"/>
          </a:xfrm>
          <a:prstGeom prst="curvedConnector3">
            <a:avLst/>
          </a:prstGeom>
          <a:ln w="5715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p:cNvCxnSpPr>
            <a:stCxn id="3" idx="3"/>
            <a:endCxn id="43" idx="1"/>
          </p:cNvCxnSpPr>
          <p:nvPr/>
        </p:nvCxnSpPr>
        <p:spPr>
          <a:xfrm>
            <a:off x="9042734" y="6010412"/>
            <a:ext cx="2211419" cy="0"/>
          </a:xfrm>
          <a:prstGeom prst="line">
            <a:avLst/>
          </a:prstGeom>
          <a:ln w="5715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43" idx="3"/>
          </p:cNvCxnSpPr>
          <p:nvPr/>
        </p:nvCxnSpPr>
        <p:spPr>
          <a:xfrm>
            <a:off x="13969163" y="6010412"/>
            <a:ext cx="2167629" cy="0"/>
          </a:xfrm>
          <a:prstGeom prst="line">
            <a:avLst/>
          </a:prstGeom>
          <a:ln w="5715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247677" y="7685444"/>
            <a:ext cx="1948676" cy="646331"/>
          </a:xfrm>
          <a:prstGeom prst="rect">
            <a:avLst/>
          </a:prstGeom>
          <a:noFill/>
        </p:spPr>
        <p:txBody>
          <a:bodyPr wrap="square" rtlCol="0">
            <a:spAutoFit/>
          </a:bodyPr>
          <a:lstStyle/>
          <a:p>
            <a:pPr algn="ctr"/>
            <a:r>
              <a:rPr lang="en-US" dirty="0" smtClean="0"/>
              <a:t>± 100</a:t>
            </a:r>
            <a:r>
              <a:rPr lang="en-US" dirty="0" smtClean="0"/>
              <a:t>µV</a:t>
            </a:r>
          </a:p>
        </p:txBody>
      </p:sp>
      <p:sp>
        <p:nvSpPr>
          <p:cNvPr id="47" name="TextBox 46"/>
          <p:cNvSpPr txBox="1"/>
          <p:nvPr/>
        </p:nvSpPr>
        <p:spPr>
          <a:xfrm>
            <a:off x="9174107" y="7685444"/>
            <a:ext cx="1948676" cy="656876"/>
          </a:xfrm>
          <a:prstGeom prst="rect">
            <a:avLst/>
          </a:prstGeom>
          <a:noFill/>
        </p:spPr>
        <p:txBody>
          <a:bodyPr wrap="square" rtlCol="0">
            <a:spAutoFit/>
          </a:bodyPr>
          <a:lstStyle/>
          <a:p>
            <a:pPr algn="ctr"/>
            <a:r>
              <a:rPr lang="en-US" dirty="0" smtClean="0"/>
              <a:t>± 1</a:t>
            </a:r>
            <a:r>
              <a:rPr lang="en-US" dirty="0" smtClean="0"/>
              <a:t>V</a:t>
            </a:r>
            <a:endParaRPr lang="en-US" dirty="0"/>
          </a:p>
        </p:txBody>
      </p:sp>
      <p:sp>
        <p:nvSpPr>
          <p:cNvPr id="57" name="TextBox 56"/>
          <p:cNvSpPr txBox="1"/>
          <p:nvPr/>
        </p:nvSpPr>
        <p:spPr>
          <a:xfrm>
            <a:off x="3021542" y="8429904"/>
            <a:ext cx="4400943" cy="584776"/>
          </a:xfrm>
          <a:prstGeom prst="rect">
            <a:avLst/>
          </a:prstGeom>
          <a:noFill/>
        </p:spPr>
        <p:txBody>
          <a:bodyPr wrap="square" rtlCol="0">
            <a:spAutoFit/>
          </a:bodyPr>
          <a:lstStyle/>
          <a:p>
            <a:pPr algn="ctr"/>
            <a:r>
              <a:rPr lang="en-US" sz="3200" dirty="0"/>
              <a:t>(with 0.1µV resolution)</a:t>
            </a:r>
            <a:endParaRPr lang="en-US" sz="3200" dirty="0"/>
          </a:p>
        </p:txBody>
      </p:sp>
      <p:sp>
        <p:nvSpPr>
          <p:cNvPr id="58" name="TextBox 57"/>
          <p:cNvSpPr txBox="1"/>
          <p:nvPr/>
        </p:nvSpPr>
        <p:spPr>
          <a:xfrm>
            <a:off x="14363278" y="7685444"/>
            <a:ext cx="3503238" cy="1200329"/>
          </a:xfrm>
          <a:prstGeom prst="rect">
            <a:avLst/>
          </a:prstGeom>
          <a:noFill/>
        </p:spPr>
        <p:txBody>
          <a:bodyPr wrap="square" rtlCol="0">
            <a:spAutoFit/>
          </a:bodyPr>
          <a:lstStyle/>
          <a:p>
            <a:pPr algn="ctr"/>
            <a:r>
              <a:rPr lang="en-US" dirty="0" smtClean="0"/>
              <a:t>&gt; 100 samples per second</a:t>
            </a:r>
            <a:endParaRPr lang="en-US" dirty="0"/>
          </a:p>
        </p:txBody>
      </p:sp>
      <p:sp>
        <p:nvSpPr>
          <p:cNvPr id="59" name="TextBox 58"/>
          <p:cNvSpPr txBox="1"/>
          <p:nvPr/>
        </p:nvSpPr>
        <p:spPr>
          <a:xfrm>
            <a:off x="14363278" y="6459277"/>
            <a:ext cx="3503238" cy="646331"/>
          </a:xfrm>
          <a:prstGeom prst="rect">
            <a:avLst/>
          </a:prstGeom>
          <a:noFill/>
        </p:spPr>
        <p:txBody>
          <a:bodyPr wrap="square" rtlCol="0">
            <a:spAutoFit/>
          </a:bodyPr>
          <a:lstStyle/>
          <a:p>
            <a:pPr algn="ctr"/>
            <a:r>
              <a:rPr lang="en-US" dirty="0" smtClean="0"/>
              <a:t>Output</a:t>
            </a:r>
            <a:endParaRPr lang="en-US" dirty="0"/>
          </a:p>
        </p:txBody>
      </p:sp>
    </p:spTree>
    <p:extLst>
      <p:ext uri="{BB962C8B-B14F-4D97-AF65-F5344CB8AC3E}">
        <p14:creationId xmlns:p14="http://schemas.microsoft.com/office/powerpoint/2010/main" val="13529640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2000"/>
                                        <p:tgtEl>
                                          <p:spTgt spid="56"/>
                                        </p:tgtEl>
                                      </p:cBhvr>
                                    </p:animEffect>
                                    <p:anim calcmode="lin" valueType="num">
                                      <p:cBhvr>
                                        <p:cTn id="8" dur="2000" fill="hold"/>
                                        <p:tgtEl>
                                          <p:spTgt spid="56"/>
                                        </p:tgtEl>
                                        <p:attrNameLst>
                                          <p:attrName>ppt_x</p:attrName>
                                        </p:attrNameLst>
                                      </p:cBhvr>
                                      <p:tavLst>
                                        <p:tav tm="0">
                                          <p:val>
                                            <p:strVal val="#ppt_x"/>
                                          </p:val>
                                        </p:tav>
                                        <p:tav tm="100000">
                                          <p:val>
                                            <p:strVal val="#ppt_x"/>
                                          </p:val>
                                        </p:tav>
                                      </p:tavLst>
                                    </p:anim>
                                    <p:anim calcmode="lin" valueType="num">
                                      <p:cBhvr>
                                        <p:cTn id="9" dur="2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Consumer-grade EEG headsets</a:t>
            </a:r>
            <a:endParaRPr lang="en-US" sz="8000" dirty="0"/>
          </a:p>
        </p:txBody>
      </p:sp>
      <p:sp>
        <p:nvSpPr>
          <p:cNvPr id="32" name="Rounded Rectangle 31"/>
          <p:cNvSpPr/>
          <p:nvPr/>
        </p:nvSpPr>
        <p:spPr>
          <a:xfrm>
            <a:off x="280600" y="7003479"/>
            <a:ext cx="4226103" cy="2931989"/>
          </a:xfrm>
          <a:prstGeom prst="roundRect">
            <a:avLst>
              <a:gd name="adj" fmla="val 0"/>
            </a:avLst>
          </a:prstGeom>
          <a:noFill/>
          <a:ln>
            <a:noFill/>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2800" dirty="0" smtClean="0">
                <a:solidFill>
                  <a:schemeClr val="tx1"/>
                </a:solidFill>
              </a:rPr>
              <a:t>(bad) wired 2ch</a:t>
            </a:r>
          </a:p>
          <a:p>
            <a:pPr algn="ctr"/>
            <a:r>
              <a:rPr lang="en-US" sz="2800" dirty="0" smtClean="0">
                <a:solidFill>
                  <a:schemeClr val="tx1"/>
                </a:solidFill>
              </a:rPr>
              <a:t>passive electrodes</a:t>
            </a:r>
          </a:p>
          <a:p>
            <a:pPr algn="ctr"/>
            <a:r>
              <a:rPr lang="en-US" sz="2800" dirty="0" smtClean="0">
                <a:solidFill>
                  <a:schemeClr val="tx1"/>
                </a:solidFill>
              </a:rPr>
              <a:t>lots of assembly required</a:t>
            </a:r>
          </a:p>
          <a:p>
            <a:pPr algn="ctr"/>
            <a:r>
              <a:rPr lang="en-US" sz="2800" dirty="0" smtClean="0">
                <a:solidFill>
                  <a:schemeClr val="tx1"/>
                </a:solidFill>
              </a:rPr>
              <a:t>Open Source</a:t>
            </a: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29" y="3594579"/>
            <a:ext cx="3600000" cy="2310000"/>
          </a:xfrm>
          <a:prstGeom prst="roundRect">
            <a:avLst>
              <a:gd name="adj" fmla="val 12357"/>
            </a:avLst>
          </a:prstGeom>
          <a:ln>
            <a:solidFill>
              <a:schemeClr val="tx1"/>
            </a:solidFill>
          </a:ln>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0563" y="3399579"/>
            <a:ext cx="3600000" cy="2700000"/>
          </a:xfrm>
          <a:prstGeom prst="roundRect">
            <a:avLst>
              <a:gd name="adj" fmla="val 12357"/>
            </a:avLst>
          </a:prstGeom>
          <a:ln>
            <a:solidFill>
              <a:schemeClr val="tx1"/>
            </a:solidFill>
          </a:ln>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6297" y="3285034"/>
            <a:ext cx="3600000" cy="2929091"/>
          </a:xfrm>
          <a:prstGeom prst="roundRect">
            <a:avLst>
              <a:gd name="adj" fmla="val 12357"/>
            </a:avLst>
          </a:prstGeom>
          <a:ln>
            <a:solidFill>
              <a:schemeClr val="tx1"/>
            </a:solidFill>
          </a:ln>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82030" y="3358670"/>
            <a:ext cx="3600000" cy="2781818"/>
          </a:xfrm>
          <a:prstGeom prst="roundRect">
            <a:avLst>
              <a:gd name="adj" fmla="val 12357"/>
            </a:avLst>
          </a:prstGeom>
          <a:ln>
            <a:solidFill>
              <a:schemeClr val="tx1"/>
            </a:solidFill>
          </a:ln>
        </p:spPr>
      </p:pic>
      <p:sp>
        <p:nvSpPr>
          <p:cNvPr id="37" name="Rounded Rectangle 36"/>
          <p:cNvSpPr/>
          <p:nvPr/>
        </p:nvSpPr>
        <p:spPr>
          <a:xfrm>
            <a:off x="4725849" y="7003479"/>
            <a:ext cx="4226103" cy="2931989"/>
          </a:xfrm>
          <a:prstGeom prst="roundRect">
            <a:avLst>
              <a:gd name="adj" fmla="val 0"/>
            </a:avLst>
          </a:prstGeom>
          <a:noFill/>
          <a:ln>
            <a:noFill/>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2800" dirty="0" smtClean="0">
                <a:solidFill>
                  <a:schemeClr val="tx1"/>
                </a:solidFill>
              </a:rPr>
              <a:t>(good) wired 2.5ch</a:t>
            </a:r>
          </a:p>
          <a:p>
            <a:pPr algn="ctr"/>
            <a:r>
              <a:rPr lang="en-US" sz="2800" dirty="0" smtClean="0">
                <a:solidFill>
                  <a:schemeClr val="tx1"/>
                </a:solidFill>
              </a:rPr>
              <a:t>active or passive</a:t>
            </a:r>
          </a:p>
          <a:p>
            <a:pPr algn="ctr"/>
            <a:r>
              <a:rPr lang="en-US" sz="2800" dirty="0" smtClean="0">
                <a:solidFill>
                  <a:schemeClr val="tx1"/>
                </a:solidFill>
              </a:rPr>
              <a:t>assembly optional</a:t>
            </a:r>
          </a:p>
          <a:p>
            <a:pPr algn="ctr"/>
            <a:r>
              <a:rPr lang="en-US" sz="2800" dirty="0" smtClean="0">
                <a:solidFill>
                  <a:schemeClr val="tx1"/>
                </a:solidFill>
              </a:rPr>
              <a:t>Open Source</a:t>
            </a:r>
          </a:p>
        </p:txBody>
      </p:sp>
      <p:sp>
        <p:nvSpPr>
          <p:cNvPr id="38" name="Rounded Rectangle 37"/>
          <p:cNvSpPr/>
          <p:nvPr/>
        </p:nvSpPr>
        <p:spPr>
          <a:xfrm>
            <a:off x="9191583" y="7003479"/>
            <a:ext cx="4226103" cy="2931989"/>
          </a:xfrm>
          <a:prstGeom prst="roundRect">
            <a:avLst>
              <a:gd name="adj" fmla="val 0"/>
            </a:avLst>
          </a:prstGeom>
          <a:noFill/>
          <a:ln>
            <a:noFill/>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2800" dirty="0" smtClean="0">
                <a:solidFill>
                  <a:schemeClr val="tx1"/>
                </a:solidFill>
              </a:rPr>
              <a:t>wired </a:t>
            </a:r>
            <a:r>
              <a:rPr lang="en-US" sz="2800" dirty="0" smtClean="0">
                <a:solidFill>
                  <a:schemeClr val="tx1"/>
                </a:solidFill>
              </a:rPr>
              <a:t>8ch</a:t>
            </a:r>
            <a:r>
              <a:rPr lang="en-US" sz="2800" dirty="0">
                <a:solidFill>
                  <a:schemeClr val="tx1"/>
                </a:solidFill>
              </a:rPr>
              <a:t>/</a:t>
            </a:r>
            <a:r>
              <a:rPr lang="en-US" sz="2800" dirty="0" smtClean="0">
                <a:solidFill>
                  <a:schemeClr val="tx1"/>
                </a:solidFill>
              </a:rPr>
              <a:t>16ch</a:t>
            </a:r>
          </a:p>
          <a:p>
            <a:pPr algn="ctr"/>
            <a:r>
              <a:rPr lang="en-US" sz="2800" dirty="0" smtClean="0">
                <a:solidFill>
                  <a:schemeClr val="tx1"/>
                </a:solidFill>
              </a:rPr>
              <a:t>passive electrodes</a:t>
            </a:r>
          </a:p>
          <a:p>
            <a:pPr algn="ctr"/>
            <a:r>
              <a:rPr lang="en-US" sz="2800" dirty="0" err="1" smtClean="0">
                <a:solidFill>
                  <a:schemeClr val="tx1"/>
                </a:solidFill>
              </a:rPr>
              <a:t>Arduino</a:t>
            </a:r>
            <a:r>
              <a:rPr lang="en-US" sz="2800" dirty="0" smtClean="0">
                <a:solidFill>
                  <a:schemeClr val="tx1"/>
                </a:solidFill>
              </a:rPr>
              <a:t> integration</a:t>
            </a:r>
          </a:p>
          <a:p>
            <a:pPr algn="ctr"/>
            <a:r>
              <a:rPr lang="en-US" sz="2800" dirty="0" smtClean="0">
                <a:solidFill>
                  <a:schemeClr val="tx1"/>
                </a:solidFill>
              </a:rPr>
              <a:t>Open </a:t>
            </a:r>
            <a:r>
              <a:rPr lang="en-US" sz="2800" dirty="0" smtClean="0">
                <a:solidFill>
                  <a:schemeClr val="tx1"/>
                </a:solidFill>
              </a:rPr>
              <a:t>Source</a:t>
            </a:r>
            <a:endParaRPr lang="en-US" sz="2800" dirty="0">
              <a:solidFill>
                <a:schemeClr val="tx1"/>
              </a:solidFill>
            </a:endParaRPr>
          </a:p>
        </p:txBody>
      </p:sp>
      <p:sp>
        <p:nvSpPr>
          <p:cNvPr id="39" name="Rounded Rectangle 38"/>
          <p:cNvSpPr/>
          <p:nvPr/>
        </p:nvSpPr>
        <p:spPr>
          <a:xfrm>
            <a:off x="13657317" y="7003479"/>
            <a:ext cx="4226103" cy="2931989"/>
          </a:xfrm>
          <a:prstGeom prst="roundRect">
            <a:avLst>
              <a:gd name="adj" fmla="val 0"/>
            </a:avLst>
          </a:prstGeom>
          <a:noFill/>
          <a:ln>
            <a:noFill/>
          </a:ln>
        </p:spPr>
        <p:style>
          <a:lnRef idx="1">
            <a:schemeClr val="accent1"/>
          </a:lnRef>
          <a:fillRef idx="3">
            <a:schemeClr val="accent1"/>
          </a:fillRef>
          <a:effectRef idx="2">
            <a:schemeClr val="accent1"/>
          </a:effectRef>
          <a:fontRef idx="minor">
            <a:schemeClr val="lt1"/>
          </a:fontRef>
        </p:style>
        <p:txBody>
          <a:bodyPr rtlCol="0" anchor="b"/>
          <a:lstStyle/>
          <a:p>
            <a:pPr algn="ctr"/>
            <a:r>
              <a:rPr lang="en-US" sz="2800" dirty="0" smtClean="0">
                <a:solidFill>
                  <a:schemeClr val="tx1"/>
                </a:solidFill>
              </a:rPr>
              <a:t>wireless </a:t>
            </a:r>
            <a:r>
              <a:rPr lang="en-US" sz="2800" dirty="0" smtClean="0">
                <a:solidFill>
                  <a:schemeClr val="tx1"/>
                </a:solidFill>
              </a:rPr>
              <a:t>14ch</a:t>
            </a:r>
          </a:p>
          <a:p>
            <a:pPr algn="ctr"/>
            <a:r>
              <a:rPr lang="en-US" sz="2800" dirty="0" smtClean="0">
                <a:solidFill>
                  <a:schemeClr val="tx1"/>
                </a:solidFill>
              </a:rPr>
              <a:t>active electrodes</a:t>
            </a:r>
          </a:p>
          <a:p>
            <a:pPr algn="ctr"/>
            <a:r>
              <a:rPr lang="en-US" sz="2800" dirty="0" smtClean="0">
                <a:solidFill>
                  <a:schemeClr val="tx1"/>
                </a:solidFill>
              </a:rPr>
              <a:t>encrypted transmission</a:t>
            </a:r>
            <a:endParaRPr lang="en-US" sz="2800" dirty="0" smtClean="0">
              <a:solidFill>
                <a:schemeClr val="tx1"/>
              </a:solidFill>
            </a:endParaRPr>
          </a:p>
          <a:p>
            <a:pPr algn="ctr"/>
            <a:r>
              <a:rPr lang="en-US" sz="2800" dirty="0" smtClean="0">
                <a:solidFill>
                  <a:schemeClr val="tx1"/>
                </a:solidFill>
              </a:rPr>
              <a:t>Proprietary (Mac/Win)</a:t>
            </a:r>
            <a:endParaRPr lang="en-US" sz="2800" dirty="0">
              <a:solidFill>
                <a:schemeClr val="tx1"/>
              </a:solidFill>
            </a:endParaRPr>
          </a:p>
        </p:txBody>
      </p:sp>
      <p:sp>
        <p:nvSpPr>
          <p:cNvPr id="3" name="TextBox 2"/>
          <p:cNvSpPr txBox="1"/>
          <p:nvPr/>
        </p:nvSpPr>
        <p:spPr>
          <a:xfrm>
            <a:off x="282213" y="6233190"/>
            <a:ext cx="4233197" cy="1200329"/>
          </a:xfrm>
          <a:prstGeom prst="rect">
            <a:avLst/>
          </a:prstGeom>
          <a:noFill/>
        </p:spPr>
        <p:txBody>
          <a:bodyPr wrap="square" rtlCol="0">
            <a:spAutoFit/>
          </a:bodyPr>
          <a:lstStyle/>
          <a:p>
            <a:pPr algn="ctr"/>
            <a:r>
              <a:rPr lang="en-US" dirty="0"/>
              <a:t>Soundcard </a:t>
            </a:r>
            <a:r>
              <a:rPr lang="en-US" dirty="0" err="1" smtClean="0"/>
              <a:t>OpenEEG</a:t>
            </a:r>
            <a:endParaRPr lang="en-US" dirty="0" smtClean="0"/>
          </a:p>
          <a:p>
            <a:pPr algn="ctr"/>
            <a:r>
              <a:rPr lang="en-US" dirty="0"/>
              <a:t>~40</a:t>
            </a:r>
            <a:r>
              <a:rPr lang="en-US" dirty="0" smtClean="0"/>
              <a:t>€</a:t>
            </a:r>
            <a:endParaRPr lang="en-US" dirty="0"/>
          </a:p>
        </p:txBody>
      </p:sp>
      <p:sp>
        <p:nvSpPr>
          <p:cNvPr id="21" name="TextBox 20"/>
          <p:cNvSpPr txBox="1"/>
          <p:nvPr/>
        </p:nvSpPr>
        <p:spPr>
          <a:xfrm>
            <a:off x="4727070" y="6233190"/>
            <a:ext cx="4233197" cy="1200329"/>
          </a:xfrm>
          <a:prstGeom prst="rect">
            <a:avLst/>
          </a:prstGeom>
          <a:noFill/>
        </p:spPr>
        <p:txBody>
          <a:bodyPr wrap="square" rtlCol="0">
            <a:spAutoFit/>
          </a:bodyPr>
          <a:lstStyle/>
          <a:p>
            <a:pPr algn="ctr"/>
            <a:r>
              <a:rPr lang="en-US" dirty="0" err="1" smtClean="0"/>
              <a:t>Olimex</a:t>
            </a:r>
            <a:r>
              <a:rPr lang="en-US" dirty="0" smtClean="0"/>
              <a:t> </a:t>
            </a:r>
            <a:r>
              <a:rPr lang="en-US" dirty="0" err="1" smtClean="0"/>
              <a:t>OpenEEG</a:t>
            </a:r>
            <a:endParaRPr lang="en-US" dirty="0" smtClean="0"/>
          </a:p>
          <a:p>
            <a:pPr algn="ctr"/>
            <a:r>
              <a:rPr lang="en-US" dirty="0"/>
              <a:t>80-140</a:t>
            </a:r>
            <a:r>
              <a:rPr lang="en-US" dirty="0" smtClean="0"/>
              <a:t>€</a:t>
            </a:r>
            <a:endParaRPr lang="en-US" dirty="0"/>
          </a:p>
        </p:txBody>
      </p:sp>
      <p:sp>
        <p:nvSpPr>
          <p:cNvPr id="22" name="TextBox 21"/>
          <p:cNvSpPr txBox="1"/>
          <p:nvPr/>
        </p:nvSpPr>
        <p:spPr>
          <a:xfrm>
            <a:off x="9195445" y="6233190"/>
            <a:ext cx="4233197" cy="1692771"/>
          </a:xfrm>
          <a:prstGeom prst="rect">
            <a:avLst/>
          </a:prstGeom>
          <a:noFill/>
        </p:spPr>
        <p:txBody>
          <a:bodyPr wrap="square" rtlCol="0">
            <a:spAutoFit/>
          </a:bodyPr>
          <a:lstStyle/>
          <a:p>
            <a:pPr algn="ctr"/>
            <a:r>
              <a:rPr lang="en-US" dirty="0" err="1" smtClean="0"/>
              <a:t>OpenBCI</a:t>
            </a:r>
            <a:endParaRPr lang="en-US" dirty="0" smtClean="0"/>
          </a:p>
          <a:p>
            <a:pPr algn="ctr"/>
            <a:r>
              <a:rPr lang="en-US" sz="4000" dirty="0"/>
              <a:t>240€/440</a:t>
            </a:r>
            <a:r>
              <a:rPr lang="en-US" sz="4000" dirty="0" smtClean="0"/>
              <a:t>€</a:t>
            </a:r>
            <a:endParaRPr lang="en-US" dirty="0" smtClean="0"/>
          </a:p>
          <a:p>
            <a:pPr algn="ctr"/>
            <a:r>
              <a:rPr lang="en-US" sz="2800" dirty="0" smtClean="0"/>
              <a:t>on </a:t>
            </a:r>
            <a:r>
              <a:rPr lang="en-US" sz="2800" dirty="0" err="1" smtClean="0"/>
              <a:t>Kickstarter</a:t>
            </a:r>
            <a:endParaRPr lang="en-US" sz="2800" dirty="0"/>
          </a:p>
        </p:txBody>
      </p:sp>
      <p:sp>
        <p:nvSpPr>
          <p:cNvPr id="23" name="TextBox 22"/>
          <p:cNvSpPr txBox="1"/>
          <p:nvPr/>
        </p:nvSpPr>
        <p:spPr>
          <a:xfrm>
            <a:off x="13663820" y="6233190"/>
            <a:ext cx="4233197" cy="1200329"/>
          </a:xfrm>
          <a:prstGeom prst="rect">
            <a:avLst/>
          </a:prstGeom>
          <a:noFill/>
        </p:spPr>
        <p:txBody>
          <a:bodyPr wrap="square" rtlCol="0">
            <a:spAutoFit/>
          </a:bodyPr>
          <a:lstStyle/>
          <a:p>
            <a:pPr algn="ctr"/>
            <a:r>
              <a:rPr lang="en-US" dirty="0" err="1" smtClean="0"/>
              <a:t>Emotiv</a:t>
            </a:r>
            <a:r>
              <a:rPr lang="en-US" dirty="0" smtClean="0"/>
              <a:t> Epoch</a:t>
            </a:r>
          </a:p>
          <a:p>
            <a:pPr algn="ctr"/>
            <a:r>
              <a:rPr lang="en-US" dirty="0"/>
              <a:t>550</a:t>
            </a:r>
            <a:r>
              <a:rPr lang="en-US" dirty="0" smtClean="0"/>
              <a:t>€</a:t>
            </a:r>
            <a:endParaRPr lang="en-US" dirty="0"/>
          </a:p>
        </p:txBody>
      </p:sp>
      <p:sp>
        <p:nvSpPr>
          <p:cNvPr id="24" name="Rounded Rectangle 23"/>
          <p:cNvSpPr/>
          <p:nvPr/>
        </p:nvSpPr>
        <p:spPr>
          <a:xfrm>
            <a:off x="5014161" y="118948"/>
            <a:ext cx="1332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25" name="Rounded Rectangle 24"/>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6" name="Rounded Rectangle 25"/>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7" name="Rounded Rectangle 26"/>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28" name="Rounded Rectangle 27"/>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9" name="Rounded Rectangle 28"/>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0" name="Rounded Rectangle 29"/>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1" name="Rounded Rectangle 30"/>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0" name="Rounded Rectangle 39"/>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1" name="Rounded Rectangle 40"/>
          <p:cNvSpPr/>
          <p:nvPr/>
        </p:nvSpPr>
        <p:spPr>
          <a:xfrm>
            <a:off x="2124528" y="115305"/>
            <a:ext cx="648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Tree>
    <p:extLst>
      <p:ext uri="{BB962C8B-B14F-4D97-AF65-F5344CB8AC3E}">
        <p14:creationId xmlns:p14="http://schemas.microsoft.com/office/powerpoint/2010/main" val="6517783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Popular real-time s</a:t>
            </a:r>
            <a:r>
              <a:rPr lang="en-US" sz="8000" dirty="0" smtClean="0"/>
              <a:t>oftware</a:t>
            </a:r>
            <a:endParaRPr lang="en-US" sz="8000" dirty="0"/>
          </a:p>
        </p:txBody>
      </p:sp>
      <p:sp>
        <p:nvSpPr>
          <p:cNvPr id="22" name="TextBox 21"/>
          <p:cNvSpPr txBox="1"/>
          <p:nvPr/>
        </p:nvSpPr>
        <p:spPr>
          <a:xfrm>
            <a:off x="2707" y="5016491"/>
            <a:ext cx="3894972" cy="646331"/>
          </a:xfrm>
          <a:prstGeom prst="rect">
            <a:avLst/>
          </a:prstGeom>
          <a:noFill/>
        </p:spPr>
        <p:txBody>
          <a:bodyPr wrap="square" rtlCol="0">
            <a:spAutoFit/>
          </a:bodyPr>
          <a:lstStyle/>
          <a:p>
            <a:pPr algn="ctr"/>
            <a:r>
              <a:rPr lang="en-US" dirty="0" smtClean="0"/>
              <a:t>Localization</a:t>
            </a:r>
            <a:endParaRPr lang="en-US" dirty="0"/>
          </a:p>
        </p:txBody>
      </p:sp>
      <p:grpSp>
        <p:nvGrpSpPr>
          <p:cNvPr id="58" name="Group 57"/>
          <p:cNvGrpSpPr/>
          <p:nvPr/>
        </p:nvGrpSpPr>
        <p:grpSpPr>
          <a:xfrm>
            <a:off x="6969509" y="2887498"/>
            <a:ext cx="2292591" cy="2769181"/>
            <a:chOff x="12576331" y="2887498"/>
            <a:chExt cx="2292591" cy="2769181"/>
          </a:xfrm>
        </p:grpSpPr>
        <p:sp>
          <p:nvSpPr>
            <p:cNvPr id="28" name="TextBox 27"/>
            <p:cNvSpPr txBox="1"/>
            <p:nvPr/>
          </p:nvSpPr>
          <p:spPr>
            <a:xfrm>
              <a:off x="12576331" y="2887498"/>
              <a:ext cx="2292591" cy="646331"/>
            </a:xfrm>
            <a:prstGeom prst="rect">
              <a:avLst/>
            </a:prstGeom>
            <a:noFill/>
          </p:spPr>
          <p:txBody>
            <a:bodyPr wrap="square" rtlCol="0">
              <a:spAutoFit/>
            </a:bodyPr>
            <a:lstStyle/>
            <a:p>
              <a:pPr algn="ctr"/>
              <a:r>
                <a:rPr lang="en-US" dirty="0" err="1" smtClean="0"/>
                <a:t>NeuroFEM</a:t>
              </a:r>
              <a:endParaRPr lang="en-US" dirty="0"/>
            </a:p>
          </p:txBody>
        </p:sp>
        <p:sp>
          <p:nvSpPr>
            <p:cNvPr id="51" name="Oval 50"/>
            <p:cNvSpPr/>
            <p:nvPr/>
          </p:nvSpPr>
          <p:spPr>
            <a:xfrm>
              <a:off x="13382031" y="4975187"/>
              <a:ext cx="681492" cy="681492"/>
            </a:xfrm>
            <a:prstGeom prst="ellipse">
              <a:avLst/>
            </a:prstGeom>
            <a:solidFill>
              <a:srgbClr val="FFF1B2"/>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TextBox 23"/>
          <p:cNvSpPr txBox="1"/>
          <p:nvPr/>
        </p:nvSpPr>
        <p:spPr>
          <a:xfrm>
            <a:off x="1" y="7094108"/>
            <a:ext cx="3894972" cy="646331"/>
          </a:xfrm>
          <a:prstGeom prst="rect">
            <a:avLst/>
          </a:prstGeom>
          <a:noFill/>
        </p:spPr>
        <p:txBody>
          <a:bodyPr wrap="square" rtlCol="0">
            <a:spAutoFit/>
          </a:bodyPr>
          <a:lstStyle/>
          <a:p>
            <a:pPr algn="ctr"/>
            <a:r>
              <a:rPr lang="en-US" dirty="0" smtClean="0"/>
              <a:t>BCI paradigms</a:t>
            </a:r>
            <a:endParaRPr lang="en-US" dirty="0"/>
          </a:p>
        </p:txBody>
      </p:sp>
      <p:sp>
        <p:nvSpPr>
          <p:cNvPr id="7" name="Rounded Rectangle 6"/>
          <p:cNvSpPr/>
          <p:nvPr/>
        </p:nvSpPr>
        <p:spPr>
          <a:xfrm>
            <a:off x="5142169" y="9448485"/>
            <a:ext cx="8859399" cy="216850"/>
          </a:xfrm>
          <a:prstGeom prst="roundRect">
            <a:avLst/>
          </a:prstGeom>
          <a:gradFill flip="none" rotWithShape="1">
            <a:gsLst>
              <a:gs pos="0">
                <a:schemeClr val="tx2">
                  <a:alpha val="0"/>
                </a:schemeClr>
              </a:gs>
              <a:gs pos="100000">
                <a:schemeClr val="tx2"/>
              </a:gs>
            </a:gsLst>
            <a:lin ang="0" scaled="1"/>
            <a:tileRect/>
          </a:gra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8121" y="3965266"/>
            <a:ext cx="3894972" cy="646331"/>
          </a:xfrm>
          <a:prstGeom prst="rect">
            <a:avLst/>
          </a:prstGeom>
          <a:noFill/>
        </p:spPr>
        <p:txBody>
          <a:bodyPr wrap="square" rtlCol="0">
            <a:spAutoFit/>
          </a:bodyPr>
          <a:lstStyle/>
          <a:p>
            <a:pPr algn="ctr"/>
            <a:r>
              <a:rPr lang="en-US" dirty="0" smtClean="0"/>
              <a:t>Acquisition</a:t>
            </a:r>
            <a:endParaRPr lang="en-US" dirty="0"/>
          </a:p>
        </p:txBody>
      </p:sp>
      <p:sp>
        <p:nvSpPr>
          <p:cNvPr id="21" name="TextBox 20"/>
          <p:cNvSpPr txBox="1"/>
          <p:nvPr/>
        </p:nvSpPr>
        <p:spPr>
          <a:xfrm>
            <a:off x="5415" y="6042882"/>
            <a:ext cx="3894972" cy="646331"/>
          </a:xfrm>
          <a:prstGeom prst="rect">
            <a:avLst/>
          </a:prstGeom>
          <a:noFill/>
        </p:spPr>
        <p:txBody>
          <a:bodyPr wrap="square" rtlCol="0">
            <a:spAutoFit/>
          </a:bodyPr>
          <a:lstStyle/>
          <a:p>
            <a:pPr algn="ctr"/>
            <a:r>
              <a:rPr lang="en-US" dirty="0" smtClean="0"/>
              <a:t>Signal processing</a:t>
            </a:r>
            <a:endParaRPr lang="en-US" dirty="0"/>
          </a:p>
        </p:txBody>
      </p:sp>
      <p:grpSp>
        <p:nvGrpSpPr>
          <p:cNvPr id="30" name="Group 29"/>
          <p:cNvGrpSpPr/>
          <p:nvPr/>
        </p:nvGrpSpPr>
        <p:grpSpPr>
          <a:xfrm>
            <a:off x="3933770" y="2887497"/>
            <a:ext cx="2416499" cy="4857125"/>
            <a:chOff x="4150608" y="2887497"/>
            <a:chExt cx="2416499" cy="4857125"/>
          </a:xfrm>
        </p:grpSpPr>
        <p:sp>
          <p:nvSpPr>
            <p:cNvPr id="25" name="TextBox 24"/>
            <p:cNvSpPr txBox="1"/>
            <p:nvPr/>
          </p:nvSpPr>
          <p:spPr>
            <a:xfrm>
              <a:off x="4150608" y="2887497"/>
              <a:ext cx="2416499" cy="646331"/>
            </a:xfrm>
            <a:prstGeom prst="rect">
              <a:avLst/>
            </a:prstGeom>
            <a:noFill/>
          </p:spPr>
          <p:txBody>
            <a:bodyPr wrap="square" rtlCol="0">
              <a:spAutoFit/>
            </a:bodyPr>
            <a:lstStyle/>
            <a:p>
              <a:pPr algn="ctr"/>
              <a:r>
                <a:rPr lang="en-US" dirty="0" smtClean="0"/>
                <a:t>Fieldtrip</a:t>
              </a:r>
              <a:endParaRPr lang="en-US" dirty="0"/>
            </a:p>
          </p:txBody>
        </p:sp>
        <p:sp>
          <p:nvSpPr>
            <p:cNvPr id="40" name="Oval 39"/>
            <p:cNvSpPr/>
            <p:nvPr/>
          </p:nvSpPr>
          <p:spPr>
            <a:xfrm>
              <a:off x="5018261" y="4975187"/>
              <a:ext cx="681492" cy="681492"/>
            </a:xfrm>
            <a:prstGeom prst="ellipse">
              <a:avLst/>
            </a:prstGeom>
            <a:solidFill>
              <a:srgbClr val="FFF1B2">
                <a:alpha val="74000"/>
              </a:srgbClr>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018261" y="7063130"/>
              <a:ext cx="681492" cy="681492"/>
            </a:xfrm>
            <a:prstGeom prst="ellipse">
              <a:avLst/>
            </a:prstGeom>
            <a:solidFill>
              <a:srgbClr val="FFF1B2">
                <a:alpha val="15000"/>
              </a:srgbClr>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018261" y="3934287"/>
              <a:ext cx="681492" cy="681492"/>
            </a:xfrm>
            <a:prstGeom prst="ellipse">
              <a:avLst/>
            </a:prstGeom>
            <a:solidFill>
              <a:srgbClr val="FFF1B2">
                <a:alpha val="39000"/>
              </a:srgbClr>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018261" y="6022230"/>
              <a:ext cx="681492" cy="681492"/>
            </a:xfrm>
            <a:prstGeom prst="ellipse">
              <a:avLst/>
            </a:prstGeom>
            <a:gradFill flip="none" rotWithShape="1">
              <a:gsLst>
                <a:gs pos="0">
                  <a:srgbClr val="FFF1B2"/>
                </a:gs>
                <a:gs pos="100000">
                  <a:schemeClr val="tx2">
                    <a:alpha val="0"/>
                  </a:schemeClr>
                </a:gs>
                <a:gs pos="49000">
                  <a:schemeClr val="tx2"/>
                </a:gs>
                <a:gs pos="51000">
                  <a:schemeClr val="tx2">
                    <a:alpha val="0"/>
                  </a:schemeClr>
                </a:gs>
              </a:gsLst>
              <a:lin ang="2700000" scaled="0"/>
              <a:tileRect/>
            </a:gra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9881340" y="2887498"/>
            <a:ext cx="2354543" cy="4857124"/>
            <a:chOff x="8828125" y="2887498"/>
            <a:chExt cx="2354543" cy="4857124"/>
          </a:xfrm>
        </p:grpSpPr>
        <p:sp>
          <p:nvSpPr>
            <p:cNvPr id="26" name="TextBox 25"/>
            <p:cNvSpPr txBox="1"/>
            <p:nvPr/>
          </p:nvSpPr>
          <p:spPr>
            <a:xfrm>
              <a:off x="8828125" y="2887498"/>
              <a:ext cx="2354543" cy="644068"/>
            </a:xfrm>
            <a:prstGeom prst="rect">
              <a:avLst/>
            </a:prstGeom>
            <a:noFill/>
          </p:spPr>
          <p:txBody>
            <a:bodyPr wrap="square" rtlCol="0">
              <a:spAutoFit/>
            </a:bodyPr>
            <a:lstStyle/>
            <a:p>
              <a:pPr algn="ctr"/>
              <a:r>
                <a:rPr lang="en-US" dirty="0" err="1" smtClean="0"/>
                <a:t>OpenVibe</a:t>
              </a:r>
              <a:endParaRPr lang="en-US" dirty="0"/>
            </a:p>
          </p:txBody>
        </p:sp>
        <p:sp>
          <p:nvSpPr>
            <p:cNvPr id="46" name="Oval 45"/>
            <p:cNvSpPr/>
            <p:nvPr/>
          </p:nvSpPr>
          <p:spPr>
            <a:xfrm>
              <a:off x="9664799" y="7063130"/>
              <a:ext cx="681492" cy="681492"/>
            </a:xfrm>
            <a:prstGeom prst="ellipse">
              <a:avLst/>
            </a:prstGeom>
            <a:solidFill>
              <a:srgbClr val="FFF1B2"/>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9664799" y="3934287"/>
              <a:ext cx="681492" cy="681492"/>
            </a:xfrm>
            <a:prstGeom prst="ellipse">
              <a:avLst/>
            </a:prstGeom>
            <a:solidFill>
              <a:srgbClr val="FFF1B2"/>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9664799" y="6022230"/>
              <a:ext cx="681492" cy="681492"/>
            </a:xfrm>
            <a:prstGeom prst="ellipse">
              <a:avLst/>
            </a:prstGeom>
            <a:solidFill>
              <a:srgbClr val="FFF1B2"/>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12855123" y="2887498"/>
            <a:ext cx="2292591" cy="4857123"/>
            <a:chOff x="15488161" y="2887498"/>
            <a:chExt cx="2292591" cy="4857123"/>
          </a:xfrm>
        </p:grpSpPr>
        <p:sp>
          <p:nvSpPr>
            <p:cNvPr id="29" name="TextBox 28"/>
            <p:cNvSpPr txBox="1"/>
            <p:nvPr/>
          </p:nvSpPr>
          <p:spPr>
            <a:xfrm>
              <a:off x="15488161" y="2887498"/>
              <a:ext cx="2292591" cy="646331"/>
            </a:xfrm>
            <a:prstGeom prst="rect">
              <a:avLst/>
            </a:prstGeom>
            <a:noFill/>
          </p:spPr>
          <p:txBody>
            <a:bodyPr wrap="square" rtlCol="0">
              <a:spAutoFit/>
            </a:bodyPr>
            <a:lstStyle/>
            <a:p>
              <a:pPr algn="ctr"/>
              <a:r>
                <a:rPr lang="en-US" dirty="0" err="1" smtClean="0"/>
                <a:t>Mushu</a:t>
              </a:r>
              <a:endParaRPr lang="en-US" dirty="0"/>
            </a:p>
          </p:txBody>
        </p:sp>
        <p:sp>
          <p:nvSpPr>
            <p:cNvPr id="52" name="Oval 51"/>
            <p:cNvSpPr/>
            <p:nvPr/>
          </p:nvSpPr>
          <p:spPr>
            <a:xfrm>
              <a:off x="16293861" y="7063129"/>
              <a:ext cx="681492" cy="681492"/>
            </a:xfrm>
            <a:prstGeom prst="ellipse">
              <a:avLst/>
            </a:prstGeom>
            <a:solidFill>
              <a:srgbClr val="FFF1B2">
                <a:alpha val="71000"/>
              </a:srgbClr>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16293861" y="3934287"/>
              <a:ext cx="681492" cy="681492"/>
            </a:xfrm>
            <a:prstGeom prst="ellipse">
              <a:avLst/>
            </a:prstGeom>
            <a:solidFill>
              <a:srgbClr val="FFF1B2">
                <a:alpha val="68000"/>
              </a:srgbClr>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16293861" y="6022230"/>
              <a:ext cx="681492" cy="681492"/>
            </a:xfrm>
            <a:prstGeom prst="ellipse">
              <a:avLst/>
            </a:prstGeom>
            <a:gradFill flip="none" rotWithShape="1">
              <a:gsLst>
                <a:gs pos="0">
                  <a:srgbClr val="FFF1B2"/>
                </a:gs>
                <a:gs pos="100000">
                  <a:schemeClr val="tx2">
                    <a:alpha val="0"/>
                  </a:schemeClr>
                </a:gs>
                <a:gs pos="49000">
                  <a:schemeClr val="tx2"/>
                </a:gs>
                <a:gs pos="51000">
                  <a:schemeClr val="tx2">
                    <a:alpha val="0"/>
                  </a:schemeClr>
                </a:gs>
              </a:gsLst>
              <a:lin ang="2700000" scaled="0"/>
              <a:tileRect/>
            </a:gra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5" name="TextBox 54"/>
          <p:cNvSpPr txBox="1"/>
          <p:nvPr/>
        </p:nvSpPr>
        <p:spPr>
          <a:xfrm>
            <a:off x="2508831" y="9238118"/>
            <a:ext cx="2416499" cy="584776"/>
          </a:xfrm>
          <a:prstGeom prst="rect">
            <a:avLst/>
          </a:prstGeom>
          <a:noFill/>
        </p:spPr>
        <p:txBody>
          <a:bodyPr wrap="square" rtlCol="0">
            <a:spAutoFit/>
          </a:bodyPr>
          <a:lstStyle/>
          <a:p>
            <a:pPr algn="r"/>
            <a:r>
              <a:rPr lang="en-US" sz="3200" dirty="0" smtClean="0"/>
              <a:t>bad</a:t>
            </a:r>
            <a:endParaRPr lang="en-US" sz="3200" dirty="0"/>
          </a:p>
        </p:txBody>
      </p:sp>
      <p:sp>
        <p:nvSpPr>
          <p:cNvPr id="56" name="TextBox 55"/>
          <p:cNvSpPr txBox="1"/>
          <p:nvPr/>
        </p:nvSpPr>
        <p:spPr>
          <a:xfrm>
            <a:off x="7628444" y="8735977"/>
            <a:ext cx="3894972" cy="646331"/>
          </a:xfrm>
          <a:prstGeom prst="rect">
            <a:avLst/>
          </a:prstGeom>
          <a:noFill/>
        </p:spPr>
        <p:txBody>
          <a:bodyPr wrap="square" rtlCol="0">
            <a:spAutoFit/>
          </a:bodyPr>
          <a:lstStyle/>
          <a:p>
            <a:pPr algn="ctr"/>
            <a:r>
              <a:rPr lang="en-US" b="1" dirty="0" smtClean="0">
                <a:solidFill>
                  <a:srgbClr val="FFF1B2"/>
                </a:solidFill>
              </a:rPr>
              <a:t>Feature support</a:t>
            </a:r>
            <a:endParaRPr lang="en-US" b="1" dirty="0">
              <a:solidFill>
                <a:srgbClr val="FFF1B2"/>
              </a:solidFill>
            </a:endParaRPr>
          </a:p>
        </p:txBody>
      </p:sp>
      <p:sp>
        <p:nvSpPr>
          <p:cNvPr id="57" name="TextBox 56"/>
          <p:cNvSpPr txBox="1"/>
          <p:nvPr/>
        </p:nvSpPr>
        <p:spPr>
          <a:xfrm>
            <a:off x="14218108" y="9238118"/>
            <a:ext cx="2416499" cy="584776"/>
          </a:xfrm>
          <a:prstGeom prst="rect">
            <a:avLst/>
          </a:prstGeom>
          <a:noFill/>
        </p:spPr>
        <p:txBody>
          <a:bodyPr wrap="square" rtlCol="0">
            <a:spAutoFit/>
          </a:bodyPr>
          <a:lstStyle/>
          <a:p>
            <a:r>
              <a:rPr lang="en-US" sz="3200" dirty="0" smtClean="0"/>
              <a:t>good</a:t>
            </a:r>
            <a:endParaRPr lang="en-US" sz="3200" dirty="0"/>
          </a:p>
        </p:txBody>
      </p:sp>
      <p:cxnSp>
        <p:nvCxnSpPr>
          <p:cNvPr id="60" name="Straight Arrow Connector 59"/>
          <p:cNvCxnSpPr/>
          <p:nvPr/>
        </p:nvCxnSpPr>
        <p:spPr>
          <a:xfrm flipH="1" flipV="1">
            <a:off x="5968171" y="5336261"/>
            <a:ext cx="1272685" cy="8918"/>
          </a:xfrm>
          <a:prstGeom prst="straightConnector1">
            <a:avLst/>
          </a:prstGeom>
          <a:ln w="38100" cmpd="sng">
            <a:solidFill>
              <a:srgbClr val="FFFFFF"/>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61" name="Rounded Rectangle 60"/>
          <p:cNvSpPr/>
          <p:nvPr/>
        </p:nvSpPr>
        <p:spPr>
          <a:xfrm>
            <a:off x="5014161" y="118948"/>
            <a:ext cx="27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62" name="Rounded Rectangle 6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63" name="Rounded Rectangle 62"/>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64" name="Rounded Rectangle 63"/>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65" name="Rounded Rectangle 64"/>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66" name="Rounded Rectangle 65"/>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67" name="Rounded Rectangle 66"/>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68" name="Rounded Rectangle 67"/>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69" name="Rounded Rectangle 68"/>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70" name="Rounded Rectangle 69"/>
          <p:cNvSpPr/>
          <p:nvPr/>
        </p:nvSpPr>
        <p:spPr>
          <a:xfrm>
            <a:off x="2124528" y="115305"/>
            <a:ext cx="648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Tree>
    <p:extLst>
      <p:ext uri="{BB962C8B-B14F-4D97-AF65-F5344CB8AC3E}">
        <p14:creationId xmlns:p14="http://schemas.microsoft.com/office/powerpoint/2010/main" val="48204691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Examples of BCI </a:t>
            </a:r>
            <a:r>
              <a:rPr lang="en-US" sz="8000" dirty="0" smtClean="0"/>
              <a:t>paradigms</a:t>
            </a:r>
            <a:endParaRPr lang="en-US" sz="8000" dirty="0"/>
          </a:p>
        </p:txBody>
      </p:sp>
      <p:sp>
        <p:nvSpPr>
          <p:cNvPr id="22" name="Rounded Rectangle 21"/>
          <p:cNvSpPr/>
          <p:nvPr/>
        </p:nvSpPr>
        <p:spPr>
          <a:xfrm>
            <a:off x="12404341" y="3566665"/>
            <a:ext cx="3880711" cy="4353020"/>
          </a:xfrm>
          <a:prstGeom prst="roundRect">
            <a:avLst>
              <a:gd name="adj" fmla="val 7042"/>
            </a:avLst>
          </a:prstGeom>
          <a:gradFill flip="none" rotWithShape="1">
            <a:gsLst>
              <a:gs pos="0">
                <a:srgbClr val="6F6C7D">
                  <a:alpha val="32000"/>
                </a:srgbClr>
              </a:gs>
              <a:gs pos="100000">
                <a:schemeClr val="accent6">
                  <a:lumMod val="60000"/>
                  <a:lumOff val="40000"/>
                  <a:alpha val="50000"/>
                </a:schemeClr>
              </a:gs>
            </a:gsLst>
            <a:lin ang="16200000" scaled="0"/>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smtClean="0"/>
              <a:t>Event-related </a:t>
            </a:r>
            <a:r>
              <a:rPr lang="en-US" dirty="0" err="1" smtClean="0"/>
              <a:t>desynchronization</a:t>
            </a:r>
            <a:endParaRPr lang="en-US" dirty="0"/>
          </a:p>
        </p:txBody>
      </p:sp>
      <p:grpSp>
        <p:nvGrpSpPr>
          <p:cNvPr id="6" name="Group 5"/>
          <p:cNvGrpSpPr/>
          <p:nvPr/>
        </p:nvGrpSpPr>
        <p:grpSpPr>
          <a:xfrm>
            <a:off x="7211681" y="3566665"/>
            <a:ext cx="3880711" cy="4353020"/>
            <a:chOff x="1852674" y="3566665"/>
            <a:chExt cx="3880711" cy="4353020"/>
          </a:xfrm>
        </p:grpSpPr>
        <p:sp>
          <p:nvSpPr>
            <p:cNvPr id="21" name="Rounded Rectangle 20"/>
            <p:cNvSpPr/>
            <p:nvPr/>
          </p:nvSpPr>
          <p:spPr>
            <a:xfrm>
              <a:off x="1852674" y="3566665"/>
              <a:ext cx="3880711" cy="4353020"/>
            </a:xfrm>
            <a:prstGeom prst="roundRect">
              <a:avLst>
                <a:gd name="adj" fmla="val 8486"/>
              </a:avLst>
            </a:prstGeom>
            <a:gradFill flip="none" rotWithShape="1">
              <a:gsLst>
                <a:gs pos="0">
                  <a:srgbClr val="6F6C7D">
                    <a:alpha val="32000"/>
                  </a:srgbClr>
                </a:gs>
                <a:gs pos="100000">
                  <a:schemeClr val="accent6">
                    <a:lumMod val="60000"/>
                    <a:lumOff val="40000"/>
                    <a:alpha val="50000"/>
                  </a:schemeClr>
                </a:gs>
              </a:gsLst>
              <a:lin ang="16200000" scaled="0"/>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a:t>P300 / oddball</a:t>
              </a:r>
            </a:p>
          </p:txBody>
        </p:sp>
        <p:pic>
          <p:nvPicPr>
            <p:cNvPr id="24" name="Picture 23" descr="redball-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220" y="5928529"/>
              <a:ext cx="1043999" cy="1043999"/>
            </a:xfrm>
            <a:prstGeom prst="rect">
              <a:avLst/>
            </a:prstGeom>
          </p:spPr>
        </p:pic>
        <p:grpSp>
          <p:nvGrpSpPr>
            <p:cNvPr id="5" name="Group 4"/>
            <p:cNvGrpSpPr>
              <a:grpSpLocks noChangeAspect="1"/>
            </p:cNvGrpSpPr>
            <p:nvPr/>
          </p:nvGrpSpPr>
          <p:grpSpPr>
            <a:xfrm>
              <a:off x="3278585" y="5916572"/>
              <a:ext cx="1044001" cy="1044000"/>
              <a:chOff x="3876666" y="4534362"/>
              <a:chExt cx="1274416" cy="1274415"/>
            </a:xfrm>
          </p:grpSpPr>
          <p:pic>
            <p:nvPicPr>
              <p:cNvPr id="25" name="Picture 24" descr="green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1082" y="4534363"/>
                <a:ext cx="1260000" cy="1260000"/>
              </a:xfrm>
              <a:prstGeom prst="rect">
                <a:avLst/>
              </a:prstGeom>
            </p:spPr>
          </p:pic>
          <p:pic>
            <p:nvPicPr>
              <p:cNvPr id="26" name="Picture 25" descr="Tealball.png"/>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3876666" y="4534362"/>
                <a:ext cx="1274415" cy="1274415"/>
              </a:xfrm>
              <a:prstGeom prst="rect">
                <a:avLst/>
              </a:prstGeom>
            </p:spPr>
          </p:pic>
        </p:grpSp>
        <p:grpSp>
          <p:nvGrpSpPr>
            <p:cNvPr id="4" name="Group 3"/>
            <p:cNvGrpSpPr>
              <a:grpSpLocks noChangeAspect="1"/>
            </p:cNvGrpSpPr>
            <p:nvPr/>
          </p:nvGrpSpPr>
          <p:grpSpPr>
            <a:xfrm>
              <a:off x="2039950" y="5916572"/>
              <a:ext cx="1044000" cy="1038143"/>
              <a:chOff x="2039951" y="4534363"/>
              <a:chExt cx="1267109" cy="1260000"/>
            </a:xfrm>
          </p:grpSpPr>
          <p:pic>
            <p:nvPicPr>
              <p:cNvPr id="23" name="Picture 22" descr="Tealball.png"/>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2047060" y="4534363"/>
                <a:ext cx="1260000" cy="1260000"/>
              </a:xfrm>
              <a:prstGeom prst="rect">
                <a:avLst/>
              </a:prstGeom>
            </p:spPr>
          </p:pic>
          <p:pic>
            <p:nvPicPr>
              <p:cNvPr id="27" name="Picture 26" descr="greenball.png"/>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2039951" y="4534363"/>
                <a:ext cx="1260000" cy="1260000"/>
              </a:xfrm>
              <a:prstGeom prst="rect">
                <a:avLst/>
              </a:prstGeom>
            </p:spPr>
          </p:pic>
        </p:grpSp>
      </p:grpSp>
      <p:grpSp>
        <p:nvGrpSpPr>
          <p:cNvPr id="3" name="Group 2"/>
          <p:cNvGrpSpPr/>
          <p:nvPr/>
        </p:nvGrpSpPr>
        <p:grpSpPr>
          <a:xfrm>
            <a:off x="1955362" y="3566665"/>
            <a:ext cx="3880711" cy="4353020"/>
            <a:chOff x="7128508" y="3566665"/>
            <a:chExt cx="3880711" cy="4353020"/>
          </a:xfrm>
        </p:grpSpPr>
        <p:sp>
          <p:nvSpPr>
            <p:cNvPr id="14" name="Rounded Rectangle 13"/>
            <p:cNvSpPr/>
            <p:nvPr/>
          </p:nvSpPr>
          <p:spPr>
            <a:xfrm>
              <a:off x="7128508" y="3566665"/>
              <a:ext cx="3880711" cy="4353020"/>
            </a:xfrm>
            <a:prstGeom prst="roundRect">
              <a:avLst>
                <a:gd name="adj" fmla="val 9448"/>
              </a:avLst>
            </a:prstGeom>
            <a:gradFill flip="none" rotWithShape="1">
              <a:gsLst>
                <a:gs pos="0">
                  <a:srgbClr val="6F6C7D">
                    <a:alpha val="32000"/>
                  </a:srgbClr>
                </a:gs>
                <a:gs pos="100000">
                  <a:schemeClr val="accent6">
                    <a:lumMod val="60000"/>
                    <a:lumOff val="40000"/>
                    <a:alpha val="50000"/>
                  </a:schemeClr>
                </a:gs>
              </a:gsLst>
              <a:lin ang="16200000" scaled="0"/>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a:t>Steady-state evoked potentials</a:t>
              </a:r>
            </a:p>
          </p:txBody>
        </p:sp>
        <p:pic>
          <p:nvPicPr>
            <p:cNvPr id="7" name="Picture 6" descr="checkerboard-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5125" y="5491583"/>
              <a:ext cx="1905000" cy="1905000"/>
            </a:xfrm>
            <a:prstGeom prst="rect">
              <a:avLst/>
            </a:prstGeom>
          </p:spPr>
        </p:pic>
      </p:grpSp>
      <p:grpSp>
        <p:nvGrpSpPr>
          <p:cNvPr id="28" name="Group 27"/>
          <p:cNvGrpSpPr/>
          <p:nvPr/>
        </p:nvGrpSpPr>
        <p:grpSpPr>
          <a:xfrm>
            <a:off x="12967332" y="5467088"/>
            <a:ext cx="2853389" cy="1930286"/>
            <a:chOff x="4099118" y="7016812"/>
            <a:chExt cx="4613488" cy="3120974"/>
          </a:xfrm>
        </p:grpSpPr>
        <p:sp>
          <p:nvSpPr>
            <p:cNvPr id="29" name="Cloud 28"/>
            <p:cNvSpPr/>
            <p:nvPr/>
          </p:nvSpPr>
          <p:spPr>
            <a:xfrm rot="10800000">
              <a:off x="4099118" y="7016812"/>
              <a:ext cx="4613488" cy="3120974"/>
            </a:xfrm>
            <a:prstGeom prst="cloud">
              <a:avLst/>
            </a:prstGeom>
            <a:gradFill flip="none" rotWithShape="1">
              <a:gsLst>
                <a:gs pos="0">
                  <a:srgbClr val="6F6C7D">
                    <a:alpha val="32000"/>
                  </a:srgbClr>
                </a:gs>
                <a:gs pos="100000">
                  <a:schemeClr val="accent6">
                    <a:lumMod val="60000"/>
                    <a:lumOff val="40000"/>
                    <a:alpha val="50000"/>
                  </a:schemeClr>
                </a:gs>
              </a:gsLst>
              <a:lin ang="5400000" scaled="0"/>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p>
          </p:txBody>
        </p:sp>
        <p:sp>
          <p:nvSpPr>
            <p:cNvPr id="30" name="Up-Down Arrow 29"/>
            <p:cNvSpPr/>
            <p:nvPr/>
          </p:nvSpPr>
          <p:spPr>
            <a:xfrm>
              <a:off x="5125630" y="8302845"/>
              <a:ext cx="334231" cy="712987"/>
            </a:xfrm>
            <a:prstGeom prst="upDownArrow">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descr="Fus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7774" y="7856246"/>
              <a:ext cx="2738121" cy="1657284"/>
            </a:xfrm>
            <a:prstGeom prst="rect">
              <a:avLst/>
            </a:prstGeom>
          </p:spPr>
        </p:pic>
      </p:grpSp>
      <p:sp>
        <p:nvSpPr>
          <p:cNvPr id="32" name="Rounded Rectangle 31"/>
          <p:cNvSpPr/>
          <p:nvPr/>
        </p:nvSpPr>
        <p:spPr>
          <a:xfrm>
            <a:off x="5014161" y="118948"/>
            <a:ext cx="3132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33" name="Rounded Rectangle 32"/>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4" name="Rounded Rectangle 33"/>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5" name="Rounded Rectangle 34"/>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6" name="Rounded Rectangle 35"/>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7" name="Rounded Rectangle 36"/>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8" name="Rounded Rectangle 37"/>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9" name="Rounded Rectangle 38"/>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0" name="Rounded Rectangle 39"/>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1" name="Rounded Rectangle 40"/>
          <p:cNvSpPr/>
          <p:nvPr/>
        </p:nvSpPr>
        <p:spPr>
          <a:xfrm>
            <a:off x="2124528" y="115305"/>
            <a:ext cx="648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Tree>
    <p:extLst>
      <p:ext uri="{BB962C8B-B14F-4D97-AF65-F5344CB8AC3E}">
        <p14:creationId xmlns:p14="http://schemas.microsoft.com/office/powerpoint/2010/main" val="189962493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svepattention.png"/>
          <p:cNvPicPr>
            <a:picLocks noChangeAspect="1"/>
          </p:cNvPicPr>
          <p:nvPr/>
        </p:nvPicPr>
        <p:blipFill rotWithShape="1">
          <a:blip r:embed="rId3">
            <a:extLst>
              <a:ext uri="{28A0092B-C50C-407E-A947-70E740481C1C}">
                <a14:useLocalDpi xmlns:a14="http://schemas.microsoft.com/office/drawing/2010/main" val="0"/>
              </a:ext>
            </a:extLst>
          </a:blip>
          <a:srcRect l="2861" t="29687" r="13154"/>
          <a:stretch/>
        </p:blipFill>
        <p:spPr>
          <a:xfrm>
            <a:off x="6113040" y="3835400"/>
            <a:ext cx="5122901" cy="5484475"/>
          </a:xfrm>
          <a:prstGeom prst="roundRect">
            <a:avLst>
              <a:gd name="adj" fmla="val 8730"/>
            </a:avLst>
          </a:prstGeom>
          <a:ln w="38100" cmpd="sng">
            <a:solidFill>
              <a:schemeClr val="tx1"/>
            </a:solidFill>
          </a:ln>
        </p:spPr>
      </p:pic>
      <p:cxnSp>
        <p:nvCxnSpPr>
          <p:cNvPr id="56" name="Straight Arrow Connector 55"/>
          <p:cNvCxnSpPr/>
          <p:nvPr/>
        </p:nvCxnSpPr>
        <p:spPr>
          <a:xfrm flipV="1">
            <a:off x="4175809" y="5283200"/>
            <a:ext cx="2174191" cy="291506"/>
          </a:xfrm>
          <a:prstGeom prst="straightConnector1">
            <a:avLst/>
          </a:prstGeom>
          <a:ln w="38100" cmpd="sng">
            <a:solidFill>
              <a:srgbClr val="FFFFFF"/>
            </a:solidFill>
            <a:prstDash val="solid"/>
            <a:headEnd type="none" w="lg" len="lg"/>
            <a:tailEnd type="oval" w="lg" len="lg"/>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4154285" y="6146800"/>
            <a:ext cx="2195715" cy="2204497"/>
          </a:xfrm>
          <a:prstGeom prst="straightConnector1">
            <a:avLst/>
          </a:prstGeom>
          <a:ln w="38100" cmpd="sng">
            <a:solidFill>
              <a:srgbClr val="FFFFFF"/>
            </a:solidFill>
            <a:prstDash val="solid"/>
            <a:headEnd type="none" w="lg" len="lg"/>
            <a:tailEnd type="oval" w="lg" len="lg"/>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z="8000" dirty="0" smtClean="0"/>
              <a:t>Steady-state evoked response</a:t>
            </a:r>
            <a:endParaRPr lang="en-US" sz="8000" dirty="0"/>
          </a:p>
        </p:txBody>
      </p:sp>
      <p:grpSp>
        <p:nvGrpSpPr>
          <p:cNvPr id="14" name="Group 13"/>
          <p:cNvGrpSpPr/>
          <p:nvPr/>
        </p:nvGrpSpPr>
        <p:grpSpPr>
          <a:xfrm flipH="1">
            <a:off x="13034575" y="4230412"/>
            <a:ext cx="4422030" cy="5378673"/>
            <a:chOff x="10171778" y="3993649"/>
            <a:chExt cx="4422030" cy="5378673"/>
          </a:xfrm>
        </p:grpSpPr>
        <p:sp>
          <p:nvSpPr>
            <p:cNvPr id="67" name="Oval 66"/>
            <p:cNvSpPr/>
            <p:nvPr/>
          </p:nvSpPr>
          <p:spPr>
            <a:xfrm>
              <a:off x="13603668" y="5036606"/>
              <a:ext cx="989413" cy="1506677"/>
            </a:xfrm>
            <a:prstGeom prst="ellipse">
              <a:avLst/>
            </a:prstGeom>
            <a:gradFill flip="none" rotWithShape="1">
              <a:gsLst>
                <a:gs pos="0">
                  <a:schemeClr val="accent4">
                    <a:lumMod val="60000"/>
                    <a:lumOff val="40000"/>
                  </a:schemeClr>
                </a:gs>
                <a:gs pos="100000">
                  <a:schemeClr val="accent4">
                    <a:lumMod val="60000"/>
                    <a:lumOff val="40000"/>
                    <a:alpha val="0"/>
                  </a:schemeClr>
                </a:gs>
                <a:gs pos="34000">
                  <a:schemeClr val="accent4">
                    <a:lumMod val="60000"/>
                    <a:lumOff val="40000"/>
                    <a:alpha val="50000"/>
                  </a:schemeClr>
                </a:gs>
              </a:gsLst>
              <a:path path="circle">
                <a:fillToRect l="50000" t="50000" r="50000" b="50000"/>
              </a:path>
              <a:tileRect/>
            </a:gradFill>
            <a:ln>
              <a:noFill/>
            </a:ln>
            <a:effectLst>
              <a:outerShdw blurRad="38100" dist="25400" dir="5400000" algn="br" rotWithShape="0">
                <a:srgbClr val="000000">
                  <a:alpha val="50000"/>
                </a:srgbClr>
              </a:outerShdw>
              <a:softEdge rad="177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8" name="Picture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1778" y="3993649"/>
              <a:ext cx="4422030" cy="5378673"/>
            </a:xfrm>
            <a:prstGeom prst="roundRect">
              <a:avLst/>
            </a:prstGeom>
            <a:ln w="38100" cmpd="sng">
              <a:noFill/>
            </a:ln>
          </p:spPr>
        </p:pic>
      </p:grpSp>
      <p:sp>
        <p:nvSpPr>
          <p:cNvPr id="71" name="TextBox 70"/>
          <p:cNvSpPr txBox="1"/>
          <p:nvPr/>
        </p:nvSpPr>
        <p:spPr>
          <a:xfrm>
            <a:off x="13044023" y="2759092"/>
            <a:ext cx="4404510" cy="1200329"/>
          </a:xfrm>
          <a:prstGeom prst="rect">
            <a:avLst/>
          </a:prstGeom>
          <a:noFill/>
        </p:spPr>
        <p:txBody>
          <a:bodyPr wrap="square" rtlCol="0">
            <a:spAutoFit/>
          </a:bodyPr>
          <a:lstStyle/>
          <a:p>
            <a:pPr algn="ctr"/>
            <a:r>
              <a:rPr lang="en-US" dirty="0" smtClean="0"/>
              <a:t>Location:</a:t>
            </a:r>
          </a:p>
          <a:p>
            <a:pPr algn="ctr"/>
            <a:r>
              <a:rPr lang="en-US" dirty="0" smtClean="0"/>
              <a:t>primary visual cortex</a:t>
            </a:r>
          </a:p>
        </p:txBody>
      </p:sp>
      <p:sp>
        <p:nvSpPr>
          <p:cNvPr id="36" name="Rounded Rectangle 35"/>
          <p:cNvSpPr/>
          <p:nvPr/>
        </p:nvSpPr>
        <p:spPr>
          <a:xfrm>
            <a:off x="581169" y="3960409"/>
            <a:ext cx="4003611" cy="5660801"/>
          </a:xfrm>
          <a:prstGeom prst="roundRect">
            <a:avLst>
              <a:gd name="adj" fmla="val 9448"/>
            </a:avLst>
          </a:prstGeom>
          <a:gradFill flip="none" rotWithShape="1">
            <a:gsLst>
              <a:gs pos="0">
                <a:srgbClr val="6F6C7D">
                  <a:alpha val="32000"/>
                </a:srgbClr>
              </a:gs>
              <a:gs pos="100000">
                <a:schemeClr val="accent6">
                  <a:lumMod val="60000"/>
                  <a:lumOff val="40000"/>
                  <a:alpha val="50000"/>
                </a:schemeClr>
              </a:gs>
            </a:gsLst>
            <a:lin ang="16200000" scaled="0"/>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p>
        </p:txBody>
      </p:sp>
      <p:pic>
        <p:nvPicPr>
          <p:cNvPr id="3" name="Picture 2" descr="checkerboard-10.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620" y="7332202"/>
            <a:ext cx="1905000" cy="1905000"/>
          </a:xfrm>
          <a:prstGeom prst="rect">
            <a:avLst/>
          </a:prstGeom>
        </p:spPr>
      </p:pic>
      <p:pic>
        <p:nvPicPr>
          <p:cNvPr id="4" name="Picture 3" descr="checkerboard-12.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618" y="4577134"/>
            <a:ext cx="1905000" cy="1905000"/>
          </a:xfrm>
          <a:prstGeom prst="rect">
            <a:avLst/>
          </a:prstGeom>
        </p:spPr>
      </p:pic>
      <p:sp>
        <p:nvSpPr>
          <p:cNvPr id="40" name="TextBox 39"/>
          <p:cNvSpPr txBox="1"/>
          <p:nvPr/>
        </p:nvSpPr>
        <p:spPr>
          <a:xfrm>
            <a:off x="483432" y="7884513"/>
            <a:ext cx="1242693" cy="646331"/>
          </a:xfrm>
          <a:prstGeom prst="rect">
            <a:avLst/>
          </a:prstGeom>
          <a:noFill/>
        </p:spPr>
        <p:txBody>
          <a:bodyPr wrap="square" rtlCol="0">
            <a:spAutoFit/>
          </a:bodyPr>
          <a:lstStyle/>
          <a:p>
            <a:pPr algn="r"/>
            <a:r>
              <a:rPr lang="en-US" dirty="0" smtClean="0"/>
              <a:t>10Hz</a:t>
            </a:r>
            <a:endParaRPr lang="en-US" dirty="0"/>
          </a:p>
        </p:txBody>
      </p:sp>
      <p:sp>
        <p:nvSpPr>
          <p:cNvPr id="41" name="TextBox 40"/>
          <p:cNvSpPr txBox="1"/>
          <p:nvPr/>
        </p:nvSpPr>
        <p:spPr>
          <a:xfrm>
            <a:off x="483432" y="5215541"/>
            <a:ext cx="1242693" cy="646331"/>
          </a:xfrm>
          <a:prstGeom prst="rect">
            <a:avLst/>
          </a:prstGeom>
          <a:noFill/>
        </p:spPr>
        <p:txBody>
          <a:bodyPr wrap="square" rtlCol="0">
            <a:spAutoFit/>
          </a:bodyPr>
          <a:lstStyle/>
          <a:p>
            <a:pPr algn="r"/>
            <a:r>
              <a:rPr lang="en-US" dirty="0" smtClean="0"/>
              <a:t>12Hz</a:t>
            </a:r>
            <a:endParaRPr lang="en-US" dirty="0"/>
          </a:p>
        </p:txBody>
      </p:sp>
      <p:pic>
        <p:nvPicPr>
          <p:cNvPr id="6" name="Picture 5" descr="checkerboard-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0120" y="7312702"/>
            <a:ext cx="1944000" cy="1944000"/>
          </a:xfrm>
          <a:prstGeom prst="rect">
            <a:avLst/>
          </a:prstGeom>
        </p:spPr>
      </p:pic>
      <p:pic>
        <p:nvPicPr>
          <p:cNvPr id="7" name="Picture 6" descr="checkerboard-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0118" y="4557634"/>
            <a:ext cx="1944000" cy="1944000"/>
          </a:xfrm>
          <a:prstGeom prst="rect">
            <a:avLst/>
          </a:prstGeom>
        </p:spPr>
      </p:pic>
      <p:sp>
        <p:nvSpPr>
          <p:cNvPr id="48" name="TextBox 47"/>
          <p:cNvSpPr txBox="1"/>
          <p:nvPr/>
        </p:nvSpPr>
        <p:spPr>
          <a:xfrm>
            <a:off x="11574501" y="5406538"/>
            <a:ext cx="1125125" cy="523220"/>
          </a:xfrm>
          <a:prstGeom prst="rect">
            <a:avLst/>
          </a:prstGeom>
          <a:noFill/>
        </p:spPr>
        <p:txBody>
          <a:bodyPr wrap="square" rtlCol="0">
            <a:spAutoFit/>
          </a:bodyPr>
          <a:lstStyle/>
          <a:p>
            <a:pPr algn="ctr"/>
            <a:r>
              <a:rPr lang="en-US" sz="2800" dirty="0" smtClean="0"/>
              <a:t>FFT</a:t>
            </a:r>
          </a:p>
        </p:txBody>
      </p:sp>
      <p:sp>
        <p:nvSpPr>
          <p:cNvPr id="49" name="TextBox 48"/>
          <p:cNvSpPr txBox="1"/>
          <p:nvPr/>
        </p:nvSpPr>
        <p:spPr>
          <a:xfrm>
            <a:off x="6048466" y="9405971"/>
            <a:ext cx="5252049" cy="523220"/>
          </a:xfrm>
          <a:prstGeom prst="rect">
            <a:avLst/>
          </a:prstGeom>
          <a:noFill/>
        </p:spPr>
        <p:txBody>
          <a:bodyPr wrap="square" rtlCol="0">
            <a:spAutoFit/>
          </a:bodyPr>
          <a:lstStyle/>
          <a:p>
            <a:pPr algn="ctr"/>
            <a:r>
              <a:rPr lang="en-US" sz="2800" dirty="0" err="1" smtClean="0"/>
              <a:t>Spectogram</a:t>
            </a:r>
            <a:r>
              <a:rPr lang="en-US" sz="2800" dirty="0" smtClean="0"/>
              <a:t> of measured field</a:t>
            </a:r>
            <a:endParaRPr lang="en-US" sz="2800" dirty="0"/>
          </a:p>
        </p:txBody>
      </p:sp>
      <p:cxnSp>
        <p:nvCxnSpPr>
          <p:cNvPr id="50" name="Straight Arrow Connector 49"/>
          <p:cNvCxnSpPr/>
          <p:nvPr/>
        </p:nvCxnSpPr>
        <p:spPr>
          <a:xfrm flipH="1" flipV="1">
            <a:off x="11513040" y="6017791"/>
            <a:ext cx="1272685" cy="8918"/>
          </a:xfrm>
          <a:prstGeom prst="straightConnector1">
            <a:avLst/>
          </a:prstGeom>
          <a:ln w="38100" cmpd="sng">
            <a:solidFill>
              <a:srgbClr val="FFFFFF"/>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242422" y="3190892"/>
            <a:ext cx="4659777" cy="646331"/>
          </a:xfrm>
          <a:prstGeom prst="rect">
            <a:avLst/>
          </a:prstGeom>
          <a:noFill/>
        </p:spPr>
        <p:txBody>
          <a:bodyPr wrap="square" rtlCol="0">
            <a:spAutoFit/>
          </a:bodyPr>
          <a:lstStyle/>
          <a:p>
            <a:pPr algn="ctr"/>
            <a:r>
              <a:rPr lang="en-US" dirty="0" smtClean="0"/>
              <a:t>Selection by attention</a:t>
            </a:r>
          </a:p>
        </p:txBody>
      </p:sp>
      <p:sp>
        <p:nvSpPr>
          <p:cNvPr id="29" name="Rounded Rectangle 28"/>
          <p:cNvSpPr/>
          <p:nvPr/>
        </p:nvSpPr>
        <p:spPr>
          <a:xfrm>
            <a:off x="5014161" y="118948"/>
            <a:ext cx="4752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30" name="Rounded Rectangle 29"/>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1" name="Rounded Rectangle 30"/>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2" name="Rounded Rectangle 31"/>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3" name="Rounded Rectangle 32"/>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4" name="Rounded Rectangle 33"/>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5" name="Rounded Rectangle 34"/>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7" name="Rounded Rectangle 36"/>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8" name="Rounded Rectangle 37"/>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9" name="Rounded Rectangle 38"/>
          <p:cNvSpPr/>
          <p:nvPr/>
        </p:nvSpPr>
        <p:spPr>
          <a:xfrm>
            <a:off x="2124528" y="115305"/>
            <a:ext cx="648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Tree>
    <p:extLst>
      <p:ext uri="{BB962C8B-B14F-4D97-AF65-F5344CB8AC3E}">
        <p14:creationId xmlns:p14="http://schemas.microsoft.com/office/powerpoint/2010/main" val="1939483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P300 / oddball paradigm</a:t>
            </a:r>
            <a:endParaRPr lang="en-US" sz="8000" dirty="0"/>
          </a:p>
        </p:txBody>
      </p:sp>
      <p:sp>
        <p:nvSpPr>
          <p:cNvPr id="13" name="Rounded Rectangle 12"/>
          <p:cNvSpPr/>
          <p:nvPr/>
        </p:nvSpPr>
        <p:spPr>
          <a:xfrm>
            <a:off x="1625600" y="3131087"/>
            <a:ext cx="14833599" cy="2958105"/>
          </a:xfrm>
          <a:prstGeom prst="roundRect">
            <a:avLst/>
          </a:prstGeom>
          <a:gradFill flip="none" rotWithShape="1">
            <a:gsLst>
              <a:gs pos="0">
                <a:srgbClr val="6F6C7D">
                  <a:alpha val="32000"/>
                </a:srgbClr>
              </a:gs>
              <a:gs pos="100000">
                <a:schemeClr val="accent6">
                  <a:lumMod val="60000"/>
                  <a:lumOff val="40000"/>
                  <a:alpha val="50000"/>
                </a:schemeClr>
              </a:gs>
            </a:gsLst>
            <a:lin ang="16200000" scaled="0"/>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smtClean="0"/>
          </a:p>
        </p:txBody>
      </p:sp>
      <p:pic>
        <p:nvPicPr>
          <p:cNvPr id="4" name="Picture 3" descr="blueb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560" y="3245546"/>
            <a:ext cx="1260000" cy="1260000"/>
          </a:xfrm>
          <a:prstGeom prst="rect">
            <a:avLst/>
          </a:prstGeom>
        </p:spPr>
      </p:pic>
      <p:pic>
        <p:nvPicPr>
          <p:cNvPr id="5" name="Picture 4" descr="green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7995" y="3245546"/>
            <a:ext cx="1260000" cy="1260000"/>
          </a:xfrm>
          <a:prstGeom prst="rect">
            <a:avLst/>
          </a:prstGeom>
        </p:spPr>
      </p:pic>
      <p:pic>
        <p:nvPicPr>
          <p:cNvPr id="8" name="Picture 7" descr="Tealball.png"/>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237134" y="3245546"/>
            <a:ext cx="1260000" cy="1260000"/>
          </a:xfrm>
          <a:prstGeom prst="rect">
            <a:avLst/>
          </a:prstGeom>
        </p:spPr>
      </p:pic>
      <p:pic>
        <p:nvPicPr>
          <p:cNvPr id="9" name="Picture 8" descr="redball-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8553" y="3220146"/>
            <a:ext cx="1260000" cy="1260000"/>
          </a:xfrm>
          <a:prstGeom prst="rect">
            <a:avLst/>
          </a:prstGeom>
        </p:spPr>
      </p:pic>
      <p:sp>
        <p:nvSpPr>
          <p:cNvPr id="31" name="Rounded Rectangle 30"/>
          <p:cNvSpPr/>
          <p:nvPr/>
        </p:nvSpPr>
        <p:spPr bwMode="auto">
          <a:xfrm>
            <a:off x="12967377" y="4692670"/>
            <a:ext cx="1260000" cy="1260000"/>
          </a:xfrm>
          <a:prstGeom prst="roundRect">
            <a:avLst/>
          </a:prstGeom>
          <a: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a:stretch>
              <a:fillRect l="-488621" t="-25743" r="-86765" b="-24251"/>
            </a:stretch>
          </a:blipFill>
          <a:ln w="9525">
            <a:solidFill>
              <a:srgbClr val="7F7F7F"/>
            </a:solidFill>
            <a:miter lim="800000"/>
            <a:headEnd/>
            <a:tailEnd/>
          </a:ln>
          <a:effectLst/>
        </p:spPr>
        <p:txBody>
          <a:bodyPr wrap="none" rtlCol="0" anchor="ctr">
            <a:prstTxWarp prst="textNoShape">
              <a:avLst/>
            </a:prstTxWarp>
          </a:bodyPr>
          <a:lstStyle/>
          <a:p>
            <a:pPr algn="ctr"/>
            <a:endParaRPr lang="en-US"/>
          </a:p>
        </p:txBody>
      </p:sp>
      <p:sp>
        <p:nvSpPr>
          <p:cNvPr id="32" name="Rounded Rectangle 31"/>
          <p:cNvSpPr/>
          <p:nvPr/>
        </p:nvSpPr>
        <p:spPr bwMode="auto">
          <a:xfrm>
            <a:off x="5486400" y="4709888"/>
            <a:ext cx="1260000" cy="1260000"/>
          </a:xfrm>
          <a:prstGeom prst="roundRect">
            <a:avLst/>
          </a:prstGeom>
          <a: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a:stretch>
              <a:fillRect l="-135499" r="-327888"/>
            </a:stretch>
          </a:blipFill>
          <a:ln w="9525">
            <a:solidFill>
              <a:srgbClr val="7F7F7F"/>
            </a:solidFill>
            <a:miter lim="800000"/>
            <a:headEnd/>
            <a:tailEnd/>
          </a:ln>
          <a:effectLst/>
        </p:spPr>
        <p:txBody>
          <a:bodyPr wrap="none" rtlCol="0" anchor="ctr">
            <a:prstTxWarp prst="textNoShape">
              <a:avLst/>
            </a:prstTxWarp>
          </a:bodyPr>
          <a:lstStyle/>
          <a:p>
            <a:pPr algn="ctr"/>
            <a:endParaRPr lang="en-US"/>
          </a:p>
        </p:txBody>
      </p:sp>
      <p:sp>
        <p:nvSpPr>
          <p:cNvPr id="33" name="Rounded Rectangle 32"/>
          <p:cNvSpPr/>
          <p:nvPr/>
        </p:nvSpPr>
        <p:spPr bwMode="auto">
          <a:xfrm>
            <a:off x="7355840" y="4709888"/>
            <a:ext cx="1260000" cy="1260000"/>
          </a:xfrm>
          <a:prstGeom prst="roundRect">
            <a:avLst/>
          </a:prstGeom>
          <a: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a:stretch>
              <a:fillRect l="-135499" r="-327888"/>
            </a:stretch>
          </a:blipFill>
          <a:ln w="9525">
            <a:solidFill>
              <a:srgbClr val="7F7F7F"/>
            </a:solidFill>
            <a:miter lim="800000"/>
            <a:headEnd/>
            <a:tailEnd/>
          </a:ln>
          <a:effectLst/>
        </p:spPr>
        <p:txBody>
          <a:bodyPr wrap="none" rtlCol="0" anchor="ctr">
            <a:prstTxWarp prst="textNoShape">
              <a:avLst/>
            </a:prstTxWarp>
          </a:bodyPr>
          <a:lstStyle/>
          <a:p>
            <a:pPr algn="ctr"/>
            <a:endParaRPr lang="en-US"/>
          </a:p>
        </p:txBody>
      </p:sp>
      <p:sp>
        <p:nvSpPr>
          <p:cNvPr id="34" name="Rounded Rectangle 33"/>
          <p:cNvSpPr/>
          <p:nvPr/>
        </p:nvSpPr>
        <p:spPr bwMode="auto">
          <a:xfrm>
            <a:off x="9225280" y="4709888"/>
            <a:ext cx="1260000" cy="1260000"/>
          </a:xfrm>
          <a:prstGeom prst="roundRect">
            <a:avLst/>
          </a:prstGeom>
          <a: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a:stretch>
              <a:fillRect l="-135499" r="-327888"/>
            </a:stretch>
          </a:blipFill>
          <a:ln w="9525">
            <a:solidFill>
              <a:srgbClr val="7F7F7F"/>
            </a:solidFill>
            <a:miter lim="800000"/>
            <a:headEnd/>
            <a:tailEnd/>
          </a:ln>
          <a:effectLst/>
        </p:spPr>
        <p:txBody>
          <a:bodyPr wrap="none" rtlCol="0" anchor="ctr">
            <a:prstTxWarp prst="textNoShape">
              <a:avLst/>
            </a:prstTxWarp>
          </a:bodyPr>
          <a:lstStyle/>
          <a:p>
            <a:pPr algn="ctr"/>
            <a:endParaRPr lang="en-US"/>
          </a:p>
        </p:txBody>
      </p:sp>
      <p:sp>
        <p:nvSpPr>
          <p:cNvPr id="35" name="Rounded Rectangle 34"/>
          <p:cNvSpPr/>
          <p:nvPr/>
        </p:nvSpPr>
        <p:spPr bwMode="auto">
          <a:xfrm>
            <a:off x="11069979" y="4709888"/>
            <a:ext cx="1260000" cy="1260000"/>
          </a:xfrm>
          <a:prstGeom prst="roundRect">
            <a:avLst/>
          </a:prstGeom>
          <a: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a:stretch>
              <a:fillRect l="-135499" r="-327888"/>
            </a:stretch>
          </a:blipFill>
          <a:ln w="9525">
            <a:solidFill>
              <a:srgbClr val="7F7F7F"/>
            </a:solidFill>
            <a:miter lim="800000"/>
            <a:headEnd/>
            <a:tailEnd/>
          </a:ln>
          <a:effectLst/>
        </p:spPr>
        <p:txBody>
          <a:bodyPr wrap="none" rtlCol="0" anchor="ctr">
            <a:prstTxWarp prst="textNoShape">
              <a:avLst/>
            </a:prstTxWarp>
          </a:bodyPr>
          <a:lstStyle/>
          <a:p>
            <a:pPr algn="ctr"/>
            <a:endParaRPr lang="en-US"/>
          </a:p>
        </p:txBody>
      </p:sp>
      <p:sp>
        <p:nvSpPr>
          <p:cNvPr id="36" name="Rounded Rectangle 35"/>
          <p:cNvSpPr/>
          <p:nvPr/>
        </p:nvSpPr>
        <p:spPr bwMode="auto">
          <a:xfrm>
            <a:off x="14833600" y="4709888"/>
            <a:ext cx="1260000" cy="1260000"/>
          </a:xfrm>
          <a:prstGeom prst="roundRect">
            <a:avLst/>
          </a:prstGeom>
          <a: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a:stretch>
              <a:fillRect l="-135499" r="-327888"/>
            </a:stretch>
          </a:blipFill>
          <a:ln w="9525">
            <a:solidFill>
              <a:srgbClr val="7F7F7F"/>
            </a:solidFill>
            <a:miter lim="800000"/>
            <a:headEnd/>
            <a:tailEnd/>
          </a:ln>
          <a:effectLst/>
        </p:spPr>
        <p:txBody>
          <a:bodyPr wrap="none" rtlCol="0" anchor="ctr">
            <a:prstTxWarp prst="textNoShape">
              <a:avLst/>
            </a:prstTxWarp>
          </a:bodyPr>
          <a:lstStyle/>
          <a:p>
            <a:pPr algn="ctr"/>
            <a:endParaRPr lang="en-US"/>
          </a:p>
        </p:txBody>
      </p:sp>
      <p:pic>
        <p:nvPicPr>
          <p:cNvPr id="38" name="Picture 37" descr="green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1156" y="3245546"/>
            <a:ext cx="1260000" cy="1260000"/>
          </a:xfrm>
          <a:prstGeom prst="rect">
            <a:avLst/>
          </a:prstGeom>
        </p:spPr>
      </p:pic>
      <p:pic>
        <p:nvPicPr>
          <p:cNvPr id="40" name="Picture 39" descr="green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7368" y="3245546"/>
            <a:ext cx="1260000" cy="1260000"/>
          </a:xfrm>
          <a:prstGeom prst="rect">
            <a:avLst/>
          </a:prstGeom>
        </p:spPr>
      </p:pic>
      <p:pic>
        <p:nvPicPr>
          <p:cNvPr id="41" name="Picture 40" descr="greenball.png"/>
          <p:cNvPicPr>
            <a:picLocks noChangeAspect="1"/>
          </p:cNvPicPr>
          <p:nvPr/>
        </p:nvPicPr>
        <p:blipFill>
          <a:blip r:embed="rId4">
            <a:alphaModFix amt="75000"/>
            <a:extLst>
              <a:ext uri="{28A0092B-C50C-407E-A947-70E740481C1C}">
                <a14:useLocalDpi xmlns:a14="http://schemas.microsoft.com/office/drawing/2010/main" val="0"/>
              </a:ext>
            </a:extLst>
          </a:blip>
          <a:stretch>
            <a:fillRect/>
          </a:stretch>
        </p:blipFill>
        <p:spPr>
          <a:xfrm>
            <a:off x="5484711" y="3245546"/>
            <a:ext cx="1260000" cy="1260000"/>
          </a:xfrm>
          <a:prstGeom prst="rect">
            <a:avLst/>
          </a:prstGeom>
        </p:spPr>
      </p:pic>
      <p:pic>
        <p:nvPicPr>
          <p:cNvPr id="42" name="Picture 41" descr="Tealball.png"/>
          <p:cNvPicPr>
            <a:picLocks noChangeAspect="1"/>
          </p:cNvPicPr>
          <p:nvPr/>
        </p:nvPicPr>
        <p:blipFill>
          <a:blip r:embed="rId5">
            <a:alphaModFix amt="83000"/>
            <a:extLst>
              <a:ext uri="{28A0092B-C50C-407E-A947-70E740481C1C}">
                <a14:useLocalDpi xmlns:a14="http://schemas.microsoft.com/office/drawing/2010/main" val="0"/>
              </a:ext>
            </a:extLst>
          </a:blip>
          <a:stretch>
            <a:fillRect/>
          </a:stretch>
        </p:blipFill>
        <p:spPr>
          <a:xfrm>
            <a:off x="7364477" y="3245546"/>
            <a:ext cx="1260000" cy="1260000"/>
          </a:xfrm>
          <a:prstGeom prst="rect">
            <a:avLst/>
          </a:prstGeom>
        </p:spPr>
      </p:pic>
      <p:pic>
        <p:nvPicPr>
          <p:cNvPr id="43" name="Picture 42" descr="Tealball.png"/>
          <p:cNvPicPr>
            <a:picLocks noChangeAspect="1"/>
          </p:cNvPicPr>
          <p:nvPr/>
        </p:nvPicPr>
        <p:blipFill>
          <a:blip r:embed="rId5">
            <a:alphaModFix amt="75000"/>
            <a:extLst>
              <a:ext uri="{28A0092B-C50C-407E-A947-70E740481C1C}">
                <a14:useLocalDpi xmlns:a14="http://schemas.microsoft.com/office/drawing/2010/main" val="0"/>
              </a:ext>
            </a:extLst>
          </a:blip>
          <a:stretch>
            <a:fillRect/>
          </a:stretch>
        </p:blipFill>
        <p:spPr>
          <a:xfrm>
            <a:off x="11066741" y="3245546"/>
            <a:ext cx="1260000" cy="1260000"/>
          </a:xfrm>
          <a:prstGeom prst="rect">
            <a:avLst/>
          </a:prstGeom>
        </p:spPr>
      </p:pic>
      <p:pic>
        <p:nvPicPr>
          <p:cNvPr id="44" name="Picture 43" descr="greenball.png"/>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9230025" y="3245546"/>
            <a:ext cx="1260000" cy="1260000"/>
          </a:xfrm>
          <a:prstGeom prst="rect">
            <a:avLst/>
          </a:prstGeom>
        </p:spPr>
      </p:pic>
      <p:pic>
        <p:nvPicPr>
          <p:cNvPr id="45" name="Picture 44" descr="Tealball.png"/>
          <p:cNvPicPr>
            <a:picLocks noChangeAspect="1"/>
          </p:cNvPicPr>
          <p:nvPr/>
        </p:nvPicPr>
        <p:blipFill>
          <a:blip r:embed="rId5">
            <a:alphaModFix amt="45000"/>
            <a:extLst>
              <a:ext uri="{28A0092B-C50C-407E-A947-70E740481C1C}">
                <a14:useLocalDpi xmlns:a14="http://schemas.microsoft.com/office/drawing/2010/main" val="0"/>
              </a:ext>
            </a:extLst>
          </a:blip>
          <a:stretch>
            <a:fillRect/>
          </a:stretch>
        </p:blipFill>
        <p:spPr>
          <a:xfrm>
            <a:off x="14855104" y="3245546"/>
            <a:ext cx="1260000" cy="1260000"/>
          </a:xfrm>
          <a:prstGeom prst="rect">
            <a:avLst/>
          </a:prstGeom>
        </p:spPr>
      </p:pic>
      <p:sp>
        <p:nvSpPr>
          <p:cNvPr id="69" name="Oval 68"/>
          <p:cNvSpPr/>
          <p:nvPr/>
        </p:nvSpPr>
        <p:spPr>
          <a:xfrm>
            <a:off x="10376244" y="7147196"/>
            <a:ext cx="2473327" cy="747496"/>
          </a:xfrm>
          <a:prstGeom prst="ellipse">
            <a:avLst/>
          </a:prstGeom>
          <a:gradFill flip="none" rotWithShape="1">
            <a:gsLst>
              <a:gs pos="0">
                <a:schemeClr val="accent4">
                  <a:lumMod val="60000"/>
                  <a:lumOff val="40000"/>
                </a:schemeClr>
              </a:gs>
              <a:gs pos="100000">
                <a:schemeClr val="accent4">
                  <a:lumMod val="60000"/>
                  <a:lumOff val="40000"/>
                  <a:alpha val="0"/>
                </a:schemeClr>
              </a:gs>
              <a:gs pos="34000">
                <a:schemeClr val="accent4">
                  <a:lumMod val="60000"/>
                  <a:lumOff val="40000"/>
                  <a:alpha val="50000"/>
                </a:schemeClr>
              </a:gs>
            </a:gsLst>
            <a:path path="circle">
              <a:fillToRect l="50000" t="50000" r="50000" b="50000"/>
            </a:path>
            <a:tileRect/>
          </a:gradFill>
          <a:ln>
            <a:noFill/>
          </a:ln>
          <a:effectLst>
            <a:outerShdw blurRad="38100" dist="25400" dir="5400000" algn="br" rotWithShape="0">
              <a:srgbClr val="000000">
                <a:alpha val="50000"/>
              </a:srgbClr>
            </a:outerShdw>
            <a:softEdge rad="177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66"/>
          <p:cNvPicPr>
            <a:picLocks noChangeAspect="1"/>
          </p:cNvPicPr>
          <p:nvPr/>
        </p:nvPicPr>
        <p:blipFill rotWithShape="1">
          <a:blip r:embed="rId9">
            <a:extLst>
              <a:ext uri="{28A0092B-C50C-407E-A947-70E740481C1C}">
                <a14:useLocalDpi xmlns:a14="http://schemas.microsoft.com/office/drawing/2010/main" val="0"/>
              </a:ext>
            </a:extLst>
          </a:blip>
          <a:srcRect t="-1" b="26739"/>
          <a:stretch/>
        </p:blipFill>
        <p:spPr>
          <a:xfrm>
            <a:off x="9791884" y="7137577"/>
            <a:ext cx="3544976" cy="3158947"/>
          </a:xfrm>
          <a:prstGeom prst="roundRect">
            <a:avLst/>
          </a:prstGeom>
          <a:ln w="38100" cmpd="sng">
            <a:noFill/>
          </a:ln>
        </p:spPr>
      </p:pic>
      <p:sp>
        <p:nvSpPr>
          <p:cNvPr id="72" name="Freeform 71"/>
          <p:cNvSpPr/>
          <p:nvPr/>
        </p:nvSpPr>
        <p:spPr>
          <a:xfrm>
            <a:off x="11766283" y="6578716"/>
            <a:ext cx="2664536" cy="738745"/>
          </a:xfrm>
          <a:custGeom>
            <a:avLst/>
            <a:gdLst>
              <a:gd name="connsiteX0" fmla="*/ 2664271 w 2687175"/>
              <a:gd name="connsiteY0" fmla="*/ 615782 h 615782"/>
              <a:gd name="connsiteX1" fmla="*/ 2388963 w 2687175"/>
              <a:gd name="connsiteY1" fmla="*/ 91797 h 615782"/>
              <a:gd name="connsiteX2" fmla="*/ 568377 w 2687175"/>
              <a:gd name="connsiteY2" fmla="*/ 20749 h 615782"/>
              <a:gd name="connsiteX3" fmla="*/ 0 w 2687175"/>
              <a:gd name="connsiteY3" fmla="*/ 322706 h 615782"/>
              <a:gd name="connsiteX0" fmla="*/ 2664271 w 2674242"/>
              <a:gd name="connsiteY0" fmla="*/ 649098 h 649098"/>
              <a:gd name="connsiteX1" fmla="*/ 2388963 w 2674242"/>
              <a:gd name="connsiteY1" fmla="*/ 125113 h 649098"/>
              <a:gd name="connsiteX2" fmla="*/ 1152948 w 2674242"/>
              <a:gd name="connsiteY2" fmla="*/ 13746 h 649098"/>
              <a:gd name="connsiteX3" fmla="*/ 0 w 2674242"/>
              <a:gd name="connsiteY3" fmla="*/ 356022 h 649098"/>
              <a:gd name="connsiteX0" fmla="*/ 2664271 w 2664271"/>
              <a:gd name="connsiteY0" fmla="*/ 635352 h 635352"/>
              <a:gd name="connsiteX1" fmla="*/ 1152948 w 2664271"/>
              <a:gd name="connsiteY1" fmla="*/ 0 h 635352"/>
              <a:gd name="connsiteX2" fmla="*/ 0 w 2664271"/>
              <a:gd name="connsiteY2" fmla="*/ 342276 h 635352"/>
              <a:gd name="connsiteX0" fmla="*/ 2664271 w 2664271"/>
              <a:gd name="connsiteY0" fmla="*/ 736150 h 736150"/>
              <a:gd name="connsiteX1" fmla="*/ 1939095 w 2664271"/>
              <a:gd name="connsiteY1" fmla="*/ 0 h 736150"/>
              <a:gd name="connsiteX2" fmla="*/ 0 w 2664271"/>
              <a:gd name="connsiteY2" fmla="*/ 443074 h 736150"/>
              <a:gd name="connsiteX0" fmla="*/ 2664271 w 2664271"/>
              <a:gd name="connsiteY0" fmla="*/ 738745 h 738745"/>
              <a:gd name="connsiteX1" fmla="*/ 1939095 w 2664271"/>
              <a:gd name="connsiteY1" fmla="*/ 2595 h 738745"/>
              <a:gd name="connsiteX2" fmla="*/ 0 w 2664271"/>
              <a:gd name="connsiteY2" fmla="*/ 445669 h 738745"/>
              <a:gd name="connsiteX0" fmla="*/ 2664271 w 2693579"/>
              <a:gd name="connsiteY0" fmla="*/ 738745 h 738745"/>
              <a:gd name="connsiteX1" fmla="*/ 1939095 w 2693579"/>
              <a:gd name="connsiteY1" fmla="*/ 2595 h 738745"/>
              <a:gd name="connsiteX2" fmla="*/ 0 w 2693579"/>
              <a:gd name="connsiteY2" fmla="*/ 445669 h 738745"/>
              <a:gd name="connsiteX0" fmla="*/ 2664271 w 2664536"/>
              <a:gd name="connsiteY0" fmla="*/ 738745 h 738745"/>
              <a:gd name="connsiteX1" fmla="*/ 1556101 w 2664536"/>
              <a:gd name="connsiteY1" fmla="*/ 2595 h 738745"/>
              <a:gd name="connsiteX2" fmla="*/ 0 w 2664536"/>
              <a:gd name="connsiteY2" fmla="*/ 445669 h 738745"/>
            </a:gdLst>
            <a:ahLst/>
            <a:cxnLst>
              <a:cxn ang="0">
                <a:pos x="connsiteX0" y="connsiteY0"/>
              </a:cxn>
              <a:cxn ang="0">
                <a:pos x="connsiteX1" y="connsiteY1"/>
              </a:cxn>
              <a:cxn ang="0">
                <a:pos x="connsiteX2" y="connsiteY2"/>
              </a:cxn>
            </a:cxnLst>
            <a:rect l="l" t="t" r="r" b="b"/>
            <a:pathLst>
              <a:path w="2664536" h="738745">
                <a:moveTo>
                  <a:pt x="2664271" y="738745"/>
                </a:moveTo>
                <a:cubicBezTo>
                  <a:pt x="2671934" y="263667"/>
                  <a:pt x="2518675" y="44749"/>
                  <a:pt x="1556101" y="2595"/>
                </a:cubicBezTo>
                <a:cubicBezTo>
                  <a:pt x="593527" y="-39559"/>
                  <a:pt x="0" y="445669"/>
                  <a:pt x="0" y="445669"/>
                </a:cubicBezTo>
              </a:path>
            </a:pathLst>
          </a:custGeom>
          <a:ln w="5715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TextBox 67"/>
          <p:cNvSpPr txBox="1"/>
          <p:nvPr/>
        </p:nvSpPr>
        <p:spPr>
          <a:xfrm>
            <a:off x="13640881" y="7386743"/>
            <a:ext cx="2455333" cy="1754327"/>
          </a:xfrm>
          <a:prstGeom prst="rect">
            <a:avLst/>
          </a:prstGeom>
          <a:noFill/>
        </p:spPr>
        <p:txBody>
          <a:bodyPr wrap="square" rtlCol="0">
            <a:spAutoFit/>
          </a:bodyPr>
          <a:lstStyle/>
          <a:p>
            <a:r>
              <a:rPr lang="en-US" dirty="0" smtClean="0"/>
              <a:t>Location:</a:t>
            </a:r>
          </a:p>
          <a:p>
            <a:r>
              <a:rPr lang="en-US" dirty="0" smtClean="0"/>
              <a:t>top frontal cortex</a:t>
            </a:r>
          </a:p>
        </p:txBody>
      </p:sp>
      <p:sp>
        <p:nvSpPr>
          <p:cNvPr id="76" name="TextBox 75"/>
          <p:cNvSpPr txBox="1"/>
          <p:nvPr/>
        </p:nvSpPr>
        <p:spPr>
          <a:xfrm>
            <a:off x="1896976" y="3541944"/>
            <a:ext cx="3948461" cy="646331"/>
          </a:xfrm>
          <a:prstGeom prst="rect">
            <a:avLst/>
          </a:prstGeom>
          <a:noFill/>
        </p:spPr>
        <p:txBody>
          <a:bodyPr wrap="square" rtlCol="0">
            <a:spAutoFit/>
          </a:bodyPr>
          <a:lstStyle/>
          <a:p>
            <a:r>
              <a:rPr lang="en-US" dirty="0" smtClean="0"/>
              <a:t>Image sequence:</a:t>
            </a:r>
          </a:p>
        </p:txBody>
      </p:sp>
      <p:sp>
        <p:nvSpPr>
          <p:cNvPr id="77" name="TextBox 76"/>
          <p:cNvSpPr txBox="1"/>
          <p:nvPr/>
        </p:nvSpPr>
        <p:spPr>
          <a:xfrm>
            <a:off x="1896976" y="5017545"/>
            <a:ext cx="3948461" cy="646331"/>
          </a:xfrm>
          <a:prstGeom prst="rect">
            <a:avLst/>
          </a:prstGeom>
          <a:noFill/>
        </p:spPr>
        <p:txBody>
          <a:bodyPr wrap="square" rtlCol="0">
            <a:spAutoFit/>
          </a:bodyPr>
          <a:lstStyle/>
          <a:p>
            <a:r>
              <a:rPr lang="en-US" dirty="0" smtClean="0"/>
              <a:t>Brain activity:</a:t>
            </a:r>
          </a:p>
        </p:txBody>
      </p:sp>
      <p:sp>
        <p:nvSpPr>
          <p:cNvPr id="79" name="TextBox 78"/>
          <p:cNvSpPr txBox="1"/>
          <p:nvPr/>
        </p:nvSpPr>
        <p:spPr>
          <a:xfrm>
            <a:off x="1627535" y="7380420"/>
            <a:ext cx="7937095" cy="1754327"/>
          </a:xfrm>
          <a:prstGeom prst="rect">
            <a:avLst/>
          </a:prstGeom>
          <a:noFill/>
        </p:spPr>
        <p:txBody>
          <a:bodyPr wrap="square" rtlCol="0">
            <a:spAutoFit/>
          </a:bodyPr>
          <a:lstStyle/>
          <a:p>
            <a:r>
              <a:rPr lang="en-US" dirty="0" smtClean="0"/>
              <a:t>P300 is generated</a:t>
            </a:r>
          </a:p>
          <a:p>
            <a:pPr marL="571500" indent="-571500">
              <a:buFont typeface="Arial"/>
              <a:buChar char="•"/>
            </a:pPr>
            <a:r>
              <a:rPr lang="en-US" dirty="0" smtClean="0"/>
              <a:t>after 300 milliseconds</a:t>
            </a:r>
          </a:p>
          <a:p>
            <a:pPr marL="571500" indent="-571500">
              <a:buFont typeface="Arial"/>
              <a:buChar char="•"/>
            </a:pPr>
            <a:r>
              <a:rPr lang="en-US" dirty="0" smtClean="0"/>
              <a:t>for unfamiliar items or oddballs</a:t>
            </a:r>
          </a:p>
        </p:txBody>
      </p:sp>
      <p:sp>
        <p:nvSpPr>
          <p:cNvPr id="37" name="Rounded Rectangle 36"/>
          <p:cNvSpPr/>
          <p:nvPr/>
        </p:nvSpPr>
        <p:spPr>
          <a:xfrm>
            <a:off x="5014161" y="118948"/>
            <a:ext cx="5436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39" name="Rounded Rectangle 38"/>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6" name="Rounded Rectangle 45"/>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7" name="Rounded Rectangle 46"/>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8" name="Rounded Rectangle 47"/>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9" name="Rounded Rectangle 48"/>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50" name="Rounded Rectangle 49"/>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51" name="Rounded Rectangle 50"/>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52" name="Rounded Rectangle 51"/>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53" name="Rounded Rectangle 52"/>
          <p:cNvSpPr/>
          <p:nvPr/>
        </p:nvSpPr>
        <p:spPr>
          <a:xfrm>
            <a:off x="2124528" y="115305"/>
            <a:ext cx="648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Tree>
    <p:extLst>
      <p:ext uri="{BB962C8B-B14F-4D97-AF65-F5344CB8AC3E}">
        <p14:creationId xmlns:p14="http://schemas.microsoft.com/office/powerpoint/2010/main" val="8552017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Straight Arrow Connector 87"/>
          <p:cNvCxnSpPr>
            <a:stCxn id="48" idx="4"/>
          </p:cNvCxnSpPr>
          <p:nvPr/>
        </p:nvCxnSpPr>
        <p:spPr>
          <a:xfrm>
            <a:off x="9144000" y="5201181"/>
            <a:ext cx="10982" cy="654100"/>
          </a:xfrm>
          <a:prstGeom prst="straightConnector1">
            <a:avLst/>
          </a:prstGeom>
          <a:ln w="38100" cmpd="sng">
            <a:solidFill>
              <a:srgbClr val="FFFFFF"/>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z="8000" dirty="0" smtClean="0"/>
              <a:t>P300 / oddball analysis</a:t>
            </a:r>
            <a:endParaRPr lang="en-US" sz="8000" dirty="0"/>
          </a:p>
        </p:txBody>
      </p:sp>
      <p:sp>
        <p:nvSpPr>
          <p:cNvPr id="55" name="TextBox 54"/>
          <p:cNvSpPr txBox="1"/>
          <p:nvPr/>
        </p:nvSpPr>
        <p:spPr>
          <a:xfrm>
            <a:off x="505130" y="6870740"/>
            <a:ext cx="7526233" cy="646331"/>
          </a:xfrm>
          <a:prstGeom prst="rect">
            <a:avLst/>
          </a:prstGeom>
          <a:noFill/>
        </p:spPr>
        <p:txBody>
          <a:bodyPr wrap="square" rtlCol="0">
            <a:spAutoFit/>
          </a:bodyPr>
          <a:lstStyle/>
          <a:p>
            <a:pPr algn="ctr"/>
            <a:r>
              <a:rPr lang="en-US" dirty="0" smtClean="0"/>
              <a:t>Reference P300 shape</a:t>
            </a:r>
            <a:endParaRPr lang="en-US" dirty="0"/>
          </a:p>
        </p:txBody>
      </p:sp>
      <p:sp>
        <p:nvSpPr>
          <p:cNvPr id="82" name="TextBox 81"/>
          <p:cNvSpPr txBox="1"/>
          <p:nvPr/>
        </p:nvSpPr>
        <p:spPr>
          <a:xfrm>
            <a:off x="10543623" y="6870740"/>
            <a:ext cx="7526233" cy="646331"/>
          </a:xfrm>
          <a:prstGeom prst="rect">
            <a:avLst/>
          </a:prstGeom>
          <a:noFill/>
        </p:spPr>
        <p:txBody>
          <a:bodyPr wrap="square" rtlCol="0">
            <a:spAutoFit/>
          </a:bodyPr>
          <a:lstStyle/>
          <a:p>
            <a:pPr algn="ctr"/>
            <a:r>
              <a:rPr lang="en-US" dirty="0" smtClean="0"/>
              <a:t>Continuous brain activity</a:t>
            </a:r>
            <a:endParaRPr lang="en-US" dirty="0"/>
          </a:p>
        </p:txBody>
      </p:sp>
      <p:sp>
        <p:nvSpPr>
          <p:cNvPr id="53" name="Rounded Rectangle 52"/>
          <p:cNvSpPr/>
          <p:nvPr/>
        </p:nvSpPr>
        <p:spPr>
          <a:xfrm>
            <a:off x="512667" y="2745823"/>
            <a:ext cx="6941965" cy="3957052"/>
          </a:xfrm>
          <a:prstGeom prst="roundRect">
            <a:avLst/>
          </a:prstGeom>
          <a:gradFill flip="none" rotWithShape="1">
            <a:gsLst>
              <a:gs pos="0">
                <a:srgbClr val="3366FF">
                  <a:alpha val="50000"/>
                </a:srgbClr>
              </a:gs>
              <a:gs pos="100000">
                <a:srgbClr val="FF0000">
                  <a:alpha val="50000"/>
                </a:srgbClr>
              </a:gs>
              <a:gs pos="32000">
                <a:schemeClr val="tx1">
                  <a:alpha val="0"/>
                </a:schemeClr>
              </a:gs>
            </a:gsLst>
            <a:lin ang="16200000" scaled="0"/>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endParaRPr lang="en-US" dirty="0"/>
          </a:p>
        </p:txBody>
      </p:sp>
      <p:cxnSp>
        <p:nvCxnSpPr>
          <p:cNvPr id="49" name="Straight Connector 48"/>
          <p:cNvCxnSpPr/>
          <p:nvPr/>
        </p:nvCxnSpPr>
        <p:spPr>
          <a:xfrm>
            <a:off x="939565" y="5378470"/>
            <a:ext cx="5865834" cy="0"/>
          </a:xfrm>
          <a:prstGeom prst="line">
            <a:avLst/>
          </a:prstGeom>
          <a:ln w="381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4752399" y="5139715"/>
            <a:ext cx="0" cy="491124"/>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4096062" y="5691022"/>
            <a:ext cx="2044931" cy="819317"/>
          </a:xfrm>
          <a:prstGeom prst="rect">
            <a:avLst/>
          </a:prstGeom>
          <a:noFill/>
        </p:spPr>
        <p:txBody>
          <a:bodyPr wrap="square" rtlCol="0">
            <a:spAutoFit/>
          </a:bodyPr>
          <a:lstStyle/>
          <a:p>
            <a:r>
              <a:rPr lang="en-US" dirty="0" smtClean="0"/>
              <a:t>+300ms</a:t>
            </a:r>
            <a:endParaRPr lang="en-US" dirty="0"/>
          </a:p>
        </p:txBody>
      </p:sp>
      <p:cxnSp>
        <p:nvCxnSpPr>
          <p:cNvPr id="62" name="Straight Connector 61"/>
          <p:cNvCxnSpPr/>
          <p:nvPr/>
        </p:nvCxnSpPr>
        <p:spPr>
          <a:xfrm flipV="1">
            <a:off x="987065" y="5139715"/>
            <a:ext cx="0" cy="491124"/>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64" name="Picture 63" descr="redball-1.png"/>
          <p:cNvPicPr>
            <a:picLocks/>
          </p:cNvPicPr>
          <p:nvPr/>
        </p:nvPicPr>
        <p:blipFill>
          <a:blip r:embed="rId3">
            <a:extLst>
              <a:ext uri="{28A0092B-C50C-407E-A947-70E740481C1C}">
                <a14:useLocalDpi xmlns:a14="http://schemas.microsoft.com/office/drawing/2010/main" val="0"/>
              </a:ext>
            </a:extLst>
          </a:blip>
          <a:stretch>
            <a:fillRect/>
          </a:stretch>
        </p:blipFill>
        <p:spPr>
          <a:xfrm>
            <a:off x="711734" y="5748958"/>
            <a:ext cx="540000" cy="540000"/>
          </a:xfrm>
          <a:prstGeom prst="rect">
            <a:avLst/>
          </a:prstGeom>
        </p:spPr>
      </p:pic>
      <p:sp>
        <p:nvSpPr>
          <p:cNvPr id="65" name="TextBox 64"/>
          <p:cNvSpPr txBox="1"/>
          <p:nvPr/>
        </p:nvSpPr>
        <p:spPr>
          <a:xfrm>
            <a:off x="6227235" y="3000302"/>
            <a:ext cx="771067" cy="741288"/>
          </a:xfrm>
          <a:prstGeom prst="rect">
            <a:avLst/>
          </a:prstGeom>
          <a:noFill/>
        </p:spPr>
        <p:txBody>
          <a:bodyPr wrap="square" rtlCol="0">
            <a:spAutoFit/>
          </a:bodyPr>
          <a:lstStyle/>
          <a:p>
            <a:pPr algn="r"/>
            <a:r>
              <a:rPr lang="en-US" sz="3200" dirty="0" smtClean="0">
                <a:solidFill>
                  <a:schemeClr val="accent6">
                    <a:lumMod val="40000"/>
                    <a:lumOff val="60000"/>
                  </a:schemeClr>
                </a:solidFill>
              </a:rPr>
              <a:t>+</a:t>
            </a:r>
          </a:p>
        </p:txBody>
      </p:sp>
      <p:sp>
        <p:nvSpPr>
          <p:cNvPr id="66" name="TextBox 65"/>
          <p:cNvSpPr txBox="1"/>
          <p:nvPr/>
        </p:nvSpPr>
        <p:spPr>
          <a:xfrm>
            <a:off x="6227235" y="5790522"/>
            <a:ext cx="771067" cy="741288"/>
          </a:xfrm>
          <a:prstGeom prst="rect">
            <a:avLst/>
          </a:prstGeom>
          <a:noFill/>
        </p:spPr>
        <p:txBody>
          <a:bodyPr wrap="square" rtlCol="0">
            <a:spAutoFit/>
          </a:bodyPr>
          <a:lstStyle/>
          <a:p>
            <a:pPr algn="r"/>
            <a:r>
              <a:rPr lang="en-US" sz="3200" dirty="0" smtClean="0">
                <a:solidFill>
                  <a:schemeClr val="accent6">
                    <a:lumMod val="40000"/>
                    <a:lumOff val="60000"/>
                  </a:schemeClr>
                </a:solidFill>
              </a:rPr>
              <a:t>-</a:t>
            </a:r>
          </a:p>
        </p:txBody>
      </p:sp>
      <p:pic>
        <p:nvPicPr>
          <p:cNvPr id="6" name="Picture 5" descr="P300_ausschla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729" y="3847854"/>
            <a:ext cx="5830105" cy="1902096"/>
          </a:xfrm>
          <a:prstGeom prst="rect">
            <a:avLst/>
          </a:prstGeom>
        </p:spPr>
      </p:pic>
      <p:sp>
        <p:nvSpPr>
          <p:cNvPr id="74" name="Rounded Rectangle 73"/>
          <p:cNvSpPr/>
          <p:nvPr/>
        </p:nvSpPr>
        <p:spPr>
          <a:xfrm>
            <a:off x="10833368" y="2745824"/>
            <a:ext cx="6941965" cy="3957053"/>
          </a:xfrm>
          <a:prstGeom prst="roundRect">
            <a:avLst/>
          </a:prstGeom>
          <a:gradFill flip="none" rotWithShape="1">
            <a:gsLst>
              <a:gs pos="0">
                <a:srgbClr val="3366FF">
                  <a:alpha val="50000"/>
                </a:srgbClr>
              </a:gs>
              <a:gs pos="100000">
                <a:srgbClr val="FF0000">
                  <a:alpha val="50000"/>
                </a:srgbClr>
              </a:gs>
              <a:gs pos="32000">
                <a:schemeClr val="tx1">
                  <a:alpha val="0"/>
                </a:schemeClr>
              </a:gs>
            </a:gsLst>
            <a:lin ang="16200000" scaled="0"/>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endParaRPr lang="en-US" dirty="0"/>
          </a:p>
        </p:txBody>
      </p:sp>
      <p:cxnSp>
        <p:nvCxnSpPr>
          <p:cNvPr id="79" name="Straight Connector 78"/>
          <p:cNvCxnSpPr/>
          <p:nvPr/>
        </p:nvCxnSpPr>
        <p:spPr>
          <a:xfrm>
            <a:off x="11260266" y="5378473"/>
            <a:ext cx="5865834" cy="0"/>
          </a:xfrm>
          <a:prstGeom prst="line">
            <a:avLst/>
          </a:prstGeom>
          <a:ln w="38100" cmpd="sng">
            <a:headEnd type="none"/>
            <a:tailEnd type="triangle"/>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16547936" y="3000302"/>
            <a:ext cx="771067" cy="741288"/>
          </a:xfrm>
          <a:prstGeom prst="rect">
            <a:avLst/>
          </a:prstGeom>
          <a:noFill/>
        </p:spPr>
        <p:txBody>
          <a:bodyPr wrap="square" rtlCol="0">
            <a:spAutoFit/>
          </a:bodyPr>
          <a:lstStyle/>
          <a:p>
            <a:pPr algn="r"/>
            <a:r>
              <a:rPr lang="en-US" sz="3200" dirty="0" smtClean="0">
                <a:solidFill>
                  <a:schemeClr val="accent6">
                    <a:lumMod val="40000"/>
                    <a:lumOff val="60000"/>
                  </a:schemeClr>
                </a:solidFill>
              </a:rPr>
              <a:t>+</a:t>
            </a:r>
          </a:p>
        </p:txBody>
      </p:sp>
      <p:sp>
        <p:nvSpPr>
          <p:cNvPr id="81" name="TextBox 80"/>
          <p:cNvSpPr txBox="1"/>
          <p:nvPr/>
        </p:nvSpPr>
        <p:spPr>
          <a:xfrm>
            <a:off x="16547936" y="5790522"/>
            <a:ext cx="771067" cy="741288"/>
          </a:xfrm>
          <a:prstGeom prst="rect">
            <a:avLst/>
          </a:prstGeom>
          <a:noFill/>
        </p:spPr>
        <p:txBody>
          <a:bodyPr wrap="square" rtlCol="0">
            <a:spAutoFit/>
          </a:bodyPr>
          <a:lstStyle/>
          <a:p>
            <a:pPr algn="r"/>
            <a:r>
              <a:rPr lang="en-US" sz="3200" dirty="0" smtClean="0">
                <a:solidFill>
                  <a:schemeClr val="accent6">
                    <a:lumMod val="40000"/>
                    <a:lumOff val="60000"/>
                  </a:schemeClr>
                </a:solidFill>
              </a:rPr>
              <a:t>-</a:t>
            </a:r>
          </a:p>
        </p:txBody>
      </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4422" y="3609441"/>
            <a:ext cx="5865867" cy="2820608"/>
          </a:xfrm>
          <a:prstGeom prst="rect">
            <a:avLst/>
          </a:prstGeom>
        </p:spPr>
      </p:pic>
      <p:grpSp>
        <p:nvGrpSpPr>
          <p:cNvPr id="84" name="Group 83"/>
          <p:cNvGrpSpPr/>
          <p:nvPr/>
        </p:nvGrpSpPr>
        <p:grpSpPr>
          <a:xfrm>
            <a:off x="8606161" y="5931041"/>
            <a:ext cx="1869234" cy="4127951"/>
            <a:chOff x="8606161" y="5648807"/>
            <a:chExt cx="1869234" cy="4127951"/>
          </a:xfrm>
        </p:grpSpPr>
        <p:sp>
          <p:nvSpPr>
            <p:cNvPr id="70" name="TextBox 69"/>
            <p:cNvSpPr txBox="1"/>
            <p:nvPr/>
          </p:nvSpPr>
          <p:spPr>
            <a:xfrm rot="5400000">
              <a:off x="9030612" y="7316150"/>
              <a:ext cx="2366345" cy="523220"/>
            </a:xfrm>
            <a:prstGeom prst="rect">
              <a:avLst/>
            </a:prstGeom>
            <a:noFill/>
          </p:spPr>
          <p:txBody>
            <a:bodyPr wrap="square" rtlCol="0">
              <a:spAutoFit/>
            </a:bodyPr>
            <a:lstStyle/>
            <a:p>
              <a:pPr algn="ctr"/>
              <a:r>
                <a:rPr lang="en-US" sz="2800" dirty="0" smtClean="0"/>
                <a:t>Threshold</a:t>
              </a:r>
              <a:endParaRPr lang="en-US" sz="2800" dirty="0"/>
            </a:p>
          </p:txBody>
        </p:sp>
        <p:grpSp>
          <p:nvGrpSpPr>
            <p:cNvPr id="57" name="Group 56"/>
            <p:cNvGrpSpPr/>
            <p:nvPr/>
          </p:nvGrpSpPr>
          <p:grpSpPr>
            <a:xfrm>
              <a:off x="8606161" y="5648807"/>
              <a:ext cx="1099945" cy="4127951"/>
              <a:chOff x="8633878" y="5648807"/>
              <a:chExt cx="1099945" cy="4127951"/>
            </a:xfrm>
          </p:grpSpPr>
          <p:grpSp>
            <p:nvGrpSpPr>
              <p:cNvPr id="27" name="Group 26"/>
              <p:cNvGrpSpPr/>
              <p:nvPr/>
            </p:nvGrpSpPr>
            <p:grpSpPr>
              <a:xfrm>
                <a:off x="8819678" y="5648807"/>
                <a:ext cx="728345" cy="4127951"/>
                <a:chOff x="16170234" y="4015877"/>
                <a:chExt cx="728345" cy="4127951"/>
              </a:xfrm>
            </p:grpSpPr>
            <p:sp>
              <p:nvSpPr>
                <p:cNvPr id="56" name="Rounded Rectangle 55"/>
                <p:cNvSpPr/>
                <p:nvPr/>
              </p:nvSpPr>
              <p:spPr>
                <a:xfrm>
                  <a:off x="16174407" y="7116345"/>
                  <a:ext cx="719999" cy="1027483"/>
                </a:xfrm>
                <a:prstGeom prst="roundRect">
                  <a:avLst>
                    <a:gd name="adj" fmla="val 0"/>
                  </a:avLst>
                </a:prstGeom>
                <a:gradFill flip="none" rotWithShape="1">
                  <a:gsLst>
                    <a:gs pos="0">
                      <a:srgbClr val="008000"/>
                    </a:gs>
                    <a:gs pos="100000">
                      <a:srgbClr val="22FF06"/>
                    </a:gs>
                  </a:gsLst>
                  <a:lin ang="16200000" scaled="0"/>
                  <a:tileRect/>
                </a:gradFill>
                <a:ln w="571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16170234" y="4015877"/>
                  <a:ext cx="728345" cy="4127949"/>
                </a:xfrm>
                <a:prstGeom prst="roundRect">
                  <a:avLst>
                    <a:gd name="adj" fmla="val 13565"/>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6" name="Straight Connector 25"/>
              <p:cNvCxnSpPr/>
              <p:nvPr/>
            </p:nvCxnSpPr>
            <p:spPr>
              <a:xfrm>
                <a:off x="8633878" y="7574977"/>
                <a:ext cx="1099945" cy="0"/>
              </a:xfrm>
              <a:prstGeom prst="line">
                <a:avLst/>
              </a:prstGeom>
              <a:ln w="5715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grpSp>
      </p:grpSp>
      <p:sp>
        <p:nvSpPr>
          <p:cNvPr id="48" name="Oval 47"/>
          <p:cNvSpPr/>
          <p:nvPr/>
        </p:nvSpPr>
        <p:spPr>
          <a:xfrm>
            <a:off x="8216749" y="3366656"/>
            <a:ext cx="1854501" cy="1834525"/>
          </a:xfrm>
          <a:prstGeom prst="ellipse">
            <a:avLst/>
          </a:prstGeom>
          <a:gradFill flip="none" rotWithShape="1">
            <a:gsLst>
              <a:gs pos="0">
                <a:srgbClr val="6F6C7D">
                  <a:alpha val="32000"/>
                </a:srgbClr>
              </a:gs>
              <a:gs pos="100000">
                <a:schemeClr val="accent6">
                  <a:lumMod val="60000"/>
                  <a:lumOff val="40000"/>
                  <a:alpha val="50000"/>
                </a:schemeClr>
              </a:gs>
            </a:gsLst>
            <a:lin ang="16200000" scaled="0"/>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dirty="0" smtClean="0"/>
              <a:t>Correlation</a:t>
            </a:r>
            <a:endParaRPr lang="en-US" dirty="0"/>
          </a:p>
        </p:txBody>
      </p:sp>
      <p:sp>
        <p:nvSpPr>
          <p:cNvPr id="85" name="Freeform 84"/>
          <p:cNvSpPr/>
          <p:nvPr/>
        </p:nvSpPr>
        <p:spPr>
          <a:xfrm>
            <a:off x="9972253" y="3324938"/>
            <a:ext cx="729140" cy="312631"/>
          </a:xfrm>
          <a:custGeom>
            <a:avLst/>
            <a:gdLst>
              <a:gd name="connsiteX0" fmla="*/ 2664271 w 2687175"/>
              <a:gd name="connsiteY0" fmla="*/ 615782 h 615782"/>
              <a:gd name="connsiteX1" fmla="*/ 2388963 w 2687175"/>
              <a:gd name="connsiteY1" fmla="*/ 91797 h 615782"/>
              <a:gd name="connsiteX2" fmla="*/ 568377 w 2687175"/>
              <a:gd name="connsiteY2" fmla="*/ 20749 h 615782"/>
              <a:gd name="connsiteX3" fmla="*/ 0 w 2687175"/>
              <a:gd name="connsiteY3" fmla="*/ 322706 h 615782"/>
              <a:gd name="connsiteX0" fmla="*/ 2664271 w 2674242"/>
              <a:gd name="connsiteY0" fmla="*/ 649098 h 649098"/>
              <a:gd name="connsiteX1" fmla="*/ 2388963 w 2674242"/>
              <a:gd name="connsiteY1" fmla="*/ 125113 h 649098"/>
              <a:gd name="connsiteX2" fmla="*/ 1152948 w 2674242"/>
              <a:gd name="connsiteY2" fmla="*/ 13746 h 649098"/>
              <a:gd name="connsiteX3" fmla="*/ 0 w 2674242"/>
              <a:gd name="connsiteY3" fmla="*/ 356022 h 649098"/>
              <a:gd name="connsiteX0" fmla="*/ 2664271 w 2664271"/>
              <a:gd name="connsiteY0" fmla="*/ 635352 h 635352"/>
              <a:gd name="connsiteX1" fmla="*/ 1152948 w 2664271"/>
              <a:gd name="connsiteY1" fmla="*/ 0 h 635352"/>
              <a:gd name="connsiteX2" fmla="*/ 0 w 2664271"/>
              <a:gd name="connsiteY2" fmla="*/ 342276 h 635352"/>
              <a:gd name="connsiteX0" fmla="*/ 2664271 w 2664271"/>
              <a:gd name="connsiteY0" fmla="*/ 736150 h 736150"/>
              <a:gd name="connsiteX1" fmla="*/ 1939095 w 2664271"/>
              <a:gd name="connsiteY1" fmla="*/ 0 h 736150"/>
              <a:gd name="connsiteX2" fmla="*/ 0 w 2664271"/>
              <a:gd name="connsiteY2" fmla="*/ 443074 h 736150"/>
              <a:gd name="connsiteX0" fmla="*/ 2664271 w 2664271"/>
              <a:gd name="connsiteY0" fmla="*/ 738745 h 738745"/>
              <a:gd name="connsiteX1" fmla="*/ 1939095 w 2664271"/>
              <a:gd name="connsiteY1" fmla="*/ 2595 h 738745"/>
              <a:gd name="connsiteX2" fmla="*/ 0 w 2664271"/>
              <a:gd name="connsiteY2" fmla="*/ 445669 h 738745"/>
              <a:gd name="connsiteX0" fmla="*/ 2664271 w 2693579"/>
              <a:gd name="connsiteY0" fmla="*/ 738745 h 738745"/>
              <a:gd name="connsiteX1" fmla="*/ 1939095 w 2693579"/>
              <a:gd name="connsiteY1" fmla="*/ 2595 h 738745"/>
              <a:gd name="connsiteX2" fmla="*/ 0 w 2693579"/>
              <a:gd name="connsiteY2" fmla="*/ 445669 h 738745"/>
              <a:gd name="connsiteX0" fmla="*/ 2664271 w 2664536"/>
              <a:gd name="connsiteY0" fmla="*/ 738745 h 738745"/>
              <a:gd name="connsiteX1" fmla="*/ 1556101 w 2664536"/>
              <a:gd name="connsiteY1" fmla="*/ 2595 h 738745"/>
              <a:gd name="connsiteX2" fmla="*/ 0 w 2664536"/>
              <a:gd name="connsiteY2" fmla="*/ 445669 h 738745"/>
              <a:gd name="connsiteX0" fmla="*/ 2664271 w 2664271"/>
              <a:gd name="connsiteY0" fmla="*/ 293076 h 293076"/>
              <a:gd name="connsiteX1" fmla="*/ 0 w 2664271"/>
              <a:gd name="connsiteY1" fmla="*/ 0 h 293076"/>
              <a:gd name="connsiteX0" fmla="*/ 729140 w 729140"/>
              <a:gd name="connsiteY0" fmla="*/ 0 h 311713"/>
              <a:gd name="connsiteX1" fmla="*/ 0 w 729140"/>
              <a:gd name="connsiteY1" fmla="*/ 311713 h 311713"/>
              <a:gd name="connsiteX0" fmla="*/ 729140 w 729140"/>
              <a:gd name="connsiteY0" fmla="*/ 918 h 312631"/>
              <a:gd name="connsiteX1" fmla="*/ 0 w 729140"/>
              <a:gd name="connsiteY1" fmla="*/ 312631 h 312631"/>
            </a:gdLst>
            <a:ahLst/>
            <a:cxnLst>
              <a:cxn ang="0">
                <a:pos x="connsiteX0" y="connsiteY0"/>
              </a:cxn>
              <a:cxn ang="0">
                <a:pos x="connsiteX1" y="connsiteY1"/>
              </a:cxn>
            </a:cxnLst>
            <a:rect l="l" t="t" r="r" b="b"/>
            <a:pathLst>
              <a:path w="729140" h="312631">
                <a:moveTo>
                  <a:pt x="729140" y="918"/>
                </a:moveTo>
                <a:cubicBezTo>
                  <a:pt x="405462" y="-16136"/>
                  <a:pt x="243047" y="208727"/>
                  <a:pt x="0" y="312631"/>
                </a:cubicBezTo>
              </a:path>
            </a:pathLst>
          </a:custGeom>
          <a:ln w="5715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Freeform 85"/>
          <p:cNvSpPr/>
          <p:nvPr/>
        </p:nvSpPr>
        <p:spPr>
          <a:xfrm flipH="1">
            <a:off x="7584793" y="3316061"/>
            <a:ext cx="729140" cy="312631"/>
          </a:xfrm>
          <a:custGeom>
            <a:avLst/>
            <a:gdLst>
              <a:gd name="connsiteX0" fmla="*/ 2664271 w 2687175"/>
              <a:gd name="connsiteY0" fmla="*/ 615782 h 615782"/>
              <a:gd name="connsiteX1" fmla="*/ 2388963 w 2687175"/>
              <a:gd name="connsiteY1" fmla="*/ 91797 h 615782"/>
              <a:gd name="connsiteX2" fmla="*/ 568377 w 2687175"/>
              <a:gd name="connsiteY2" fmla="*/ 20749 h 615782"/>
              <a:gd name="connsiteX3" fmla="*/ 0 w 2687175"/>
              <a:gd name="connsiteY3" fmla="*/ 322706 h 615782"/>
              <a:gd name="connsiteX0" fmla="*/ 2664271 w 2674242"/>
              <a:gd name="connsiteY0" fmla="*/ 649098 h 649098"/>
              <a:gd name="connsiteX1" fmla="*/ 2388963 w 2674242"/>
              <a:gd name="connsiteY1" fmla="*/ 125113 h 649098"/>
              <a:gd name="connsiteX2" fmla="*/ 1152948 w 2674242"/>
              <a:gd name="connsiteY2" fmla="*/ 13746 h 649098"/>
              <a:gd name="connsiteX3" fmla="*/ 0 w 2674242"/>
              <a:gd name="connsiteY3" fmla="*/ 356022 h 649098"/>
              <a:gd name="connsiteX0" fmla="*/ 2664271 w 2664271"/>
              <a:gd name="connsiteY0" fmla="*/ 635352 h 635352"/>
              <a:gd name="connsiteX1" fmla="*/ 1152948 w 2664271"/>
              <a:gd name="connsiteY1" fmla="*/ 0 h 635352"/>
              <a:gd name="connsiteX2" fmla="*/ 0 w 2664271"/>
              <a:gd name="connsiteY2" fmla="*/ 342276 h 635352"/>
              <a:gd name="connsiteX0" fmla="*/ 2664271 w 2664271"/>
              <a:gd name="connsiteY0" fmla="*/ 736150 h 736150"/>
              <a:gd name="connsiteX1" fmla="*/ 1939095 w 2664271"/>
              <a:gd name="connsiteY1" fmla="*/ 0 h 736150"/>
              <a:gd name="connsiteX2" fmla="*/ 0 w 2664271"/>
              <a:gd name="connsiteY2" fmla="*/ 443074 h 736150"/>
              <a:gd name="connsiteX0" fmla="*/ 2664271 w 2664271"/>
              <a:gd name="connsiteY0" fmla="*/ 738745 h 738745"/>
              <a:gd name="connsiteX1" fmla="*/ 1939095 w 2664271"/>
              <a:gd name="connsiteY1" fmla="*/ 2595 h 738745"/>
              <a:gd name="connsiteX2" fmla="*/ 0 w 2664271"/>
              <a:gd name="connsiteY2" fmla="*/ 445669 h 738745"/>
              <a:gd name="connsiteX0" fmla="*/ 2664271 w 2693579"/>
              <a:gd name="connsiteY0" fmla="*/ 738745 h 738745"/>
              <a:gd name="connsiteX1" fmla="*/ 1939095 w 2693579"/>
              <a:gd name="connsiteY1" fmla="*/ 2595 h 738745"/>
              <a:gd name="connsiteX2" fmla="*/ 0 w 2693579"/>
              <a:gd name="connsiteY2" fmla="*/ 445669 h 738745"/>
              <a:gd name="connsiteX0" fmla="*/ 2664271 w 2664536"/>
              <a:gd name="connsiteY0" fmla="*/ 738745 h 738745"/>
              <a:gd name="connsiteX1" fmla="*/ 1556101 w 2664536"/>
              <a:gd name="connsiteY1" fmla="*/ 2595 h 738745"/>
              <a:gd name="connsiteX2" fmla="*/ 0 w 2664536"/>
              <a:gd name="connsiteY2" fmla="*/ 445669 h 738745"/>
              <a:gd name="connsiteX0" fmla="*/ 2664271 w 2664271"/>
              <a:gd name="connsiteY0" fmla="*/ 293076 h 293076"/>
              <a:gd name="connsiteX1" fmla="*/ 0 w 2664271"/>
              <a:gd name="connsiteY1" fmla="*/ 0 h 293076"/>
              <a:gd name="connsiteX0" fmla="*/ 729140 w 729140"/>
              <a:gd name="connsiteY0" fmla="*/ 0 h 311713"/>
              <a:gd name="connsiteX1" fmla="*/ 0 w 729140"/>
              <a:gd name="connsiteY1" fmla="*/ 311713 h 311713"/>
              <a:gd name="connsiteX0" fmla="*/ 729140 w 729140"/>
              <a:gd name="connsiteY0" fmla="*/ 918 h 312631"/>
              <a:gd name="connsiteX1" fmla="*/ 0 w 729140"/>
              <a:gd name="connsiteY1" fmla="*/ 312631 h 312631"/>
            </a:gdLst>
            <a:ahLst/>
            <a:cxnLst>
              <a:cxn ang="0">
                <a:pos x="connsiteX0" y="connsiteY0"/>
              </a:cxn>
              <a:cxn ang="0">
                <a:pos x="connsiteX1" y="connsiteY1"/>
              </a:cxn>
            </a:cxnLst>
            <a:rect l="l" t="t" r="r" b="b"/>
            <a:pathLst>
              <a:path w="729140" h="312631">
                <a:moveTo>
                  <a:pt x="729140" y="918"/>
                </a:moveTo>
                <a:cubicBezTo>
                  <a:pt x="405462" y="-16136"/>
                  <a:pt x="243047" y="208727"/>
                  <a:pt x="0" y="312631"/>
                </a:cubicBezTo>
              </a:path>
            </a:pathLst>
          </a:custGeom>
          <a:ln w="5715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TextBox 89"/>
          <p:cNvSpPr txBox="1"/>
          <p:nvPr/>
        </p:nvSpPr>
        <p:spPr>
          <a:xfrm>
            <a:off x="5586536" y="5330330"/>
            <a:ext cx="1242693" cy="461665"/>
          </a:xfrm>
          <a:prstGeom prst="rect">
            <a:avLst/>
          </a:prstGeom>
          <a:noFill/>
        </p:spPr>
        <p:txBody>
          <a:bodyPr wrap="square" rtlCol="0">
            <a:spAutoFit/>
          </a:bodyPr>
          <a:lstStyle/>
          <a:p>
            <a:pPr algn="r"/>
            <a:r>
              <a:rPr lang="en-US" sz="2400" dirty="0" smtClean="0">
                <a:solidFill>
                  <a:schemeClr val="accent6">
                    <a:lumMod val="60000"/>
                    <a:lumOff val="40000"/>
                  </a:schemeClr>
                </a:solidFill>
              </a:rPr>
              <a:t>time</a:t>
            </a:r>
            <a:endParaRPr lang="en-US" sz="2400" dirty="0">
              <a:solidFill>
                <a:schemeClr val="accent6">
                  <a:lumMod val="60000"/>
                  <a:lumOff val="40000"/>
                </a:schemeClr>
              </a:solidFill>
            </a:endParaRPr>
          </a:p>
        </p:txBody>
      </p:sp>
      <p:sp>
        <p:nvSpPr>
          <p:cNvPr id="91" name="TextBox 90"/>
          <p:cNvSpPr txBox="1"/>
          <p:nvPr/>
        </p:nvSpPr>
        <p:spPr>
          <a:xfrm>
            <a:off x="15896911" y="5330330"/>
            <a:ext cx="1242693" cy="461665"/>
          </a:xfrm>
          <a:prstGeom prst="rect">
            <a:avLst/>
          </a:prstGeom>
          <a:noFill/>
        </p:spPr>
        <p:txBody>
          <a:bodyPr wrap="square" rtlCol="0">
            <a:spAutoFit/>
          </a:bodyPr>
          <a:lstStyle/>
          <a:p>
            <a:pPr algn="r"/>
            <a:r>
              <a:rPr lang="en-US" sz="2400" dirty="0" smtClean="0">
                <a:solidFill>
                  <a:schemeClr val="accent6">
                    <a:lumMod val="60000"/>
                    <a:lumOff val="40000"/>
                  </a:schemeClr>
                </a:solidFill>
              </a:rPr>
              <a:t>time</a:t>
            </a:r>
            <a:endParaRPr lang="en-US" sz="2400" dirty="0">
              <a:solidFill>
                <a:schemeClr val="accent6">
                  <a:lumMod val="60000"/>
                  <a:lumOff val="40000"/>
                </a:schemeClr>
              </a:solidFill>
            </a:endParaRPr>
          </a:p>
        </p:txBody>
      </p:sp>
      <p:sp>
        <p:nvSpPr>
          <p:cNvPr id="40" name="Rounded Rectangle 39"/>
          <p:cNvSpPr/>
          <p:nvPr/>
        </p:nvSpPr>
        <p:spPr>
          <a:xfrm>
            <a:off x="5014161" y="118948"/>
            <a:ext cx="6192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41" name="Rounded Rectangle 40"/>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2" name="Rounded Rectangle 41"/>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3" name="Rounded Rectangle 42"/>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4" name="Rounded Rectangle 43"/>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5" name="Rounded Rectangle 44"/>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6" name="Rounded Rectangle 45"/>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7" name="Rounded Rectangle 46"/>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50" name="Rounded Rectangle 49"/>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51" name="Rounded Rectangle 50"/>
          <p:cNvSpPr/>
          <p:nvPr/>
        </p:nvSpPr>
        <p:spPr>
          <a:xfrm>
            <a:off x="2124528" y="115305"/>
            <a:ext cx="648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Tree>
    <p:extLst>
      <p:ext uri="{BB962C8B-B14F-4D97-AF65-F5344CB8AC3E}">
        <p14:creationId xmlns:p14="http://schemas.microsoft.com/office/powerpoint/2010/main" val="3651734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1367840" y="3889332"/>
            <a:ext cx="3197305" cy="4179867"/>
            <a:chOff x="1367840" y="3889332"/>
            <a:chExt cx="3197305" cy="4179867"/>
          </a:xfrm>
        </p:grpSpPr>
        <p:grpSp>
          <p:nvGrpSpPr>
            <p:cNvPr id="51" name="Group 50"/>
            <p:cNvGrpSpPr/>
            <p:nvPr/>
          </p:nvGrpSpPr>
          <p:grpSpPr>
            <a:xfrm>
              <a:off x="1367840" y="6555799"/>
              <a:ext cx="3197305" cy="1513400"/>
              <a:chOff x="1367840" y="6555799"/>
              <a:chExt cx="3197305" cy="1513400"/>
            </a:xfrm>
          </p:grpSpPr>
          <p:sp>
            <p:nvSpPr>
              <p:cNvPr id="58" name="Right Arrow 57"/>
              <p:cNvSpPr/>
              <p:nvPr/>
            </p:nvSpPr>
            <p:spPr>
              <a:xfrm>
                <a:off x="2260043" y="6929555"/>
                <a:ext cx="2305102" cy="717734"/>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59" name="Picture 58" descr="brain-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840" y="6555799"/>
                <a:ext cx="1512000" cy="1513400"/>
              </a:xfrm>
              <a:prstGeom prst="rect">
                <a:avLst/>
              </a:prstGeom>
            </p:spPr>
          </p:pic>
        </p:grpSp>
        <p:grpSp>
          <p:nvGrpSpPr>
            <p:cNvPr id="52" name="Group 51"/>
            <p:cNvGrpSpPr/>
            <p:nvPr/>
          </p:nvGrpSpPr>
          <p:grpSpPr>
            <a:xfrm>
              <a:off x="1367840" y="5228303"/>
              <a:ext cx="3197305" cy="1513400"/>
              <a:chOff x="1367840" y="5228303"/>
              <a:chExt cx="3197305" cy="1513400"/>
            </a:xfrm>
          </p:grpSpPr>
          <p:sp>
            <p:nvSpPr>
              <p:cNvPr id="56" name="Right Arrow 55"/>
              <p:cNvSpPr/>
              <p:nvPr/>
            </p:nvSpPr>
            <p:spPr>
              <a:xfrm>
                <a:off x="2260043" y="5622240"/>
                <a:ext cx="2305102" cy="717734"/>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57" name="Picture 56" descr="brain-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840" y="5228303"/>
                <a:ext cx="1512000" cy="1513400"/>
              </a:xfrm>
              <a:prstGeom prst="rect">
                <a:avLst/>
              </a:prstGeom>
            </p:spPr>
          </p:pic>
        </p:grpSp>
        <p:grpSp>
          <p:nvGrpSpPr>
            <p:cNvPr id="53" name="Group 52"/>
            <p:cNvGrpSpPr/>
            <p:nvPr/>
          </p:nvGrpSpPr>
          <p:grpSpPr>
            <a:xfrm>
              <a:off x="1367840" y="3889332"/>
              <a:ext cx="3197305" cy="1513400"/>
              <a:chOff x="1367840" y="3889332"/>
              <a:chExt cx="3197305" cy="1513400"/>
            </a:xfrm>
          </p:grpSpPr>
          <p:sp>
            <p:nvSpPr>
              <p:cNvPr id="54" name="Right Arrow 53"/>
              <p:cNvSpPr/>
              <p:nvPr/>
            </p:nvSpPr>
            <p:spPr>
              <a:xfrm>
                <a:off x="2260043" y="4287167"/>
                <a:ext cx="2305102" cy="717734"/>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55" name="Picture 54" descr="brain-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840" y="3889332"/>
                <a:ext cx="1512000" cy="1513400"/>
              </a:xfrm>
              <a:prstGeom prst="rect">
                <a:avLst/>
              </a:prstGeom>
            </p:spPr>
          </p:pic>
        </p:grpSp>
      </p:grpSp>
      <p:graphicFrame>
        <p:nvGraphicFramePr>
          <p:cNvPr id="9" name="Table 8"/>
          <p:cNvGraphicFramePr>
            <a:graphicFrameLocks noGrp="1"/>
          </p:cNvGraphicFramePr>
          <p:nvPr>
            <p:extLst>
              <p:ext uri="{D42A27DB-BD31-4B8C-83A1-F6EECF244321}">
                <p14:modId xmlns:p14="http://schemas.microsoft.com/office/powerpoint/2010/main" val="2040874101"/>
              </p:ext>
            </p:extLst>
          </p:nvPr>
        </p:nvGraphicFramePr>
        <p:xfrm>
          <a:off x="1373190" y="2594815"/>
          <a:ext cx="15541624" cy="6726655"/>
        </p:xfrm>
        <a:graphic>
          <a:graphicData uri="http://schemas.openxmlformats.org/drawingml/2006/table">
            <a:tbl>
              <a:tblPr bandRow="1">
                <a:tableStyleId>{5C22544A-7EE6-4342-B048-85BDC9FD1C3A}</a:tableStyleId>
              </a:tblPr>
              <a:tblGrid>
                <a:gridCol w="1526366"/>
                <a:gridCol w="1573404"/>
                <a:gridCol w="1776848"/>
                <a:gridCol w="3555002"/>
                <a:gridCol w="3555002"/>
                <a:gridCol w="3555002"/>
              </a:tblGrid>
              <a:tr h="1345331">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tx1"/>
                          </a:solidFill>
                        </a:rPr>
                        <a:t>transfer</a:t>
                      </a:r>
                      <a:r>
                        <a:rPr lang="en-US" sz="3600" baseline="0" dirty="0" smtClean="0">
                          <a:solidFill>
                            <a:schemeClr val="tx1"/>
                          </a:solidFill>
                        </a:rPr>
                        <a:t> </a:t>
                      </a:r>
                      <a:r>
                        <a:rPr lang="en-US" sz="3600" dirty="0" smtClean="0">
                          <a:solidFill>
                            <a:schemeClr val="tx1"/>
                          </a:solidFill>
                        </a:rPr>
                        <a:t>speed</a:t>
                      </a:r>
                      <a:br>
                        <a:rPr lang="en-US" sz="3600" dirty="0" smtClean="0">
                          <a:solidFill>
                            <a:schemeClr val="tx1"/>
                          </a:solidFill>
                        </a:rPr>
                      </a:br>
                      <a:r>
                        <a:rPr lang="en-US" sz="2200" dirty="0" smtClean="0">
                          <a:solidFill>
                            <a:srgbClr val="BEBDED"/>
                          </a:solidFill>
                        </a:rPr>
                        <a:t>in characters per second</a:t>
                      </a: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tx1"/>
                          </a:solidFill>
                        </a:rPr>
                        <a:t>accuracy</a:t>
                      </a:r>
                      <a:endParaRPr lang="en-US" sz="3600" dirty="0">
                        <a:solidFill>
                          <a:schemeClr val="tx1"/>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tx1"/>
                          </a:solidFill>
                        </a:rPr>
                        <a:t>usability</a:t>
                      </a:r>
                      <a:endParaRPr lang="en-US" sz="3600" dirty="0">
                        <a:solidFill>
                          <a:schemeClr val="tx1"/>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r>
              <a:tr h="1345331">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1 - 5</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very high</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hard</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r>
              <a:tr h="1345331">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&lt; </a:t>
                      </a:r>
                      <a:r>
                        <a:rPr lang="en-US" sz="3600" baseline="0" dirty="0" smtClean="0">
                          <a:solidFill>
                            <a:schemeClr val="accent5">
                              <a:lumMod val="40000"/>
                              <a:lumOff val="60000"/>
                            </a:schemeClr>
                          </a:solidFill>
                        </a:rPr>
                        <a:t>1</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high</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easy</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r>
              <a:tr h="1345331">
                <a:tc>
                  <a:txBody>
                    <a:bodyPr/>
                    <a:lstStyle/>
                    <a:p>
                      <a:endParaRPr lang="en-US" sz="360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10 - 15</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medium</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easy</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r>
              <a:tr h="1345331">
                <a:tc>
                  <a:txBody>
                    <a:bodyPr/>
                    <a:lstStyle/>
                    <a:p>
                      <a:endParaRPr lang="en-US" sz="360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10-30</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low</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medium</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Title 1"/>
          <p:cNvSpPr>
            <a:spLocks noGrp="1"/>
          </p:cNvSpPr>
          <p:nvPr>
            <p:ph type="title"/>
          </p:nvPr>
        </p:nvSpPr>
        <p:spPr/>
        <p:txBody>
          <a:bodyPr/>
          <a:lstStyle/>
          <a:p>
            <a:r>
              <a:rPr lang="en-US" sz="8000" dirty="0"/>
              <a:t>Language</a:t>
            </a:r>
          </a:p>
        </p:txBody>
      </p:sp>
      <p:pic>
        <p:nvPicPr>
          <p:cNvPr id="5" name="Picture 4" descr="keyboard-icon.png"/>
          <p:cNvPicPr>
            <a:picLocks noChangeAspect="1"/>
          </p:cNvPicPr>
          <p:nvPr/>
        </p:nvPicPr>
        <p:blipFill rotWithShape="1">
          <a:blip r:embed="rId4">
            <a:extLst>
              <a:ext uri="{28A0092B-C50C-407E-A947-70E740481C1C}">
                <a14:useLocalDpi xmlns:a14="http://schemas.microsoft.com/office/drawing/2010/main" val="0"/>
              </a:ext>
            </a:extLst>
          </a:blip>
          <a:srcRect t="22608" b="22063"/>
          <a:stretch/>
        </p:blipFill>
        <p:spPr>
          <a:xfrm>
            <a:off x="4565144" y="4287167"/>
            <a:ext cx="1296000" cy="717734"/>
          </a:xfrm>
          <a:prstGeom prst="rect">
            <a:avLst/>
          </a:prstGeom>
        </p:spPr>
      </p:pic>
      <p:pic>
        <p:nvPicPr>
          <p:cNvPr id="19" name="Picture 18" descr="fingers-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646" y="4033465"/>
            <a:ext cx="1224000" cy="1225133"/>
          </a:xfrm>
          <a:prstGeom prst="rect">
            <a:avLst/>
          </a:prstGeom>
        </p:spPr>
      </p:pic>
      <p:pic>
        <p:nvPicPr>
          <p:cNvPr id="12" name="Picture 11" descr="stylus-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5146" y="5408469"/>
            <a:ext cx="1152000" cy="1153067"/>
          </a:xfrm>
          <a:prstGeom prst="rect">
            <a:avLst/>
          </a:prstGeom>
        </p:spPr>
      </p:pic>
      <p:pic>
        <p:nvPicPr>
          <p:cNvPr id="20" name="Picture 19" descr="fingers-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646" y="5372436"/>
            <a:ext cx="1224000" cy="1225133"/>
          </a:xfrm>
          <a:prstGeom prst="rect">
            <a:avLst/>
          </a:prstGeom>
        </p:spPr>
      </p:pic>
      <p:pic>
        <p:nvPicPr>
          <p:cNvPr id="14" name="Picture 13" descr="microphone-ic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5147" y="6844068"/>
            <a:ext cx="935998" cy="936865"/>
          </a:xfrm>
          <a:prstGeom prst="rect">
            <a:avLst/>
          </a:prstGeom>
        </p:spPr>
      </p:pic>
      <p:pic>
        <p:nvPicPr>
          <p:cNvPr id="21" name="Picture 20" descr="lips-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6646" y="7022342"/>
            <a:ext cx="1440000" cy="580313"/>
          </a:xfrm>
          <a:prstGeom prst="rect">
            <a:avLst/>
          </a:prstGeom>
        </p:spPr>
      </p:pic>
      <p:pic>
        <p:nvPicPr>
          <p:cNvPr id="22" name="Picture 21" descr="eeg-ico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7642" y="7947745"/>
            <a:ext cx="1411004" cy="1441331"/>
          </a:xfrm>
          <a:prstGeom prst="rect">
            <a:avLst/>
          </a:prstGeom>
        </p:spPr>
      </p:pic>
      <p:sp>
        <p:nvSpPr>
          <p:cNvPr id="47" name="Rounded Rectangle 46"/>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8" name="TextBox 47"/>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a:solidFill>
                  <a:schemeClr val="tx1">
                    <a:lumMod val="75000"/>
                  </a:schemeClr>
                </a:solidFill>
              </a:rPr>
              <a:t>Why we’re excited</a:t>
            </a:r>
          </a:p>
        </p:txBody>
      </p:sp>
      <p:sp>
        <p:nvSpPr>
          <p:cNvPr id="49" name="Rounded Rectangle 48"/>
          <p:cNvSpPr/>
          <p:nvPr/>
        </p:nvSpPr>
        <p:spPr>
          <a:xfrm>
            <a:off x="5014161" y="118948"/>
            <a:ext cx="5544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grpSp>
        <p:nvGrpSpPr>
          <p:cNvPr id="60" name="Group 59"/>
          <p:cNvGrpSpPr/>
          <p:nvPr/>
        </p:nvGrpSpPr>
        <p:grpSpPr>
          <a:xfrm>
            <a:off x="1367840" y="7911709"/>
            <a:ext cx="3197305" cy="1513400"/>
            <a:chOff x="1367840" y="7911709"/>
            <a:chExt cx="3197305" cy="1513400"/>
          </a:xfrm>
        </p:grpSpPr>
        <p:sp>
          <p:nvSpPr>
            <p:cNvPr id="61" name="Right Arrow 60"/>
            <p:cNvSpPr/>
            <p:nvPr/>
          </p:nvSpPr>
          <p:spPr>
            <a:xfrm>
              <a:off x="2260043" y="8319495"/>
              <a:ext cx="2305102" cy="717734"/>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62" name="Picture 61" descr="brain-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840" y="7911709"/>
              <a:ext cx="1512000" cy="1513400"/>
            </a:xfrm>
            <a:prstGeom prst="rect">
              <a:avLst/>
            </a:prstGeom>
          </p:spPr>
        </p:pic>
      </p:grpSp>
      <p:pic>
        <p:nvPicPr>
          <p:cNvPr id="34" name="Picture 33" descr="communication.png"/>
          <p:cNvPicPr>
            <a:picLocks noChangeAspect="1"/>
          </p:cNvPicPr>
          <p:nvPr/>
        </p:nvPicPr>
        <p:blipFill rotWithShape="1">
          <a:blip r:embed="rId10">
            <a:extLst>
              <a:ext uri="{28A0092B-C50C-407E-A947-70E740481C1C}">
                <a14:useLocalDpi xmlns:a14="http://schemas.microsoft.com/office/drawing/2010/main" val="0"/>
              </a:ext>
            </a:extLst>
          </a:blip>
          <a:srcRect t="12191" b="15427"/>
          <a:stretch/>
        </p:blipFill>
        <p:spPr>
          <a:xfrm>
            <a:off x="1377832" y="960338"/>
            <a:ext cx="4538759" cy="2323398"/>
          </a:xfrm>
          <a:prstGeom prst="roundRect">
            <a:avLst>
              <a:gd name="adj" fmla="val 11749"/>
            </a:avLst>
          </a:prstGeom>
          <a:ln w="38100" cmpd="sng">
            <a:solidFill>
              <a:srgbClr val="FFFFFF"/>
            </a:solidFill>
          </a:ln>
        </p:spPr>
      </p:pic>
      <p:sp>
        <p:nvSpPr>
          <p:cNvPr id="35" name="Rounded Rectangle 34"/>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6" name="Rounded Rectangle 35"/>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7" name="Rounded Rectangle 36"/>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8" name="Rounded Rectangle 37"/>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9" name="Rounded Rectangle 38"/>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extLst>
      <p:ext uri="{BB962C8B-B14F-4D97-AF65-F5344CB8AC3E}">
        <p14:creationId xmlns:p14="http://schemas.microsoft.com/office/powerpoint/2010/main" val="3347406294"/>
      </p:ext>
    </p:extLst>
  </p:cSld>
  <p:clrMapOvr>
    <a:masterClrMapping/>
  </p:clrMapOvr>
  <mc:AlternateContent xmlns:mc="http://schemas.openxmlformats.org/markup-compatibility/2006">
    <mc:Choice xmlns:p14="http://schemas.microsoft.com/office/powerpoint/2010/main" Requires="p14">
      <p:transition spd="slow" p14:dur="2000" advTm="26079"/>
    </mc:Choice>
    <mc:Fallback>
      <p:transition xmlns:p14="http://schemas.microsoft.com/office/powerpoint/2010/main" spd="slow" advTm="26079"/>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ounded Rectangle 98"/>
          <p:cNvSpPr/>
          <p:nvPr/>
        </p:nvSpPr>
        <p:spPr>
          <a:xfrm>
            <a:off x="2647548" y="7318147"/>
            <a:ext cx="6995557" cy="2389160"/>
          </a:xfrm>
          <a:prstGeom prst="roundRect">
            <a:avLst>
              <a:gd name="adj" fmla="val 8486"/>
            </a:avLst>
          </a:prstGeom>
          <a:gradFill flip="none" rotWithShape="1">
            <a:gsLst>
              <a:gs pos="0">
                <a:srgbClr val="6F6C7D">
                  <a:alpha val="32000"/>
                </a:srgbClr>
              </a:gs>
              <a:gs pos="100000">
                <a:schemeClr val="accent6">
                  <a:lumMod val="60000"/>
                  <a:lumOff val="40000"/>
                  <a:alpha val="50000"/>
                </a:schemeClr>
              </a:gs>
            </a:gsLst>
            <a:lin ang="16200000" scaled="0"/>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p>
        </p:txBody>
      </p:sp>
      <p:sp>
        <p:nvSpPr>
          <p:cNvPr id="2" name="Title 1"/>
          <p:cNvSpPr>
            <a:spLocks noGrp="1"/>
          </p:cNvSpPr>
          <p:nvPr>
            <p:ph type="title"/>
          </p:nvPr>
        </p:nvSpPr>
        <p:spPr/>
        <p:txBody>
          <a:bodyPr/>
          <a:lstStyle/>
          <a:p>
            <a:r>
              <a:rPr lang="en-US" sz="8000" dirty="0"/>
              <a:t>Event-related </a:t>
            </a:r>
            <a:r>
              <a:rPr lang="en-US" sz="8000" dirty="0" err="1"/>
              <a:t>desynchronization</a:t>
            </a:r>
            <a:endParaRPr lang="en-US" sz="8000" dirty="0"/>
          </a:p>
        </p:txBody>
      </p:sp>
      <p:pic>
        <p:nvPicPr>
          <p:cNvPr id="5" name="Picture 4" descr="Frequenz_pink.png"/>
          <p:cNvPicPr>
            <a:picLocks noChangeAspect="1"/>
          </p:cNvPicPr>
          <p:nvPr/>
        </p:nvPicPr>
        <p:blipFill rotWithShape="1">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l="4305" t="13938" r="26743"/>
          <a:stretch/>
        </p:blipFill>
        <p:spPr>
          <a:xfrm>
            <a:off x="2640649" y="2603014"/>
            <a:ext cx="6994693" cy="4041321"/>
          </a:xfrm>
          <a:prstGeom prst="roundRect">
            <a:avLst>
              <a:gd name="adj" fmla="val 8511"/>
            </a:avLst>
          </a:prstGeom>
          <a:ln w="38100" cmpd="sng">
            <a:solidFill>
              <a:srgbClr val="FFFFFF"/>
            </a:solidFill>
          </a:ln>
        </p:spPr>
      </p:pic>
      <p:cxnSp>
        <p:nvCxnSpPr>
          <p:cNvPr id="51" name="Straight Connector 50"/>
          <p:cNvCxnSpPr/>
          <p:nvPr/>
        </p:nvCxnSpPr>
        <p:spPr>
          <a:xfrm rot="5400000" flipV="1">
            <a:off x="2393960" y="3287455"/>
            <a:ext cx="0" cy="491124"/>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806305" y="3213813"/>
            <a:ext cx="1242693" cy="646331"/>
          </a:xfrm>
          <a:prstGeom prst="rect">
            <a:avLst/>
          </a:prstGeom>
          <a:noFill/>
        </p:spPr>
        <p:txBody>
          <a:bodyPr wrap="square" rtlCol="0">
            <a:spAutoFit/>
          </a:bodyPr>
          <a:lstStyle/>
          <a:p>
            <a:pPr algn="r"/>
            <a:r>
              <a:rPr lang="en-US" dirty="0" smtClean="0"/>
              <a:t>13Hz</a:t>
            </a:r>
            <a:endParaRPr lang="en-US" dirty="0"/>
          </a:p>
        </p:txBody>
      </p:sp>
      <p:cxnSp>
        <p:nvCxnSpPr>
          <p:cNvPr id="60" name="Straight Connector 59"/>
          <p:cNvCxnSpPr/>
          <p:nvPr/>
        </p:nvCxnSpPr>
        <p:spPr>
          <a:xfrm rot="5400000" flipV="1">
            <a:off x="2393960" y="6069482"/>
            <a:ext cx="0" cy="491124"/>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806305" y="5995840"/>
            <a:ext cx="1242693" cy="646331"/>
          </a:xfrm>
          <a:prstGeom prst="rect">
            <a:avLst/>
          </a:prstGeom>
          <a:noFill/>
        </p:spPr>
        <p:txBody>
          <a:bodyPr wrap="square" rtlCol="0">
            <a:spAutoFit/>
          </a:bodyPr>
          <a:lstStyle/>
          <a:p>
            <a:pPr algn="r"/>
            <a:r>
              <a:rPr lang="en-US" dirty="0" smtClean="0"/>
              <a:t>1Hz</a:t>
            </a:r>
            <a:endParaRPr lang="en-US" dirty="0"/>
          </a:p>
        </p:txBody>
      </p:sp>
      <p:sp>
        <p:nvSpPr>
          <p:cNvPr id="67" name="Oval 66"/>
          <p:cNvSpPr/>
          <p:nvPr/>
        </p:nvSpPr>
        <p:spPr>
          <a:xfrm>
            <a:off x="12096933" y="4004697"/>
            <a:ext cx="1527531" cy="1031909"/>
          </a:xfrm>
          <a:prstGeom prst="ellipse">
            <a:avLst/>
          </a:prstGeom>
          <a:gradFill flip="none" rotWithShape="1">
            <a:gsLst>
              <a:gs pos="0">
                <a:schemeClr val="accent4">
                  <a:lumMod val="60000"/>
                  <a:lumOff val="40000"/>
                </a:schemeClr>
              </a:gs>
              <a:gs pos="100000">
                <a:schemeClr val="accent4">
                  <a:lumMod val="60000"/>
                  <a:lumOff val="40000"/>
                  <a:alpha val="0"/>
                </a:schemeClr>
              </a:gs>
              <a:gs pos="34000">
                <a:schemeClr val="accent4">
                  <a:lumMod val="60000"/>
                  <a:lumOff val="40000"/>
                  <a:alpha val="50000"/>
                </a:schemeClr>
              </a:gs>
            </a:gsLst>
            <a:path path="circle">
              <a:fillToRect l="50000" t="50000" r="50000" b="50000"/>
            </a:path>
            <a:tileRect/>
          </a:gradFill>
          <a:ln>
            <a:noFill/>
          </a:ln>
          <a:effectLst>
            <a:outerShdw blurRad="38100" dist="25400" dir="5400000" algn="br" rotWithShape="0">
              <a:srgbClr val="000000">
                <a:alpha val="50000"/>
              </a:srgbClr>
            </a:outerShdw>
            <a:softEdge rad="177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8" name="Picture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1778" y="3993649"/>
            <a:ext cx="4422030" cy="5378673"/>
          </a:xfrm>
          <a:prstGeom prst="roundRect">
            <a:avLst/>
          </a:prstGeom>
          <a:ln w="38100" cmpd="sng">
            <a:noFill/>
          </a:ln>
        </p:spPr>
      </p:pic>
      <p:sp>
        <p:nvSpPr>
          <p:cNvPr id="69" name="Freeform 68"/>
          <p:cNvSpPr/>
          <p:nvPr/>
        </p:nvSpPr>
        <p:spPr>
          <a:xfrm>
            <a:off x="10022776" y="3285550"/>
            <a:ext cx="2827524" cy="738745"/>
          </a:xfrm>
          <a:custGeom>
            <a:avLst/>
            <a:gdLst>
              <a:gd name="connsiteX0" fmla="*/ 2664271 w 2687175"/>
              <a:gd name="connsiteY0" fmla="*/ 615782 h 615782"/>
              <a:gd name="connsiteX1" fmla="*/ 2388963 w 2687175"/>
              <a:gd name="connsiteY1" fmla="*/ 91797 h 615782"/>
              <a:gd name="connsiteX2" fmla="*/ 568377 w 2687175"/>
              <a:gd name="connsiteY2" fmla="*/ 20749 h 615782"/>
              <a:gd name="connsiteX3" fmla="*/ 0 w 2687175"/>
              <a:gd name="connsiteY3" fmla="*/ 322706 h 615782"/>
              <a:gd name="connsiteX0" fmla="*/ 2664271 w 2674242"/>
              <a:gd name="connsiteY0" fmla="*/ 649098 h 649098"/>
              <a:gd name="connsiteX1" fmla="*/ 2388963 w 2674242"/>
              <a:gd name="connsiteY1" fmla="*/ 125113 h 649098"/>
              <a:gd name="connsiteX2" fmla="*/ 1152948 w 2674242"/>
              <a:gd name="connsiteY2" fmla="*/ 13746 h 649098"/>
              <a:gd name="connsiteX3" fmla="*/ 0 w 2674242"/>
              <a:gd name="connsiteY3" fmla="*/ 356022 h 649098"/>
              <a:gd name="connsiteX0" fmla="*/ 2664271 w 2664271"/>
              <a:gd name="connsiteY0" fmla="*/ 635352 h 635352"/>
              <a:gd name="connsiteX1" fmla="*/ 1152948 w 2664271"/>
              <a:gd name="connsiteY1" fmla="*/ 0 h 635352"/>
              <a:gd name="connsiteX2" fmla="*/ 0 w 2664271"/>
              <a:gd name="connsiteY2" fmla="*/ 342276 h 635352"/>
              <a:gd name="connsiteX0" fmla="*/ 2664271 w 2664271"/>
              <a:gd name="connsiteY0" fmla="*/ 736150 h 736150"/>
              <a:gd name="connsiteX1" fmla="*/ 1939095 w 2664271"/>
              <a:gd name="connsiteY1" fmla="*/ 0 h 736150"/>
              <a:gd name="connsiteX2" fmla="*/ 0 w 2664271"/>
              <a:gd name="connsiteY2" fmla="*/ 443074 h 736150"/>
              <a:gd name="connsiteX0" fmla="*/ 2664271 w 2664271"/>
              <a:gd name="connsiteY0" fmla="*/ 738745 h 738745"/>
              <a:gd name="connsiteX1" fmla="*/ 1939095 w 2664271"/>
              <a:gd name="connsiteY1" fmla="*/ 2595 h 738745"/>
              <a:gd name="connsiteX2" fmla="*/ 0 w 2664271"/>
              <a:gd name="connsiteY2" fmla="*/ 445669 h 738745"/>
              <a:gd name="connsiteX0" fmla="*/ 2664271 w 2693579"/>
              <a:gd name="connsiteY0" fmla="*/ 738745 h 738745"/>
              <a:gd name="connsiteX1" fmla="*/ 1939095 w 2693579"/>
              <a:gd name="connsiteY1" fmla="*/ 2595 h 738745"/>
              <a:gd name="connsiteX2" fmla="*/ 0 w 2693579"/>
              <a:gd name="connsiteY2" fmla="*/ 445669 h 738745"/>
              <a:gd name="connsiteX0" fmla="*/ 2664271 w 2664536"/>
              <a:gd name="connsiteY0" fmla="*/ 738745 h 738745"/>
              <a:gd name="connsiteX1" fmla="*/ 1556101 w 2664536"/>
              <a:gd name="connsiteY1" fmla="*/ 2595 h 738745"/>
              <a:gd name="connsiteX2" fmla="*/ 0 w 2664536"/>
              <a:gd name="connsiteY2" fmla="*/ 445669 h 738745"/>
            </a:gdLst>
            <a:ahLst/>
            <a:cxnLst>
              <a:cxn ang="0">
                <a:pos x="connsiteX0" y="connsiteY0"/>
              </a:cxn>
              <a:cxn ang="0">
                <a:pos x="connsiteX1" y="connsiteY1"/>
              </a:cxn>
              <a:cxn ang="0">
                <a:pos x="connsiteX2" y="connsiteY2"/>
              </a:cxn>
            </a:cxnLst>
            <a:rect l="l" t="t" r="r" b="b"/>
            <a:pathLst>
              <a:path w="2664536" h="738745">
                <a:moveTo>
                  <a:pt x="2664271" y="738745"/>
                </a:moveTo>
                <a:cubicBezTo>
                  <a:pt x="2671934" y="263667"/>
                  <a:pt x="2518675" y="44749"/>
                  <a:pt x="1556101" y="2595"/>
                </a:cubicBezTo>
                <a:cubicBezTo>
                  <a:pt x="593527" y="-39559"/>
                  <a:pt x="0" y="445669"/>
                  <a:pt x="0" y="445669"/>
                </a:cubicBezTo>
              </a:path>
            </a:pathLst>
          </a:custGeom>
          <a:ln w="5715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TextBox 70"/>
          <p:cNvSpPr txBox="1"/>
          <p:nvPr/>
        </p:nvSpPr>
        <p:spPr>
          <a:xfrm>
            <a:off x="15010396" y="4631677"/>
            <a:ext cx="3277604" cy="1754327"/>
          </a:xfrm>
          <a:prstGeom prst="rect">
            <a:avLst/>
          </a:prstGeom>
          <a:noFill/>
        </p:spPr>
        <p:txBody>
          <a:bodyPr wrap="square" rtlCol="0">
            <a:spAutoFit/>
          </a:bodyPr>
          <a:lstStyle/>
          <a:p>
            <a:r>
              <a:rPr lang="en-US" dirty="0" smtClean="0"/>
              <a:t>Location:</a:t>
            </a:r>
          </a:p>
          <a:p>
            <a:r>
              <a:rPr lang="en-US" dirty="0" smtClean="0"/>
              <a:t>sensorimotor cortex</a:t>
            </a:r>
          </a:p>
        </p:txBody>
      </p:sp>
      <p:grpSp>
        <p:nvGrpSpPr>
          <p:cNvPr id="21" name="Group 20"/>
          <p:cNvGrpSpPr/>
          <p:nvPr/>
        </p:nvGrpSpPr>
        <p:grpSpPr>
          <a:xfrm>
            <a:off x="4845867" y="3871032"/>
            <a:ext cx="2734645" cy="253602"/>
            <a:chOff x="4734457" y="7117364"/>
            <a:chExt cx="2734645" cy="253602"/>
          </a:xfrm>
        </p:grpSpPr>
        <p:cxnSp>
          <p:nvCxnSpPr>
            <p:cNvPr id="75" name="Straight Arrow Connector 74"/>
            <p:cNvCxnSpPr/>
            <p:nvPr/>
          </p:nvCxnSpPr>
          <p:spPr>
            <a:xfrm>
              <a:off x="4734457" y="7231306"/>
              <a:ext cx="2734645" cy="0"/>
            </a:xfrm>
            <a:prstGeom prst="straightConnector1">
              <a:avLst/>
            </a:prstGeom>
            <a:ln w="38100" cmpd="sng">
              <a:solidFill>
                <a:srgbClr val="FFFFFF"/>
              </a:solidFill>
              <a:prstDash val="solid"/>
              <a:headEnd type="none" w="lg" len="lg"/>
              <a:tailEnd type="none" w="lg" len="lg"/>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4750500" y="7117364"/>
              <a:ext cx="0" cy="253602"/>
            </a:xfrm>
            <a:prstGeom prst="straightConnector1">
              <a:avLst/>
            </a:prstGeom>
            <a:ln w="38100" cmpd="sng">
              <a:solidFill>
                <a:srgbClr val="FFFFFF"/>
              </a:solidFill>
              <a:prstDash val="solid"/>
              <a:headEnd type="none" w="lg" len="lg"/>
              <a:tailEnd type="none" w="lg" len="lg"/>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7463220" y="7117364"/>
              <a:ext cx="0" cy="253602"/>
            </a:xfrm>
            <a:prstGeom prst="straightConnector1">
              <a:avLst/>
            </a:prstGeom>
            <a:ln w="38100" cmpd="sng">
              <a:solidFill>
                <a:srgbClr val="FFFFFF"/>
              </a:solidFill>
              <a:prstDash val="solid"/>
              <a:headEnd type="none" w="lg" len="lg"/>
              <a:tailEnd type="none" w="lg" len="lg"/>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13763749" y="1937158"/>
            <a:ext cx="2853389" cy="1930286"/>
            <a:chOff x="4099118" y="7016812"/>
            <a:chExt cx="4613488" cy="3120974"/>
          </a:xfrm>
        </p:grpSpPr>
        <p:sp>
          <p:nvSpPr>
            <p:cNvPr id="23" name="Cloud 22"/>
            <p:cNvSpPr/>
            <p:nvPr/>
          </p:nvSpPr>
          <p:spPr>
            <a:xfrm rot="10800000">
              <a:off x="4099118" y="7016812"/>
              <a:ext cx="4613488" cy="3120974"/>
            </a:xfrm>
            <a:prstGeom prst="cloud">
              <a:avLst/>
            </a:prstGeom>
            <a:gradFill flip="none" rotWithShape="1">
              <a:gsLst>
                <a:gs pos="0">
                  <a:srgbClr val="6F6C7D">
                    <a:alpha val="32000"/>
                  </a:srgbClr>
                </a:gs>
                <a:gs pos="100000">
                  <a:schemeClr val="accent6">
                    <a:lumMod val="60000"/>
                    <a:lumOff val="40000"/>
                    <a:alpha val="50000"/>
                  </a:schemeClr>
                </a:gs>
              </a:gsLst>
              <a:lin ang="5400000" scaled="0"/>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p>
          </p:txBody>
        </p:sp>
        <p:sp>
          <p:nvSpPr>
            <p:cNvPr id="22" name="Up-Down Arrow 21"/>
            <p:cNvSpPr/>
            <p:nvPr/>
          </p:nvSpPr>
          <p:spPr>
            <a:xfrm>
              <a:off x="5125630" y="8302845"/>
              <a:ext cx="334231" cy="712987"/>
            </a:xfrm>
            <a:prstGeom prst="upDownArrow">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Fus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7774" y="7856246"/>
              <a:ext cx="2738121" cy="1657284"/>
            </a:xfrm>
            <a:prstGeom prst="rect">
              <a:avLst/>
            </a:prstGeom>
          </p:spPr>
        </p:pic>
      </p:grpSp>
      <p:sp>
        <p:nvSpPr>
          <p:cNvPr id="32" name="Oval 31"/>
          <p:cNvSpPr/>
          <p:nvPr/>
        </p:nvSpPr>
        <p:spPr>
          <a:xfrm>
            <a:off x="13625192" y="3831265"/>
            <a:ext cx="365922" cy="301336"/>
          </a:xfrm>
          <a:prstGeom prst="ellipse">
            <a:avLst/>
          </a:prstGeom>
          <a:gradFill flip="none" rotWithShape="1">
            <a:gsLst>
              <a:gs pos="0">
                <a:srgbClr val="6F6C7D">
                  <a:alpha val="32000"/>
                </a:srgbClr>
              </a:gs>
              <a:gs pos="100000">
                <a:schemeClr val="accent6">
                  <a:lumMod val="60000"/>
                  <a:lumOff val="40000"/>
                  <a:alpha val="50000"/>
                </a:schemeClr>
              </a:gs>
            </a:gsLst>
            <a:lin ang="16200000" scaled="0"/>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p>
        </p:txBody>
      </p:sp>
      <p:sp>
        <p:nvSpPr>
          <p:cNvPr id="95" name="TextBox 94"/>
          <p:cNvSpPr txBox="1"/>
          <p:nvPr/>
        </p:nvSpPr>
        <p:spPr>
          <a:xfrm>
            <a:off x="731845" y="8099753"/>
            <a:ext cx="1618502" cy="1200329"/>
          </a:xfrm>
          <a:prstGeom prst="rect">
            <a:avLst/>
          </a:prstGeom>
          <a:noFill/>
          <a:ln w="38100" cmpd="sng">
            <a:noFill/>
          </a:ln>
        </p:spPr>
        <p:txBody>
          <a:bodyPr wrap="square" rtlCol="0">
            <a:spAutoFit/>
          </a:bodyPr>
          <a:lstStyle/>
          <a:p>
            <a:pPr algn="r"/>
            <a:r>
              <a:rPr lang="en-US" dirty="0" smtClean="0"/>
              <a:t>13Hz</a:t>
            </a:r>
          </a:p>
          <a:p>
            <a:pPr algn="r"/>
            <a:r>
              <a:rPr lang="en-US" dirty="0" smtClean="0"/>
              <a:t>power</a:t>
            </a:r>
            <a:endParaRPr lang="en-US" dirty="0"/>
          </a:p>
        </p:txBody>
      </p:sp>
      <p:sp>
        <p:nvSpPr>
          <p:cNvPr id="34" name="Freeform 33"/>
          <p:cNvSpPr/>
          <p:nvPr/>
        </p:nvSpPr>
        <p:spPr>
          <a:xfrm flipV="1">
            <a:off x="2626024" y="7945505"/>
            <a:ext cx="7017082" cy="1546563"/>
          </a:xfrm>
          <a:custGeom>
            <a:avLst/>
            <a:gdLst>
              <a:gd name="connsiteX0" fmla="*/ 0 w 7017082"/>
              <a:gd name="connsiteY0" fmla="*/ 1546563 h 1546563"/>
              <a:gd name="connsiteX1" fmla="*/ 1097765 w 7017082"/>
              <a:gd name="connsiteY1" fmla="*/ 1503515 h 1546563"/>
              <a:gd name="connsiteX2" fmla="*/ 1678934 w 7017082"/>
              <a:gd name="connsiteY2" fmla="*/ 1395895 h 1546563"/>
              <a:gd name="connsiteX3" fmla="*/ 2130955 w 7017082"/>
              <a:gd name="connsiteY3" fmla="*/ 1094560 h 1546563"/>
              <a:gd name="connsiteX4" fmla="*/ 2260103 w 7017082"/>
              <a:gd name="connsiteY4" fmla="*/ 255125 h 1546563"/>
              <a:gd name="connsiteX5" fmla="*/ 2604500 w 7017082"/>
              <a:gd name="connsiteY5" fmla="*/ 39885 h 1546563"/>
              <a:gd name="connsiteX6" fmla="*/ 3809888 w 7017082"/>
              <a:gd name="connsiteY6" fmla="*/ 18362 h 1546563"/>
              <a:gd name="connsiteX7" fmla="*/ 4498682 w 7017082"/>
              <a:gd name="connsiteY7" fmla="*/ 18362 h 1546563"/>
              <a:gd name="connsiteX8" fmla="*/ 4929177 w 7017082"/>
              <a:gd name="connsiteY8" fmla="*/ 255125 h 1546563"/>
              <a:gd name="connsiteX9" fmla="*/ 5036801 w 7017082"/>
              <a:gd name="connsiteY9" fmla="*/ 986940 h 1546563"/>
              <a:gd name="connsiteX10" fmla="*/ 5424248 w 7017082"/>
              <a:gd name="connsiteY10" fmla="*/ 1374371 h 1546563"/>
              <a:gd name="connsiteX11" fmla="*/ 7017082 w 7017082"/>
              <a:gd name="connsiteY11" fmla="*/ 1374371 h 1546563"/>
              <a:gd name="connsiteX0" fmla="*/ 0 w 7017082"/>
              <a:gd name="connsiteY0" fmla="*/ 1546563 h 1546563"/>
              <a:gd name="connsiteX1" fmla="*/ 1097765 w 7017082"/>
              <a:gd name="connsiteY1" fmla="*/ 1503515 h 1546563"/>
              <a:gd name="connsiteX2" fmla="*/ 1678934 w 7017082"/>
              <a:gd name="connsiteY2" fmla="*/ 1395895 h 1546563"/>
              <a:gd name="connsiteX3" fmla="*/ 2130955 w 7017082"/>
              <a:gd name="connsiteY3" fmla="*/ 1094560 h 1546563"/>
              <a:gd name="connsiteX4" fmla="*/ 2260103 w 7017082"/>
              <a:gd name="connsiteY4" fmla="*/ 255125 h 1546563"/>
              <a:gd name="connsiteX5" fmla="*/ 2604500 w 7017082"/>
              <a:gd name="connsiteY5" fmla="*/ 39885 h 1546563"/>
              <a:gd name="connsiteX6" fmla="*/ 3809888 w 7017082"/>
              <a:gd name="connsiteY6" fmla="*/ 18362 h 1546563"/>
              <a:gd name="connsiteX7" fmla="*/ 4498682 w 7017082"/>
              <a:gd name="connsiteY7" fmla="*/ 18362 h 1546563"/>
              <a:gd name="connsiteX8" fmla="*/ 4929177 w 7017082"/>
              <a:gd name="connsiteY8" fmla="*/ 255125 h 1546563"/>
              <a:gd name="connsiteX9" fmla="*/ 5036801 w 7017082"/>
              <a:gd name="connsiteY9" fmla="*/ 986940 h 1546563"/>
              <a:gd name="connsiteX10" fmla="*/ 5424248 w 7017082"/>
              <a:gd name="connsiteY10" fmla="*/ 1374371 h 1546563"/>
              <a:gd name="connsiteX11" fmla="*/ 7017082 w 7017082"/>
              <a:gd name="connsiteY11" fmla="*/ 1503515 h 1546563"/>
              <a:gd name="connsiteX0" fmla="*/ 0 w 7017082"/>
              <a:gd name="connsiteY0" fmla="*/ 1546563 h 1546563"/>
              <a:gd name="connsiteX1" fmla="*/ 1097765 w 7017082"/>
              <a:gd name="connsiteY1" fmla="*/ 1503515 h 1546563"/>
              <a:gd name="connsiteX2" fmla="*/ 1678934 w 7017082"/>
              <a:gd name="connsiteY2" fmla="*/ 1395895 h 1546563"/>
              <a:gd name="connsiteX3" fmla="*/ 2130955 w 7017082"/>
              <a:gd name="connsiteY3" fmla="*/ 1094560 h 1546563"/>
              <a:gd name="connsiteX4" fmla="*/ 2260103 w 7017082"/>
              <a:gd name="connsiteY4" fmla="*/ 255125 h 1546563"/>
              <a:gd name="connsiteX5" fmla="*/ 2604500 w 7017082"/>
              <a:gd name="connsiteY5" fmla="*/ 39885 h 1546563"/>
              <a:gd name="connsiteX6" fmla="*/ 3809888 w 7017082"/>
              <a:gd name="connsiteY6" fmla="*/ 18362 h 1546563"/>
              <a:gd name="connsiteX7" fmla="*/ 4498682 w 7017082"/>
              <a:gd name="connsiteY7" fmla="*/ 18362 h 1546563"/>
              <a:gd name="connsiteX8" fmla="*/ 4929177 w 7017082"/>
              <a:gd name="connsiteY8" fmla="*/ 255125 h 1546563"/>
              <a:gd name="connsiteX9" fmla="*/ 5036801 w 7017082"/>
              <a:gd name="connsiteY9" fmla="*/ 986940 h 1546563"/>
              <a:gd name="connsiteX10" fmla="*/ 5424248 w 7017082"/>
              <a:gd name="connsiteY10" fmla="*/ 1438943 h 1546563"/>
              <a:gd name="connsiteX11" fmla="*/ 7017082 w 7017082"/>
              <a:gd name="connsiteY11" fmla="*/ 1503515 h 1546563"/>
              <a:gd name="connsiteX0" fmla="*/ 0 w 7017082"/>
              <a:gd name="connsiteY0" fmla="*/ 1546563 h 1546563"/>
              <a:gd name="connsiteX1" fmla="*/ 1097765 w 7017082"/>
              <a:gd name="connsiteY1" fmla="*/ 1503515 h 1546563"/>
              <a:gd name="connsiteX2" fmla="*/ 1678934 w 7017082"/>
              <a:gd name="connsiteY2" fmla="*/ 1395895 h 1546563"/>
              <a:gd name="connsiteX3" fmla="*/ 2130955 w 7017082"/>
              <a:gd name="connsiteY3" fmla="*/ 1094560 h 1546563"/>
              <a:gd name="connsiteX4" fmla="*/ 2260103 w 7017082"/>
              <a:gd name="connsiteY4" fmla="*/ 255125 h 1546563"/>
              <a:gd name="connsiteX5" fmla="*/ 2604500 w 7017082"/>
              <a:gd name="connsiteY5" fmla="*/ 39885 h 1546563"/>
              <a:gd name="connsiteX6" fmla="*/ 3809888 w 7017082"/>
              <a:gd name="connsiteY6" fmla="*/ 18362 h 1546563"/>
              <a:gd name="connsiteX7" fmla="*/ 4498682 w 7017082"/>
              <a:gd name="connsiteY7" fmla="*/ 18362 h 1546563"/>
              <a:gd name="connsiteX8" fmla="*/ 4929177 w 7017082"/>
              <a:gd name="connsiteY8" fmla="*/ 255125 h 1546563"/>
              <a:gd name="connsiteX9" fmla="*/ 5036801 w 7017082"/>
              <a:gd name="connsiteY9" fmla="*/ 986940 h 1546563"/>
              <a:gd name="connsiteX10" fmla="*/ 5424248 w 7017082"/>
              <a:gd name="connsiteY10" fmla="*/ 1438943 h 1546563"/>
              <a:gd name="connsiteX11" fmla="*/ 7017082 w 7017082"/>
              <a:gd name="connsiteY11" fmla="*/ 1503515 h 154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17082" h="1546563">
                <a:moveTo>
                  <a:pt x="0" y="1546563"/>
                </a:moveTo>
                <a:cubicBezTo>
                  <a:pt x="408971" y="1537594"/>
                  <a:pt x="817943" y="1528626"/>
                  <a:pt x="1097765" y="1503515"/>
                </a:cubicBezTo>
                <a:cubicBezTo>
                  <a:pt x="1377587" y="1478404"/>
                  <a:pt x="1506736" y="1464054"/>
                  <a:pt x="1678934" y="1395895"/>
                </a:cubicBezTo>
                <a:cubicBezTo>
                  <a:pt x="1851132" y="1327736"/>
                  <a:pt x="2034094" y="1284688"/>
                  <a:pt x="2130955" y="1094560"/>
                </a:cubicBezTo>
                <a:cubicBezTo>
                  <a:pt x="2227816" y="904432"/>
                  <a:pt x="2181179" y="430904"/>
                  <a:pt x="2260103" y="255125"/>
                </a:cubicBezTo>
                <a:cubicBezTo>
                  <a:pt x="2339027" y="79346"/>
                  <a:pt x="2346203" y="79345"/>
                  <a:pt x="2604500" y="39885"/>
                </a:cubicBezTo>
                <a:cubicBezTo>
                  <a:pt x="2862797" y="425"/>
                  <a:pt x="3494191" y="21949"/>
                  <a:pt x="3809888" y="18362"/>
                </a:cubicBezTo>
                <a:cubicBezTo>
                  <a:pt x="4125585" y="14775"/>
                  <a:pt x="4312134" y="-21098"/>
                  <a:pt x="4498682" y="18362"/>
                </a:cubicBezTo>
                <a:cubicBezTo>
                  <a:pt x="4685230" y="57822"/>
                  <a:pt x="4839491" y="93695"/>
                  <a:pt x="4929177" y="255125"/>
                </a:cubicBezTo>
                <a:cubicBezTo>
                  <a:pt x="5018863" y="416555"/>
                  <a:pt x="4954289" y="789637"/>
                  <a:pt x="5036801" y="986940"/>
                </a:cubicBezTo>
                <a:cubicBezTo>
                  <a:pt x="5119313" y="1184243"/>
                  <a:pt x="5094201" y="1352847"/>
                  <a:pt x="5424248" y="1438943"/>
                </a:cubicBezTo>
                <a:cubicBezTo>
                  <a:pt x="5754295" y="1525039"/>
                  <a:pt x="7017082" y="1503515"/>
                  <a:pt x="7017082" y="1503515"/>
                </a:cubicBezTo>
              </a:path>
            </a:pathLst>
          </a:custGeom>
          <a:ln w="76200" cmpd="sng">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6" name="Straight Arrow Connector 95"/>
          <p:cNvCxnSpPr/>
          <p:nvPr/>
        </p:nvCxnSpPr>
        <p:spPr>
          <a:xfrm>
            <a:off x="6152054" y="6643287"/>
            <a:ext cx="10982" cy="654100"/>
          </a:xfrm>
          <a:prstGeom prst="straightConnector1">
            <a:avLst/>
          </a:prstGeom>
          <a:ln w="38100" cmpd="sng">
            <a:solidFill>
              <a:srgbClr val="FFFFFF"/>
            </a:solidFill>
            <a:prstDash val="solid"/>
            <a:headEnd type="none" w="lg" len="lg"/>
            <a:tailEnd type="triangle" w="lg" len="lg"/>
          </a:ln>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7480827" y="8050388"/>
            <a:ext cx="2366345" cy="523220"/>
          </a:xfrm>
          <a:prstGeom prst="rect">
            <a:avLst/>
          </a:prstGeom>
          <a:noFill/>
        </p:spPr>
        <p:txBody>
          <a:bodyPr wrap="square" rtlCol="0">
            <a:spAutoFit/>
          </a:bodyPr>
          <a:lstStyle/>
          <a:p>
            <a:pPr algn="ctr"/>
            <a:r>
              <a:rPr lang="en-US" sz="2800" dirty="0" smtClean="0"/>
              <a:t>Threshold</a:t>
            </a:r>
            <a:endParaRPr lang="en-US" sz="2800" dirty="0"/>
          </a:p>
        </p:txBody>
      </p:sp>
      <p:cxnSp>
        <p:nvCxnSpPr>
          <p:cNvPr id="98" name="Straight Connector 97"/>
          <p:cNvCxnSpPr/>
          <p:nvPr/>
        </p:nvCxnSpPr>
        <p:spPr>
          <a:xfrm>
            <a:off x="2669074" y="8524455"/>
            <a:ext cx="6974032" cy="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11144005" y="2672995"/>
            <a:ext cx="1125125" cy="523220"/>
          </a:xfrm>
          <a:prstGeom prst="rect">
            <a:avLst/>
          </a:prstGeom>
          <a:noFill/>
        </p:spPr>
        <p:txBody>
          <a:bodyPr wrap="square" rtlCol="0">
            <a:spAutoFit/>
          </a:bodyPr>
          <a:lstStyle/>
          <a:p>
            <a:r>
              <a:rPr lang="en-US" sz="2800" dirty="0" smtClean="0"/>
              <a:t>FFT</a:t>
            </a:r>
          </a:p>
        </p:txBody>
      </p:sp>
      <p:sp>
        <p:nvSpPr>
          <p:cNvPr id="36" name="Rounded Rectangle 35"/>
          <p:cNvSpPr/>
          <p:nvPr/>
        </p:nvSpPr>
        <p:spPr>
          <a:xfrm>
            <a:off x="5014161" y="118948"/>
            <a:ext cx="7272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37" name="Rounded Rectangle 36"/>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9" name="Rounded Rectangle 38"/>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0" name="Rounded Rectangle 39"/>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1" name="Rounded Rectangle 40"/>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2" name="Rounded Rectangle 41"/>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3" name="Rounded Rectangle 42"/>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4" name="Rounded Rectangle 43"/>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5" name="Rounded Rectangle 44"/>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6" name="Rounded Rectangle 45"/>
          <p:cNvSpPr/>
          <p:nvPr/>
        </p:nvSpPr>
        <p:spPr>
          <a:xfrm>
            <a:off x="2124528" y="115305"/>
            <a:ext cx="648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Tree>
    <p:extLst>
      <p:ext uri="{BB962C8B-B14F-4D97-AF65-F5344CB8AC3E}">
        <p14:creationId xmlns:p14="http://schemas.microsoft.com/office/powerpoint/2010/main" val="129806655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The workflow</a:t>
            </a:r>
            <a:endParaRPr lang="en-US" sz="8000" dirty="0"/>
          </a:p>
        </p:txBody>
      </p:sp>
      <p:pic>
        <p:nvPicPr>
          <p:cNvPr id="40" name="Neurons Firing-yy994HpFud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rgbClr val="D1A9FF">
                <a:tint val="45000"/>
                <a:satMod val="400000"/>
              </a:srgbClr>
            </a:duotone>
          </a:blip>
          <a:stretch>
            <a:fillRect/>
          </a:stretch>
        </p:blipFill>
        <p:spPr>
          <a:xfrm>
            <a:off x="1920757" y="990926"/>
            <a:ext cx="2782795" cy="2782795"/>
          </a:xfrm>
          <a:prstGeom prst="roundRect">
            <a:avLst>
              <a:gd name="adj" fmla="val 9484"/>
            </a:avLst>
          </a:prstGeom>
          <a:ln w="19050" cmpd="sng">
            <a:solidFill>
              <a:srgbClr val="FFFFFF"/>
            </a:solidFill>
          </a:ln>
        </p:spPr>
      </p:pic>
      <p:sp>
        <p:nvSpPr>
          <p:cNvPr id="41" name="TextBox 40"/>
          <p:cNvSpPr txBox="1"/>
          <p:nvPr/>
        </p:nvSpPr>
        <p:spPr>
          <a:xfrm>
            <a:off x="1675825" y="7924683"/>
            <a:ext cx="3277604" cy="1200329"/>
          </a:xfrm>
          <a:prstGeom prst="rect">
            <a:avLst/>
          </a:prstGeom>
          <a:noFill/>
        </p:spPr>
        <p:txBody>
          <a:bodyPr wrap="square" rtlCol="0">
            <a:spAutoFit/>
          </a:bodyPr>
          <a:lstStyle/>
          <a:p>
            <a:pPr algn="ctr"/>
            <a:r>
              <a:rPr lang="en-US" dirty="0" smtClean="0"/>
              <a:t>Neuronal clusters</a:t>
            </a:r>
            <a:endParaRPr lang="en-US" dirty="0" smtClean="0"/>
          </a:p>
        </p:txBody>
      </p:sp>
      <p:sp>
        <p:nvSpPr>
          <p:cNvPr id="43" name="TextBox 42"/>
          <p:cNvSpPr txBox="1"/>
          <p:nvPr/>
        </p:nvSpPr>
        <p:spPr>
          <a:xfrm>
            <a:off x="6638073" y="7924683"/>
            <a:ext cx="3277604" cy="1200329"/>
          </a:xfrm>
          <a:prstGeom prst="rect">
            <a:avLst/>
          </a:prstGeom>
          <a:noFill/>
        </p:spPr>
        <p:txBody>
          <a:bodyPr wrap="square" rtlCol="0">
            <a:spAutoFit/>
          </a:bodyPr>
          <a:lstStyle/>
          <a:p>
            <a:pPr algn="ctr"/>
            <a:r>
              <a:rPr lang="en-US" dirty="0" smtClean="0"/>
              <a:t>Surface</a:t>
            </a:r>
            <a:br>
              <a:rPr lang="en-US" dirty="0" smtClean="0"/>
            </a:br>
            <a:r>
              <a:rPr lang="en-US" dirty="0" smtClean="0"/>
              <a:t>activity</a:t>
            </a:r>
            <a:endParaRPr lang="en-US" dirty="0" smtClean="0"/>
          </a:p>
        </p:txBody>
      </p:sp>
      <p:grpSp>
        <p:nvGrpSpPr>
          <p:cNvPr id="3" name="Group 2"/>
          <p:cNvGrpSpPr/>
          <p:nvPr/>
        </p:nvGrpSpPr>
        <p:grpSpPr>
          <a:xfrm>
            <a:off x="1560667" y="4573736"/>
            <a:ext cx="3544976" cy="3158947"/>
            <a:chOff x="9439118" y="4573736"/>
            <a:chExt cx="3544976" cy="3158947"/>
          </a:xfrm>
        </p:grpSpPr>
        <p:sp>
          <p:nvSpPr>
            <p:cNvPr id="45" name="Oval 44"/>
            <p:cNvSpPr/>
            <p:nvPr/>
          </p:nvSpPr>
          <p:spPr>
            <a:xfrm>
              <a:off x="10023478" y="4583355"/>
              <a:ext cx="2473327" cy="747496"/>
            </a:xfrm>
            <a:prstGeom prst="ellipse">
              <a:avLst/>
            </a:prstGeom>
            <a:gradFill flip="none" rotWithShape="1">
              <a:gsLst>
                <a:gs pos="0">
                  <a:schemeClr val="accent4">
                    <a:lumMod val="60000"/>
                    <a:lumOff val="40000"/>
                  </a:schemeClr>
                </a:gs>
                <a:gs pos="100000">
                  <a:schemeClr val="accent4">
                    <a:lumMod val="60000"/>
                    <a:lumOff val="40000"/>
                    <a:alpha val="0"/>
                  </a:schemeClr>
                </a:gs>
                <a:gs pos="34000">
                  <a:schemeClr val="accent4">
                    <a:lumMod val="60000"/>
                    <a:lumOff val="40000"/>
                    <a:alpha val="50000"/>
                  </a:schemeClr>
                </a:gs>
              </a:gsLst>
              <a:path path="circle">
                <a:fillToRect l="50000" t="50000" r="50000" b="50000"/>
              </a:path>
              <a:tileRect/>
            </a:gradFill>
            <a:ln>
              <a:noFill/>
            </a:ln>
            <a:effectLst>
              <a:outerShdw blurRad="38100" dist="25400" dir="5400000" algn="br" rotWithShape="0">
                <a:srgbClr val="000000">
                  <a:alpha val="50000"/>
                </a:srgbClr>
              </a:outerShdw>
              <a:softEdge rad="177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rotWithShape="1">
            <a:blip r:embed="rId6">
              <a:extLst>
                <a:ext uri="{28A0092B-C50C-407E-A947-70E740481C1C}">
                  <a14:useLocalDpi xmlns:a14="http://schemas.microsoft.com/office/drawing/2010/main" val="0"/>
                </a:ext>
              </a:extLst>
            </a:blip>
            <a:srcRect t="-1" b="26739"/>
            <a:stretch/>
          </p:blipFill>
          <p:spPr>
            <a:xfrm>
              <a:off x="9439118" y="4573736"/>
              <a:ext cx="3544976" cy="3158947"/>
            </a:xfrm>
            <a:prstGeom prst="roundRect">
              <a:avLst/>
            </a:prstGeom>
            <a:ln w="38100" cmpd="sng">
              <a:noFill/>
            </a:ln>
          </p:spPr>
        </p:pic>
      </p:grpSp>
      <p:cxnSp>
        <p:nvCxnSpPr>
          <p:cNvPr id="7" name="Straight Arrow Connector 6"/>
          <p:cNvCxnSpPr/>
          <p:nvPr/>
        </p:nvCxnSpPr>
        <p:spPr>
          <a:xfrm>
            <a:off x="5456121" y="6092062"/>
            <a:ext cx="1246441" cy="0"/>
          </a:xfrm>
          <a:prstGeom prst="straightConnector1">
            <a:avLst/>
          </a:prstGeom>
          <a:ln w="7620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140117" y="3951608"/>
            <a:ext cx="917193" cy="470429"/>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574701" y="3951608"/>
            <a:ext cx="917193" cy="470429"/>
          </a:xfrm>
          <a:prstGeom prst="line">
            <a:avLst/>
          </a:prstGeom>
        </p:spPr>
        <p:style>
          <a:lnRef idx="2">
            <a:schemeClr val="accent1"/>
          </a:lnRef>
          <a:fillRef idx="0">
            <a:schemeClr val="accent1"/>
          </a:fillRef>
          <a:effectRef idx="1">
            <a:schemeClr val="accent1"/>
          </a:effectRef>
          <a:fontRef idx="minor">
            <a:schemeClr val="tx1"/>
          </a:fontRef>
        </p:style>
      </p:cxnSp>
      <p:pic>
        <p:nvPicPr>
          <p:cNvPr id="63" name="Picture 62" descr="logo_fw-eeg.jpg"/>
          <p:cNvPicPr>
            <a:picLocks noChangeAspect="1"/>
          </p:cNvPicPr>
          <p:nvPr/>
        </p:nvPicPr>
        <p:blipFill rotWithShape="1">
          <a:blip r:embed="rId7">
            <a:extLst>
              <a:ext uri="{BEBA8EAE-BF5A-486C-A8C5-ECC9F3942E4B}">
                <a14:imgProps xmlns:a14="http://schemas.microsoft.com/office/drawing/2010/main">
                  <a14:imgLayer r:embed="rId8">
                    <a14:imgEffect>
                      <a14:backgroundRemoval t="12450" b="77108" l="70172" r="99142"/>
                    </a14:imgEffect>
                  </a14:imgLayer>
                </a14:imgProps>
              </a:ext>
              <a:ext uri="{28A0092B-C50C-407E-A947-70E740481C1C}">
                <a14:useLocalDpi xmlns:a14="http://schemas.microsoft.com/office/drawing/2010/main" val="0"/>
              </a:ext>
            </a:extLst>
          </a:blip>
          <a:srcRect l="69497" t="13307" r="1" b="19301"/>
          <a:stretch/>
        </p:blipFill>
        <p:spPr>
          <a:xfrm rot="10800000">
            <a:off x="6946409" y="4594717"/>
            <a:ext cx="2672356" cy="3154865"/>
          </a:xfrm>
          <a:prstGeom prst="rect">
            <a:avLst/>
          </a:prstGeom>
        </p:spPr>
      </p:pic>
      <p:sp>
        <p:nvSpPr>
          <p:cNvPr id="67" name="TextBox 66"/>
          <p:cNvSpPr txBox="1"/>
          <p:nvPr/>
        </p:nvSpPr>
        <p:spPr>
          <a:xfrm>
            <a:off x="5274043" y="3714339"/>
            <a:ext cx="3277604" cy="523220"/>
          </a:xfrm>
          <a:prstGeom prst="rect">
            <a:avLst/>
          </a:prstGeom>
          <a:noFill/>
        </p:spPr>
        <p:txBody>
          <a:bodyPr wrap="square" rtlCol="0">
            <a:spAutoFit/>
          </a:bodyPr>
          <a:lstStyle/>
          <a:p>
            <a:pPr algn="ctr"/>
            <a:r>
              <a:rPr lang="en-US" sz="2800" dirty="0" smtClean="0">
                <a:solidFill>
                  <a:schemeClr val="accent6">
                    <a:lumMod val="40000"/>
                    <a:lumOff val="60000"/>
                  </a:schemeClr>
                </a:solidFill>
              </a:rPr>
              <a:t>Literature</a:t>
            </a:r>
            <a:endParaRPr lang="en-US" sz="2800" dirty="0" smtClean="0">
              <a:solidFill>
                <a:schemeClr val="accent6">
                  <a:lumMod val="40000"/>
                  <a:lumOff val="60000"/>
                </a:schemeClr>
              </a:solidFill>
            </a:endParaRPr>
          </a:p>
        </p:txBody>
      </p:sp>
      <p:cxnSp>
        <p:nvCxnSpPr>
          <p:cNvPr id="68" name="Straight Arrow Connector 67"/>
          <p:cNvCxnSpPr/>
          <p:nvPr/>
        </p:nvCxnSpPr>
        <p:spPr>
          <a:xfrm>
            <a:off x="7337542" y="4327951"/>
            <a:ext cx="329248" cy="446908"/>
          </a:xfrm>
          <a:prstGeom prst="straightConnector1">
            <a:avLst/>
          </a:prstGeom>
          <a:ln w="5715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12573184" y="9834860"/>
            <a:ext cx="5714816" cy="461665"/>
          </a:xfrm>
          <a:prstGeom prst="rect">
            <a:avLst/>
          </a:prstGeom>
          <a:noFill/>
        </p:spPr>
        <p:txBody>
          <a:bodyPr wrap="square" rtlCol="0">
            <a:spAutoFit/>
          </a:bodyPr>
          <a:lstStyle/>
          <a:p>
            <a:pPr algn="r"/>
            <a:r>
              <a:rPr lang="en-US" sz="2400" dirty="0" smtClean="0">
                <a:solidFill>
                  <a:schemeClr val="accent6">
                    <a:lumMod val="40000"/>
                    <a:lumOff val="60000"/>
                  </a:schemeClr>
                </a:solidFill>
              </a:rPr>
              <a:t>Book illustration from </a:t>
            </a:r>
            <a:r>
              <a:rPr lang="en-US" sz="2400" dirty="0" err="1" smtClean="0">
                <a:solidFill>
                  <a:schemeClr val="accent6">
                    <a:lumMod val="40000"/>
                    <a:lumOff val="60000"/>
                  </a:schemeClr>
                </a:solidFill>
              </a:rPr>
              <a:t>AzaToth</a:t>
            </a:r>
            <a:endParaRPr lang="en-US" sz="2400" dirty="0">
              <a:solidFill>
                <a:schemeClr val="accent6">
                  <a:lumMod val="40000"/>
                  <a:lumOff val="60000"/>
                </a:schemeClr>
              </a:solidFill>
            </a:endParaRPr>
          </a:p>
        </p:txBody>
      </p:sp>
      <p:pic>
        <p:nvPicPr>
          <p:cNvPr id="71" name="Picture 70"/>
          <p:cNvPicPr>
            <a:picLocks noChangeAspect="1"/>
          </p:cNvPicPr>
          <p:nvPr/>
        </p:nvPicPr>
        <p:blipFill rotWithShape="1">
          <a:blip r:embed="rId9">
            <a:duotone>
              <a:prstClr val="black"/>
              <a:srgbClr val="FFF1B2">
                <a:tint val="45000"/>
                <a:satMod val="400000"/>
              </a:srgbClr>
            </a:duotone>
            <a:extLst>
              <a:ext uri="{28A0092B-C50C-407E-A947-70E740481C1C}">
                <a14:useLocalDpi xmlns:a14="http://schemas.microsoft.com/office/drawing/2010/main" val="0"/>
              </a:ext>
            </a:extLst>
          </a:blip>
          <a:srcRect l="4020" r="47469"/>
          <a:stretch/>
        </p:blipFill>
        <p:spPr>
          <a:xfrm>
            <a:off x="12064612" y="4973686"/>
            <a:ext cx="2845649" cy="2820608"/>
          </a:xfrm>
          <a:prstGeom prst="roundRect">
            <a:avLst>
              <a:gd name="adj" fmla="val 12498"/>
            </a:avLst>
          </a:prstGeom>
          <a:ln w="38100" cmpd="sng">
            <a:solidFill>
              <a:srgbClr val="FFFFFF"/>
            </a:solidFill>
          </a:ln>
        </p:spPr>
      </p:pic>
      <p:sp>
        <p:nvSpPr>
          <p:cNvPr id="72" name="TextBox 71"/>
          <p:cNvSpPr txBox="1"/>
          <p:nvPr/>
        </p:nvSpPr>
        <p:spPr>
          <a:xfrm>
            <a:off x="11835498" y="7924683"/>
            <a:ext cx="3277604" cy="1200329"/>
          </a:xfrm>
          <a:prstGeom prst="rect">
            <a:avLst/>
          </a:prstGeom>
          <a:noFill/>
        </p:spPr>
        <p:txBody>
          <a:bodyPr wrap="square" rtlCol="0">
            <a:spAutoFit/>
          </a:bodyPr>
          <a:lstStyle/>
          <a:p>
            <a:pPr algn="ctr"/>
            <a:r>
              <a:rPr lang="en-US" dirty="0" smtClean="0"/>
              <a:t>Signal processing</a:t>
            </a:r>
            <a:endParaRPr lang="en-US" dirty="0" smtClean="0"/>
          </a:p>
        </p:txBody>
      </p:sp>
      <p:cxnSp>
        <p:nvCxnSpPr>
          <p:cNvPr id="73" name="Straight Arrow Connector 72"/>
          <p:cNvCxnSpPr/>
          <p:nvPr/>
        </p:nvCxnSpPr>
        <p:spPr>
          <a:xfrm>
            <a:off x="10065602" y="6092062"/>
            <a:ext cx="1246441" cy="0"/>
          </a:xfrm>
          <a:prstGeom prst="straightConnector1">
            <a:avLst/>
          </a:prstGeom>
          <a:ln w="7620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75" name="Picture 7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89886" y="567576"/>
            <a:ext cx="3298114" cy="3298114"/>
          </a:xfrm>
          <a:prstGeom prst="rect">
            <a:avLst/>
          </a:prstGeom>
        </p:spPr>
      </p:pic>
      <p:sp>
        <p:nvSpPr>
          <p:cNvPr id="22" name="Freeform 21"/>
          <p:cNvSpPr/>
          <p:nvPr/>
        </p:nvSpPr>
        <p:spPr>
          <a:xfrm>
            <a:off x="12975486" y="2046368"/>
            <a:ext cx="1487938" cy="2540319"/>
          </a:xfrm>
          <a:custGeom>
            <a:avLst/>
            <a:gdLst>
              <a:gd name="connsiteX0" fmla="*/ 312050 w 1487938"/>
              <a:gd name="connsiteY0" fmla="*/ 2540319 h 2540319"/>
              <a:gd name="connsiteX1" fmla="*/ 76872 w 1487938"/>
              <a:gd name="connsiteY1" fmla="*/ 517473 h 2540319"/>
              <a:gd name="connsiteX2" fmla="*/ 1487938 w 1487938"/>
              <a:gd name="connsiteY2" fmla="*/ 0 h 2540319"/>
            </a:gdLst>
            <a:ahLst/>
            <a:cxnLst>
              <a:cxn ang="0">
                <a:pos x="connsiteX0" y="connsiteY0"/>
              </a:cxn>
              <a:cxn ang="0">
                <a:pos x="connsiteX1" y="connsiteY1"/>
              </a:cxn>
              <a:cxn ang="0">
                <a:pos x="connsiteX2" y="connsiteY2"/>
              </a:cxn>
            </a:cxnLst>
            <a:rect l="l" t="t" r="r" b="b"/>
            <a:pathLst>
              <a:path w="1487938" h="2540319">
                <a:moveTo>
                  <a:pt x="312050" y="2540319"/>
                </a:moveTo>
                <a:cubicBezTo>
                  <a:pt x="96470" y="1740589"/>
                  <a:pt x="-119109" y="940859"/>
                  <a:pt x="76872" y="517473"/>
                </a:cubicBezTo>
                <a:cubicBezTo>
                  <a:pt x="272853" y="94087"/>
                  <a:pt x="880395" y="47043"/>
                  <a:pt x="1487938" y="0"/>
                </a:cubicBezTo>
              </a:path>
            </a:pathLst>
          </a:custGeom>
          <a:ln w="7620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Freeform 75"/>
          <p:cNvSpPr/>
          <p:nvPr/>
        </p:nvSpPr>
        <p:spPr>
          <a:xfrm rot="10800000">
            <a:off x="15362073" y="4292179"/>
            <a:ext cx="1487938" cy="2540319"/>
          </a:xfrm>
          <a:custGeom>
            <a:avLst/>
            <a:gdLst>
              <a:gd name="connsiteX0" fmla="*/ 312050 w 1487938"/>
              <a:gd name="connsiteY0" fmla="*/ 2540319 h 2540319"/>
              <a:gd name="connsiteX1" fmla="*/ 76872 w 1487938"/>
              <a:gd name="connsiteY1" fmla="*/ 517473 h 2540319"/>
              <a:gd name="connsiteX2" fmla="*/ 1487938 w 1487938"/>
              <a:gd name="connsiteY2" fmla="*/ 0 h 2540319"/>
            </a:gdLst>
            <a:ahLst/>
            <a:cxnLst>
              <a:cxn ang="0">
                <a:pos x="connsiteX0" y="connsiteY0"/>
              </a:cxn>
              <a:cxn ang="0">
                <a:pos x="connsiteX1" y="connsiteY1"/>
              </a:cxn>
              <a:cxn ang="0">
                <a:pos x="connsiteX2" y="connsiteY2"/>
              </a:cxn>
            </a:cxnLst>
            <a:rect l="l" t="t" r="r" b="b"/>
            <a:pathLst>
              <a:path w="1487938" h="2540319">
                <a:moveTo>
                  <a:pt x="312050" y="2540319"/>
                </a:moveTo>
                <a:cubicBezTo>
                  <a:pt x="96470" y="1740589"/>
                  <a:pt x="-119109" y="940859"/>
                  <a:pt x="76872" y="517473"/>
                </a:cubicBezTo>
                <a:cubicBezTo>
                  <a:pt x="272853" y="94087"/>
                  <a:pt x="880395" y="47043"/>
                  <a:pt x="1487938" y="0"/>
                </a:cubicBezTo>
              </a:path>
            </a:pathLst>
          </a:custGeom>
          <a:ln w="76200" cmpd="sng">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3" name="Picture 22" descr="Question_book-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2217" y="2358286"/>
            <a:ext cx="1891055" cy="1461992"/>
          </a:xfrm>
          <a:prstGeom prst="rect">
            <a:avLst/>
          </a:prstGeom>
        </p:spPr>
      </p:pic>
      <p:sp>
        <p:nvSpPr>
          <p:cNvPr id="77" name="Rounded Rectangle 76"/>
          <p:cNvSpPr/>
          <p:nvPr/>
        </p:nvSpPr>
        <p:spPr>
          <a:xfrm>
            <a:off x="5014161" y="118948"/>
            <a:ext cx="828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78" name="Rounded Rectangle 77"/>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83" name="Rounded Rectangle 82"/>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87" name="Rounded Rectangle 86"/>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89" name="Rounded Rectangle 88"/>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92" name="Rounded Rectangle 91"/>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93" name="Rounded Rectangle 92"/>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94" name="Rounded Rectangle 93"/>
          <p:cNvSpPr/>
          <p:nvPr/>
        </p:nvSpPr>
        <p:spPr>
          <a:xfrm>
            <a:off x="1099621" y="115305"/>
            <a:ext cx="90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95" name="Rounded Rectangle 94"/>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96" name="Rounded Rectangle 95"/>
          <p:cNvSpPr/>
          <p:nvPr/>
        </p:nvSpPr>
        <p:spPr>
          <a:xfrm>
            <a:off x="2124528" y="115305"/>
            <a:ext cx="648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Tree>
    <p:extLst>
      <p:ext uri="{BB962C8B-B14F-4D97-AF65-F5344CB8AC3E}">
        <p14:creationId xmlns:p14="http://schemas.microsoft.com/office/powerpoint/2010/main" val="3252190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8"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0"/>
                                        </p:tgtEl>
                                      </p:cBhvr>
                                    </p:cmd>
                                  </p:childTnLst>
                                </p:cTn>
                              </p:par>
                            </p:childTnLst>
                          </p:cTn>
                        </p:par>
                      </p:childTnLst>
                    </p:cTn>
                  </p:par>
                </p:childTnLst>
              </p:cTn>
              <p:nextCondLst>
                <p:cond evt="onClick" delay="0">
                  <p:tgtEl>
                    <p:spTgt spid="40"/>
                  </p:tgtEl>
                </p:cond>
              </p:nextCondLst>
            </p:seq>
            <p:video>
              <p:cMediaNode vol="80000">
                <p:cTn id="12" repeatCount="indefinite" fill="hold" display="0">
                  <p:stCondLst>
                    <p:cond delay="indefinite"/>
                  </p:stCondLst>
                </p:cTn>
                <p:tgtEl>
                  <p:spTgt spid="40"/>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The End</a:t>
            </a:r>
            <a:endParaRPr lang="en-US" sz="8000" dirty="0"/>
          </a:p>
        </p:txBody>
      </p:sp>
      <p:sp>
        <p:nvSpPr>
          <p:cNvPr id="3" name="TextBox 2"/>
          <p:cNvSpPr txBox="1"/>
          <p:nvPr/>
        </p:nvSpPr>
        <p:spPr>
          <a:xfrm>
            <a:off x="4894353" y="4151138"/>
            <a:ext cx="8518654" cy="830997"/>
          </a:xfrm>
          <a:prstGeom prst="rect">
            <a:avLst/>
          </a:prstGeom>
          <a:noFill/>
        </p:spPr>
        <p:txBody>
          <a:bodyPr wrap="square" rtlCol="0">
            <a:spAutoFit/>
          </a:bodyPr>
          <a:lstStyle/>
          <a:p>
            <a:pPr algn="ctr"/>
            <a:r>
              <a:rPr lang="en-US" sz="4800" dirty="0" smtClean="0"/>
              <a:t>Thank you for your attention!</a:t>
            </a:r>
            <a:endParaRPr lang="en-US" sz="4800" dirty="0"/>
          </a:p>
        </p:txBody>
      </p:sp>
      <p:sp>
        <p:nvSpPr>
          <p:cNvPr id="13" name="TextBox 12"/>
          <p:cNvSpPr txBox="1"/>
          <p:nvPr/>
        </p:nvSpPr>
        <p:spPr>
          <a:xfrm>
            <a:off x="960285" y="8240318"/>
            <a:ext cx="16355814" cy="1754327"/>
          </a:xfrm>
          <a:prstGeom prst="rect">
            <a:avLst/>
          </a:prstGeom>
          <a:noFill/>
          <a:ln>
            <a:noFill/>
          </a:ln>
        </p:spPr>
        <p:txBody>
          <a:bodyPr wrap="square" rtlCol="0">
            <a:spAutoFit/>
          </a:bodyPr>
          <a:lstStyle/>
          <a:p>
            <a:pPr algn="ctr"/>
            <a:r>
              <a:rPr lang="en-US" dirty="0" smtClean="0">
                <a:solidFill>
                  <a:schemeClr val="accent6">
                    <a:lumMod val="40000"/>
                    <a:lumOff val="60000"/>
                  </a:schemeClr>
                </a:solidFill>
              </a:rPr>
              <a:t>Special thanks to our supervisors, the impeccable organizational team of the 30c3,</a:t>
            </a:r>
            <a:br>
              <a:rPr lang="en-US" dirty="0" smtClean="0">
                <a:solidFill>
                  <a:schemeClr val="accent6">
                    <a:lumMod val="40000"/>
                    <a:lumOff val="60000"/>
                  </a:schemeClr>
                </a:solidFill>
              </a:rPr>
            </a:br>
            <a:r>
              <a:rPr lang="en-US" dirty="0" smtClean="0">
                <a:solidFill>
                  <a:schemeClr val="accent6">
                    <a:lumMod val="40000"/>
                    <a:lumOff val="60000"/>
                  </a:schemeClr>
                </a:solidFill>
              </a:rPr>
              <a:t>to all our beta-testing friends and colleagues, and supportive family members.</a:t>
            </a:r>
          </a:p>
          <a:p>
            <a:pPr algn="ctr"/>
            <a:r>
              <a:rPr lang="en-US" dirty="0" smtClean="0">
                <a:solidFill>
                  <a:schemeClr val="accent6">
                    <a:lumMod val="40000"/>
                    <a:lumOff val="60000"/>
                  </a:schemeClr>
                </a:solidFill>
              </a:rPr>
              <a:t>Oh, and of course warm greetings to the F</a:t>
            </a:r>
            <a:r>
              <a:rPr lang="en-US" dirty="0" smtClean="0">
                <a:solidFill>
                  <a:schemeClr val="accent6"/>
                </a:solidFill>
              </a:rPr>
              <a:t>A</a:t>
            </a:r>
            <a:r>
              <a:rPr lang="en-US" dirty="0" smtClean="0">
                <a:solidFill>
                  <a:schemeClr val="accent6">
                    <a:lumMod val="40000"/>
                    <a:lumOff val="60000"/>
                  </a:schemeClr>
                </a:solidFill>
              </a:rPr>
              <a:t>CTS.</a:t>
            </a:r>
            <a:endParaRPr lang="en-US" dirty="0">
              <a:solidFill>
                <a:schemeClr val="accent6">
                  <a:lumMod val="40000"/>
                  <a:lumOff val="60000"/>
                </a:schemeClr>
              </a:solidFill>
            </a:endParaRPr>
          </a:p>
        </p:txBody>
      </p:sp>
    </p:spTree>
    <p:extLst>
      <p:ext uri="{BB962C8B-B14F-4D97-AF65-F5344CB8AC3E}">
        <p14:creationId xmlns:p14="http://schemas.microsoft.com/office/powerpoint/2010/main" val="15611052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Popular questions</a:t>
            </a:r>
            <a:endParaRPr lang="en-US" sz="8000" dirty="0"/>
          </a:p>
        </p:txBody>
      </p:sp>
      <p:sp>
        <p:nvSpPr>
          <p:cNvPr id="3" name="TextBox 2"/>
          <p:cNvSpPr txBox="1"/>
          <p:nvPr/>
        </p:nvSpPr>
        <p:spPr>
          <a:xfrm>
            <a:off x="3438438" y="5328326"/>
            <a:ext cx="10965830" cy="830997"/>
          </a:xfrm>
          <a:prstGeom prst="rect">
            <a:avLst/>
          </a:prstGeom>
          <a:noFill/>
        </p:spPr>
        <p:txBody>
          <a:bodyPr wrap="square" rtlCol="0">
            <a:spAutoFit/>
          </a:bodyPr>
          <a:lstStyle/>
          <a:p>
            <a:r>
              <a:rPr lang="en-US" sz="4800" dirty="0" smtClean="0"/>
              <a:t>“Can the NSA can </a:t>
            </a:r>
            <a:r>
              <a:rPr lang="en-US" sz="4800" dirty="0"/>
              <a:t>read my mind</a:t>
            </a:r>
            <a:r>
              <a:rPr lang="en-US" sz="4800" dirty="0" smtClean="0"/>
              <a:t>?” - No.</a:t>
            </a:r>
            <a:endParaRPr lang="en-US" sz="4800" dirty="0"/>
          </a:p>
        </p:txBody>
      </p:sp>
      <p:sp>
        <p:nvSpPr>
          <p:cNvPr id="4" name="TextBox 3"/>
          <p:cNvSpPr txBox="1"/>
          <p:nvPr/>
        </p:nvSpPr>
        <p:spPr>
          <a:xfrm>
            <a:off x="0" y="3903308"/>
            <a:ext cx="9974568" cy="646331"/>
          </a:xfrm>
          <a:prstGeom prst="rect">
            <a:avLst/>
          </a:prstGeom>
          <a:noFill/>
        </p:spPr>
        <p:txBody>
          <a:bodyPr wrap="square" rtlCol="0">
            <a:spAutoFit/>
          </a:bodyPr>
          <a:lstStyle/>
          <a:p>
            <a:r>
              <a:rPr lang="en-US" dirty="0">
                <a:solidFill>
                  <a:schemeClr val="accent6">
                    <a:lumMod val="60000"/>
                    <a:lumOff val="40000"/>
                  </a:schemeClr>
                </a:solidFill>
              </a:rPr>
              <a:t>“Can the NSA can read my memory?” - No</a:t>
            </a:r>
            <a:r>
              <a:rPr lang="en-US" dirty="0" smtClean="0">
                <a:solidFill>
                  <a:schemeClr val="accent6">
                    <a:lumMod val="60000"/>
                    <a:lumOff val="40000"/>
                  </a:schemeClr>
                </a:solidFill>
              </a:rPr>
              <a:t>.</a:t>
            </a:r>
            <a:endParaRPr lang="en-US" dirty="0">
              <a:solidFill>
                <a:schemeClr val="accent6">
                  <a:lumMod val="60000"/>
                  <a:lumOff val="40000"/>
                </a:schemeClr>
              </a:solidFill>
            </a:endParaRPr>
          </a:p>
        </p:txBody>
      </p:sp>
      <p:sp>
        <p:nvSpPr>
          <p:cNvPr id="14" name="TextBox 13"/>
          <p:cNvSpPr txBox="1"/>
          <p:nvPr/>
        </p:nvSpPr>
        <p:spPr>
          <a:xfrm>
            <a:off x="278792" y="6009857"/>
            <a:ext cx="12917377" cy="646331"/>
          </a:xfrm>
          <a:prstGeom prst="rect">
            <a:avLst/>
          </a:prstGeom>
          <a:noFill/>
        </p:spPr>
        <p:txBody>
          <a:bodyPr wrap="square" rtlCol="0">
            <a:spAutoFit/>
          </a:bodyPr>
          <a:lstStyle/>
          <a:p>
            <a:r>
              <a:rPr lang="en-US" dirty="0" smtClean="0">
                <a:solidFill>
                  <a:schemeClr val="accent6">
                    <a:lumMod val="60000"/>
                    <a:lumOff val="40000"/>
                  </a:schemeClr>
                </a:solidFill>
              </a:rPr>
              <a:t>“Do tinfoil hats prevent </a:t>
            </a:r>
            <a:r>
              <a:rPr lang="en-US" dirty="0">
                <a:solidFill>
                  <a:schemeClr val="accent6">
                    <a:lumMod val="60000"/>
                    <a:lumOff val="40000"/>
                  </a:schemeClr>
                </a:solidFill>
              </a:rPr>
              <a:t>mind reading?” </a:t>
            </a:r>
            <a:r>
              <a:rPr lang="en-US" dirty="0" smtClean="0">
                <a:solidFill>
                  <a:schemeClr val="accent6">
                    <a:lumMod val="60000"/>
                    <a:lumOff val="40000"/>
                  </a:schemeClr>
                </a:solidFill>
              </a:rPr>
              <a:t>- Yes. Not kidding.</a:t>
            </a:r>
            <a:endParaRPr lang="en-US" dirty="0">
              <a:solidFill>
                <a:schemeClr val="accent6">
                  <a:lumMod val="60000"/>
                  <a:lumOff val="40000"/>
                </a:schemeClr>
              </a:solidFill>
            </a:endParaRPr>
          </a:p>
        </p:txBody>
      </p:sp>
      <p:sp>
        <p:nvSpPr>
          <p:cNvPr id="15" name="TextBox 14"/>
          <p:cNvSpPr txBox="1"/>
          <p:nvPr/>
        </p:nvSpPr>
        <p:spPr>
          <a:xfrm>
            <a:off x="2942808" y="2602205"/>
            <a:ext cx="14156452" cy="646331"/>
          </a:xfrm>
          <a:prstGeom prst="rect">
            <a:avLst/>
          </a:prstGeom>
          <a:noFill/>
        </p:spPr>
        <p:txBody>
          <a:bodyPr wrap="square" rtlCol="0">
            <a:spAutoFit/>
          </a:bodyPr>
          <a:lstStyle/>
          <a:p>
            <a:r>
              <a:rPr lang="en-US" dirty="0">
                <a:solidFill>
                  <a:schemeClr val="accent6">
                    <a:lumMod val="60000"/>
                    <a:lumOff val="40000"/>
                  </a:schemeClr>
                </a:solidFill>
              </a:rPr>
              <a:t>“Isn't there an easier way to build an brain-computer-interface?” Sorry, no.</a:t>
            </a:r>
            <a:endParaRPr lang="en-US" dirty="0">
              <a:solidFill>
                <a:schemeClr val="accent6">
                  <a:lumMod val="60000"/>
                  <a:lumOff val="40000"/>
                </a:schemeClr>
              </a:solidFill>
            </a:endParaRPr>
          </a:p>
        </p:txBody>
      </p:sp>
      <p:sp>
        <p:nvSpPr>
          <p:cNvPr id="21" name="TextBox 20"/>
          <p:cNvSpPr txBox="1"/>
          <p:nvPr/>
        </p:nvSpPr>
        <p:spPr>
          <a:xfrm>
            <a:off x="1951546" y="3407650"/>
            <a:ext cx="16789491" cy="584776"/>
          </a:xfrm>
          <a:prstGeom prst="rect">
            <a:avLst/>
          </a:prstGeom>
          <a:noFill/>
        </p:spPr>
        <p:txBody>
          <a:bodyPr wrap="square" rtlCol="0">
            <a:spAutoFit/>
          </a:bodyPr>
          <a:lstStyle/>
          <a:p>
            <a:r>
              <a:rPr lang="en-US" sz="3200" dirty="0"/>
              <a:t>“Which BCI should I use for playing WOW?” - SSEP for buttons and ERD for movements.</a:t>
            </a:r>
            <a:endParaRPr lang="en-US" sz="3200" dirty="0"/>
          </a:p>
        </p:txBody>
      </p:sp>
      <p:sp>
        <p:nvSpPr>
          <p:cNvPr id="22" name="TextBox 21"/>
          <p:cNvSpPr txBox="1"/>
          <p:nvPr/>
        </p:nvSpPr>
        <p:spPr>
          <a:xfrm>
            <a:off x="1734707" y="6567471"/>
            <a:ext cx="16293861" cy="584776"/>
          </a:xfrm>
          <a:prstGeom prst="rect">
            <a:avLst/>
          </a:prstGeom>
          <a:noFill/>
        </p:spPr>
        <p:txBody>
          <a:bodyPr wrap="square" rtlCol="0">
            <a:spAutoFit/>
          </a:bodyPr>
          <a:lstStyle/>
          <a:p>
            <a:r>
              <a:rPr lang="en-US" sz="3200" dirty="0" smtClean="0"/>
              <a:t>“Can </a:t>
            </a:r>
            <a:r>
              <a:rPr lang="en-US" sz="3200" dirty="0"/>
              <a:t>a </a:t>
            </a:r>
            <a:r>
              <a:rPr lang="en-US" sz="3200" dirty="0" smtClean="0"/>
              <a:t>brain be manipulated from outside”? - Only with sensors </a:t>
            </a:r>
            <a:r>
              <a:rPr lang="en-US" sz="3200" dirty="0"/>
              <a:t>inside </a:t>
            </a:r>
            <a:r>
              <a:rPr lang="en-US" sz="3200" dirty="0" smtClean="0"/>
              <a:t>the head.</a:t>
            </a:r>
            <a:endParaRPr lang="en-US" sz="3200" dirty="0"/>
          </a:p>
        </p:txBody>
      </p:sp>
      <p:sp>
        <p:nvSpPr>
          <p:cNvPr id="23" name="TextBox 22"/>
          <p:cNvSpPr txBox="1"/>
          <p:nvPr/>
        </p:nvSpPr>
        <p:spPr>
          <a:xfrm>
            <a:off x="9138193" y="7125087"/>
            <a:ext cx="12576630" cy="584776"/>
          </a:xfrm>
          <a:prstGeom prst="rect">
            <a:avLst/>
          </a:prstGeom>
          <a:noFill/>
        </p:spPr>
        <p:txBody>
          <a:bodyPr wrap="square" rtlCol="0">
            <a:spAutoFit/>
          </a:bodyPr>
          <a:lstStyle/>
          <a:p>
            <a:r>
              <a:rPr lang="en-US" sz="3200" dirty="0">
                <a:solidFill>
                  <a:schemeClr val="accent6"/>
                </a:solidFill>
              </a:rPr>
              <a:t>Can memories be uploaded into the brain? Not yet.</a:t>
            </a:r>
            <a:endParaRPr lang="en-US" sz="3200" dirty="0">
              <a:solidFill>
                <a:schemeClr val="accent6"/>
              </a:solidFill>
            </a:endParaRPr>
          </a:p>
        </p:txBody>
      </p:sp>
      <p:sp>
        <p:nvSpPr>
          <p:cNvPr id="24" name="TextBox 23"/>
          <p:cNvSpPr txBox="1"/>
          <p:nvPr/>
        </p:nvSpPr>
        <p:spPr>
          <a:xfrm>
            <a:off x="2354247" y="4739731"/>
            <a:ext cx="9509914" cy="646331"/>
          </a:xfrm>
          <a:prstGeom prst="rect">
            <a:avLst/>
          </a:prstGeom>
          <a:noFill/>
        </p:spPr>
        <p:txBody>
          <a:bodyPr wrap="square" rtlCol="0">
            <a:spAutoFit/>
          </a:bodyPr>
          <a:lstStyle/>
          <a:p>
            <a:r>
              <a:rPr lang="en-US" dirty="0" smtClean="0">
                <a:solidFill>
                  <a:schemeClr val="accent6"/>
                </a:solidFill>
              </a:rPr>
              <a:t>“Can </a:t>
            </a:r>
            <a:r>
              <a:rPr lang="en-US" dirty="0">
                <a:solidFill>
                  <a:schemeClr val="accent6"/>
                </a:solidFill>
              </a:rPr>
              <a:t>you </a:t>
            </a:r>
            <a:r>
              <a:rPr lang="en-US" dirty="0" smtClean="0">
                <a:solidFill>
                  <a:schemeClr val="accent6"/>
                </a:solidFill>
              </a:rPr>
              <a:t>plug in extended memory?”  - Soon</a:t>
            </a:r>
            <a:r>
              <a:rPr lang="en-US" dirty="0">
                <a:solidFill>
                  <a:schemeClr val="accent6"/>
                </a:solidFill>
              </a:rPr>
              <a:t>.</a:t>
            </a:r>
            <a:endParaRPr lang="en-US" dirty="0">
              <a:solidFill>
                <a:schemeClr val="accent6"/>
              </a:solidFill>
            </a:endParaRPr>
          </a:p>
        </p:txBody>
      </p:sp>
      <p:sp>
        <p:nvSpPr>
          <p:cNvPr id="25" name="TextBox 24"/>
          <p:cNvSpPr txBox="1"/>
          <p:nvPr/>
        </p:nvSpPr>
        <p:spPr>
          <a:xfrm>
            <a:off x="588561" y="7372914"/>
            <a:ext cx="12700537" cy="646331"/>
          </a:xfrm>
          <a:prstGeom prst="rect">
            <a:avLst/>
          </a:prstGeom>
          <a:noFill/>
        </p:spPr>
        <p:txBody>
          <a:bodyPr wrap="square" rtlCol="0">
            <a:spAutoFit/>
          </a:bodyPr>
          <a:lstStyle/>
          <a:p>
            <a:r>
              <a:rPr lang="en-US" dirty="0" smtClean="0">
                <a:solidFill>
                  <a:schemeClr val="accent6"/>
                </a:solidFill>
              </a:rPr>
              <a:t>“Can </a:t>
            </a:r>
            <a:r>
              <a:rPr lang="en-US" dirty="0">
                <a:solidFill>
                  <a:schemeClr val="accent6"/>
                </a:solidFill>
              </a:rPr>
              <a:t>memories be erased</a:t>
            </a:r>
            <a:r>
              <a:rPr lang="en-US" dirty="0" smtClean="0">
                <a:solidFill>
                  <a:schemeClr val="accent6"/>
                </a:solidFill>
              </a:rPr>
              <a:t>?” - Only </a:t>
            </a:r>
            <a:r>
              <a:rPr lang="en-US" dirty="0">
                <a:solidFill>
                  <a:schemeClr val="accent6"/>
                </a:solidFill>
              </a:rPr>
              <a:t>all or </a:t>
            </a:r>
            <a:r>
              <a:rPr lang="en-US" dirty="0" smtClean="0">
                <a:solidFill>
                  <a:schemeClr val="accent6"/>
                </a:solidFill>
              </a:rPr>
              <a:t>nothing.</a:t>
            </a:r>
            <a:endParaRPr lang="en-US" dirty="0">
              <a:solidFill>
                <a:schemeClr val="accent6"/>
              </a:solidFill>
            </a:endParaRPr>
          </a:p>
        </p:txBody>
      </p:sp>
      <p:sp>
        <p:nvSpPr>
          <p:cNvPr id="26" name="TextBox 25"/>
          <p:cNvSpPr txBox="1"/>
          <p:nvPr/>
        </p:nvSpPr>
        <p:spPr>
          <a:xfrm>
            <a:off x="1146146" y="8581082"/>
            <a:ext cx="16015069" cy="523220"/>
          </a:xfrm>
          <a:prstGeom prst="rect">
            <a:avLst/>
          </a:prstGeom>
          <a:noFill/>
        </p:spPr>
        <p:txBody>
          <a:bodyPr wrap="square" rtlCol="0">
            <a:spAutoFit/>
          </a:bodyPr>
          <a:lstStyle/>
          <a:p>
            <a:r>
              <a:rPr lang="en-US" sz="2800" dirty="0" smtClean="0">
                <a:solidFill>
                  <a:schemeClr val="accent6">
                    <a:lumMod val="20000"/>
                    <a:lumOff val="80000"/>
                  </a:schemeClr>
                </a:solidFill>
              </a:rPr>
              <a:t>“Could </a:t>
            </a:r>
            <a:r>
              <a:rPr lang="en-US" sz="2800" dirty="0">
                <a:solidFill>
                  <a:schemeClr val="accent6">
                    <a:lumMod val="20000"/>
                    <a:lumOff val="80000"/>
                  </a:schemeClr>
                </a:solidFill>
              </a:rPr>
              <a:t>I plug an EEG into my </a:t>
            </a:r>
            <a:r>
              <a:rPr lang="en-US" sz="2800" dirty="0" smtClean="0">
                <a:solidFill>
                  <a:schemeClr val="accent6">
                    <a:lumMod val="20000"/>
                    <a:lumOff val="80000"/>
                  </a:schemeClr>
                </a:solidFill>
              </a:rPr>
              <a:t>Google Glass or smartphone?” - Yes</a:t>
            </a:r>
            <a:r>
              <a:rPr lang="en-US" sz="2800" dirty="0">
                <a:solidFill>
                  <a:schemeClr val="accent6">
                    <a:lumMod val="20000"/>
                    <a:lumOff val="80000"/>
                  </a:schemeClr>
                </a:solidFill>
              </a:rPr>
              <a:t>, and you should!</a:t>
            </a:r>
            <a:endParaRPr lang="en-US" sz="2800" dirty="0">
              <a:solidFill>
                <a:schemeClr val="accent6">
                  <a:lumMod val="20000"/>
                  <a:lumOff val="80000"/>
                </a:schemeClr>
              </a:solidFill>
            </a:endParaRPr>
          </a:p>
        </p:txBody>
      </p:sp>
      <p:sp>
        <p:nvSpPr>
          <p:cNvPr id="27" name="TextBox 26"/>
          <p:cNvSpPr txBox="1"/>
          <p:nvPr/>
        </p:nvSpPr>
        <p:spPr>
          <a:xfrm>
            <a:off x="4305791" y="4441563"/>
            <a:ext cx="14775992" cy="584776"/>
          </a:xfrm>
          <a:prstGeom prst="rect">
            <a:avLst/>
          </a:prstGeom>
          <a:noFill/>
        </p:spPr>
        <p:txBody>
          <a:bodyPr wrap="square" rtlCol="0">
            <a:spAutoFit/>
          </a:bodyPr>
          <a:lstStyle/>
          <a:p>
            <a:r>
              <a:rPr lang="en-US" sz="3200" dirty="0" smtClean="0">
                <a:solidFill>
                  <a:schemeClr val="accent6">
                    <a:lumMod val="40000"/>
                    <a:lumOff val="60000"/>
                  </a:schemeClr>
                </a:solidFill>
              </a:rPr>
              <a:t>“What </a:t>
            </a:r>
            <a:r>
              <a:rPr lang="en-US" sz="3200" dirty="0">
                <a:solidFill>
                  <a:schemeClr val="accent6">
                    <a:lumMod val="40000"/>
                    <a:lumOff val="60000"/>
                  </a:schemeClr>
                </a:solidFill>
              </a:rPr>
              <a:t>was the deal with the </a:t>
            </a:r>
            <a:r>
              <a:rPr lang="en-US" sz="3200" dirty="0" smtClean="0">
                <a:solidFill>
                  <a:schemeClr val="accent6">
                    <a:lumMod val="40000"/>
                    <a:lumOff val="60000"/>
                  </a:schemeClr>
                </a:solidFill>
              </a:rPr>
              <a:t>Human-Human </a:t>
            </a:r>
            <a:r>
              <a:rPr lang="en-US" sz="3200" dirty="0">
                <a:solidFill>
                  <a:schemeClr val="accent6">
                    <a:lumMod val="40000"/>
                    <a:lumOff val="60000"/>
                  </a:schemeClr>
                </a:solidFill>
              </a:rPr>
              <a:t>Interface this year</a:t>
            </a:r>
            <a:r>
              <a:rPr lang="en-US" sz="3200" dirty="0" smtClean="0">
                <a:solidFill>
                  <a:schemeClr val="accent6">
                    <a:lumMod val="40000"/>
                    <a:lumOff val="60000"/>
                  </a:schemeClr>
                </a:solidFill>
              </a:rPr>
              <a:t>?” ERD + TMS</a:t>
            </a:r>
            <a:endParaRPr lang="en-US" sz="3200" dirty="0">
              <a:solidFill>
                <a:schemeClr val="accent6">
                  <a:lumMod val="40000"/>
                  <a:lumOff val="60000"/>
                </a:schemeClr>
              </a:solidFill>
            </a:endParaRPr>
          </a:p>
        </p:txBody>
      </p:sp>
      <p:sp>
        <p:nvSpPr>
          <p:cNvPr id="28" name="TextBox 27"/>
          <p:cNvSpPr txBox="1"/>
          <p:nvPr/>
        </p:nvSpPr>
        <p:spPr>
          <a:xfrm>
            <a:off x="7217624" y="7870430"/>
            <a:ext cx="16820468" cy="461665"/>
          </a:xfrm>
          <a:prstGeom prst="rect">
            <a:avLst/>
          </a:prstGeom>
          <a:noFill/>
        </p:spPr>
        <p:txBody>
          <a:bodyPr wrap="square" rtlCol="0">
            <a:spAutoFit/>
          </a:bodyPr>
          <a:lstStyle/>
          <a:p>
            <a:r>
              <a:rPr lang="en-US" sz="2400" dirty="0" smtClean="0">
                <a:solidFill>
                  <a:schemeClr val="accent6">
                    <a:lumMod val="40000"/>
                    <a:lumOff val="60000"/>
                  </a:schemeClr>
                </a:solidFill>
              </a:rPr>
              <a:t>“What </a:t>
            </a:r>
            <a:r>
              <a:rPr lang="en-US" sz="2400" dirty="0">
                <a:solidFill>
                  <a:schemeClr val="accent6">
                    <a:lumMod val="40000"/>
                    <a:lumOff val="60000"/>
                  </a:schemeClr>
                </a:solidFill>
              </a:rPr>
              <a:t>is the coolest thing you have seen this year</a:t>
            </a:r>
            <a:r>
              <a:rPr lang="en-US" sz="2400" dirty="0" smtClean="0">
                <a:solidFill>
                  <a:schemeClr val="accent6">
                    <a:lumMod val="40000"/>
                    <a:lumOff val="60000"/>
                  </a:schemeClr>
                </a:solidFill>
              </a:rPr>
              <a:t>?” - </a:t>
            </a:r>
            <a:r>
              <a:rPr lang="en-US" sz="2400" dirty="0">
                <a:solidFill>
                  <a:schemeClr val="accent6">
                    <a:lumMod val="40000"/>
                    <a:lumOff val="60000"/>
                  </a:schemeClr>
                </a:solidFill>
              </a:rPr>
              <a:t>A working memory </a:t>
            </a:r>
            <a:r>
              <a:rPr lang="en-US" sz="2400" dirty="0" smtClean="0">
                <a:solidFill>
                  <a:schemeClr val="accent6">
                    <a:lumMod val="40000"/>
                    <a:lumOff val="60000"/>
                  </a:schemeClr>
                </a:solidFill>
              </a:rPr>
              <a:t>prosthesis.</a:t>
            </a:r>
            <a:endParaRPr lang="en-US" sz="2400" dirty="0">
              <a:solidFill>
                <a:schemeClr val="accent6">
                  <a:lumMod val="40000"/>
                  <a:lumOff val="60000"/>
                </a:schemeClr>
              </a:solidFill>
            </a:endParaRPr>
          </a:p>
        </p:txBody>
      </p:sp>
      <p:sp>
        <p:nvSpPr>
          <p:cNvPr id="29" name="TextBox 28"/>
          <p:cNvSpPr txBox="1"/>
          <p:nvPr/>
        </p:nvSpPr>
        <p:spPr>
          <a:xfrm>
            <a:off x="3469415" y="9173342"/>
            <a:ext cx="16386793" cy="584776"/>
          </a:xfrm>
          <a:prstGeom prst="rect">
            <a:avLst/>
          </a:prstGeom>
          <a:noFill/>
        </p:spPr>
        <p:txBody>
          <a:bodyPr wrap="square" rtlCol="0">
            <a:spAutoFit/>
          </a:bodyPr>
          <a:lstStyle/>
          <a:p>
            <a:r>
              <a:rPr lang="en-US" sz="3200" dirty="0">
                <a:solidFill>
                  <a:schemeClr val="accent6">
                    <a:lumMod val="60000"/>
                    <a:lumOff val="40000"/>
                  </a:schemeClr>
                </a:solidFill>
              </a:rPr>
              <a:t>Why are human eyes so crappy? Because evolution </a:t>
            </a:r>
            <a:r>
              <a:rPr lang="en-US" sz="3200" dirty="0" smtClean="0">
                <a:solidFill>
                  <a:schemeClr val="accent6">
                    <a:lumMod val="60000"/>
                    <a:lumOff val="40000"/>
                  </a:schemeClr>
                </a:solidFill>
              </a:rPr>
              <a:t>doesn’t do major code revisions.</a:t>
            </a:r>
            <a:endParaRPr lang="en-US" sz="3200" dirty="0">
              <a:solidFill>
                <a:schemeClr val="accent6">
                  <a:lumMod val="60000"/>
                  <a:lumOff val="40000"/>
                </a:schemeClr>
              </a:solidFill>
            </a:endParaRPr>
          </a:p>
        </p:txBody>
      </p:sp>
    </p:spTree>
    <p:extLst>
      <p:ext uri="{BB962C8B-B14F-4D97-AF65-F5344CB8AC3E}">
        <p14:creationId xmlns:p14="http://schemas.microsoft.com/office/powerpoint/2010/main" val="111012769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367840" y="3889332"/>
            <a:ext cx="3197305" cy="4179867"/>
            <a:chOff x="1367840" y="3889332"/>
            <a:chExt cx="3197305" cy="4179867"/>
          </a:xfrm>
        </p:grpSpPr>
        <p:grpSp>
          <p:nvGrpSpPr>
            <p:cNvPr id="53" name="Group 52"/>
            <p:cNvGrpSpPr/>
            <p:nvPr/>
          </p:nvGrpSpPr>
          <p:grpSpPr>
            <a:xfrm>
              <a:off x="1367840" y="6555799"/>
              <a:ext cx="3197305" cy="1513400"/>
              <a:chOff x="1367840" y="6555799"/>
              <a:chExt cx="3197305" cy="1513400"/>
            </a:xfrm>
          </p:grpSpPr>
          <p:sp>
            <p:nvSpPr>
              <p:cNvPr id="60" name="Right Arrow 59"/>
              <p:cNvSpPr/>
              <p:nvPr/>
            </p:nvSpPr>
            <p:spPr>
              <a:xfrm>
                <a:off x="2260043" y="6929555"/>
                <a:ext cx="2305102" cy="717734"/>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61" name="Picture 60" descr="brain-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840" y="6555799"/>
                <a:ext cx="1512000" cy="1513400"/>
              </a:xfrm>
              <a:prstGeom prst="rect">
                <a:avLst/>
              </a:prstGeom>
            </p:spPr>
          </p:pic>
        </p:grpSp>
        <p:grpSp>
          <p:nvGrpSpPr>
            <p:cNvPr id="54" name="Group 53"/>
            <p:cNvGrpSpPr/>
            <p:nvPr/>
          </p:nvGrpSpPr>
          <p:grpSpPr>
            <a:xfrm>
              <a:off x="1367840" y="5228303"/>
              <a:ext cx="3197305" cy="1513400"/>
              <a:chOff x="1367840" y="5228303"/>
              <a:chExt cx="3197305" cy="1513400"/>
            </a:xfrm>
          </p:grpSpPr>
          <p:sp>
            <p:nvSpPr>
              <p:cNvPr id="58" name="Right Arrow 57"/>
              <p:cNvSpPr/>
              <p:nvPr/>
            </p:nvSpPr>
            <p:spPr>
              <a:xfrm>
                <a:off x="2260043" y="5622240"/>
                <a:ext cx="2305102" cy="717734"/>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59" name="Picture 58" descr="brain-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840" y="5228303"/>
                <a:ext cx="1512000" cy="1513400"/>
              </a:xfrm>
              <a:prstGeom prst="rect">
                <a:avLst/>
              </a:prstGeom>
            </p:spPr>
          </p:pic>
        </p:grpSp>
        <p:grpSp>
          <p:nvGrpSpPr>
            <p:cNvPr id="55" name="Group 54"/>
            <p:cNvGrpSpPr/>
            <p:nvPr/>
          </p:nvGrpSpPr>
          <p:grpSpPr>
            <a:xfrm>
              <a:off x="1367840" y="3889332"/>
              <a:ext cx="3197305" cy="1513400"/>
              <a:chOff x="1367840" y="3889332"/>
              <a:chExt cx="3197305" cy="1513400"/>
            </a:xfrm>
          </p:grpSpPr>
          <p:sp>
            <p:nvSpPr>
              <p:cNvPr id="56" name="Right Arrow 55"/>
              <p:cNvSpPr/>
              <p:nvPr/>
            </p:nvSpPr>
            <p:spPr>
              <a:xfrm>
                <a:off x="2260043" y="4287167"/>
                <a:ext cx="2305102" cy="717734"/>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57" name="Picture 56" descr="brain-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840" y="3889332"/>
                <a:ext cx="1512000" cy="1513400"/>
              </a:xfrm>
              <a:prstGeom prst="rect">
                <a:avLst/>
              </a:prstGeom>
            </p:spPr>
          </p:pic>
        </p:grpSp>
      </p:grpSp>
      <p:graphicFrame>
        <p:nvGraphicFramePr>
          <p:cNvPr id="9" name="Table 8"/>
          <p:cNvGraphicFramePr>
            <a:graphicFrameLocks noGrp="1"/>
          </p:cNvGraphicFramePr>
          <p:nvPr>
            <p:extLst>
              <p:ext uri="{D42A27DB-BD31-4B8C-83A1-F6EECF244321}">
                <p14:modId xmlns:p14="http://schemas.microsoft.com/office/powerpoint/2010/main" val="330279861"/>
              </p:ext>
            </p:extLst>
          </p:nvPr>
        </p:nvGraphicFramePr>
        <p:xfrm>
          <a:off x="1373190" y="2594815"/>
          <a:ext cx="15541624" cy="6726655"/>
        </p:xfrm>
        <a:graphic>
          <a:graphicData uri="http://schemas.openxmlformats.org/drawingml/2006/table">
            <a:tbl>
              <a:tblPr bandRow="1">
                <a:tableStyleId>{5C22544A-7EE6-4342-B048-85BDC9FD1C3A}</a:tableStyleId>
              </a:tblPr>
              <a:tblGrid>
                <a:gridCol w="1526366"/>
                <a:gridCol w="1573404"/>
                <a:gridCol w="1776848"/>
                <a:gridCol w="3555002"/>
                <a:gridCol w="3555002"/>
                <a:gridCol w="3555002"/>
              </a:tblGrid>
              <a:tr h="1345331">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tx1"/>
                          </a:solidFill>
                        </a:rPr>
                        <a:t>transfer</a:t>
                      </a:r>
                      <a:r>
                        <a:rPr lang="en-US" sz="3600" baseline="0" dirty="0" smtClean="0">
                          <a:solidFill>
                            <a:schemeClr val="tx1"/>
                          </a:solidFill>
                        </a:rPr>
                        <a:t> </a:t>
                      </a:r>
                      <a:r>
                        <a:rPr lang="en-US" sz="3600" dirty="0" smtClean="0">
                          <a:solidFill>
                            <a:schemeClr val="tx1"/>
                          </a:solidFill>
                        </a:rPr>
                        <a:t>speed</a:t>
                      </a:r>
                      <a:br>
                        <a:rPr lang="en-US" sz="3600" dirty="0" smtClean="0">
                          <a:solidFill>
                            <a:schemeClr val="tx1"/>
                          </a:solidFill>
                        </a:rPr>
                      </a:br>
                      <a:r>
                        <a:rPr lang="en-US" sz="2200" dirty="0" smtClean="0">
                          <a:solidFill>
                            <a:srgbClr val="BEBDED"/>
                          </a:solidFill>
                        </a:rPr>
                        <a:t>in</a:t>
                      </a:r>
                      <a:r>
                        <a:rPr lang="en-US" sz="2200" baseline="0" dirty="0" smtClean="0">
                          <a:solidFill>
                            <a:srgbClr val="BEBDED"/>
                          </a:solidFill>
                        </a:rPr>
                        <a:t> </a:t>
                      </a:r>
                      <a:r>
                        <a:rPr lang="en-US" sz="2200" dirty="0" smtClean="0">
                          <a:solidFill>
                            <a:srgbClr val="BEBDED"/>
                          </a:solidFill>
                        </a:rPr>
                        <a:t>features per minute</a:t>
                      </a: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tx1"/>
                          </a:solidFill>
                        </a:rPr>
                        <a:t>realism</a:t>
                      </a:r>
                      <a:endParaRPr lang="en-US" sz="3600" dirty="0">
                        <a:solidFill>
                          <a:schemeClr val="tx1"/>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tx1"/>
                          </a:solidFill>
                        </a:rPr>
                        <a:t>usability</a:t>
                      </a:r>
                      <a:endParaRPr lang="en-US" sz="3600" dirty="0">
                        <a:solidFill>
                          <a:schemeClr val="tx1"/>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r>
              <a:tr h="1345331">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10</a:t>
                      </a:r>
                      <a:r>
                        <a:rPr lang="en-US" sz="3600" baseline="0" dirty="0" smtClean="0">
                          <a:solidFill>
                            <a:schemeClr val="accent5">
                              <a:lumMod val="40000"/>
                              <a:lumOff val="60000"/>
                            </a:schemeClr>
                          </a:solidFill>
                        </a:rPr>
                        <a:t> - 60</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medium</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hard</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r>
              <a:tr h="1345331">
                <a:tc>
                  <a:txBody>
                    <a:bodyPr/>
                    <a:lstStyle/>
                    <a:p>
                      <a:endParaRPr lang="en-US" sz="360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20</a:t>
                      </a:r>
                      <a:r>
                        <a:rPr lang="en-US" sz="3600" baseline="0" dirty="0" smtClean="0">
                          <a:solidFill>
                            <a:schemeClr val="accent5">
                              <a:lumMod val="40000"/>
                              <a:lumOff val="60000"/>
                            </a:schemeClr>
                          </a:solidFill>
                        </a:rPr>
                        <a:t> - 80</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high</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hard</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r>
              <a:tr h="1345331">
                <a:tc>
                  <a:txBody>
                    <a:bodyPr/>
                    <a:lstStyle/>
                    <a:p>
                      <a:endParaRPr lang="en-US" sz="360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5 - 30</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very high</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very hard</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solidFill>
                        <a:srgbClr val="6F6C7D"/>
                      </a:solidFill>
                      <a:prstDash val="solid"/>
                      <a:round/>
                      <a:headEnd type="none" w="med" len="med"/>
                      <a:tailEnd type="none" w="med" len="med"/>
                    </a:lnB>
                    <a:lnTlToBr w="12700" cmpd="sng">
                      <a:noFill/>
                      <a:prstDash val="solid"/>
                    </a:lnTlToBr>
                    <a:lnBlToTr w="12700" cmpd="sng">
                      <a:noFill/>
                      <a:prstDash val="solid"/>
                    </a:lnBlToTr>
                    <a:noFill/>
                  </a:tcPr>
                </a:tc>
              </a:tr>
              <a:tr h="1345331">
                <a:tc>
                  <a:txBody>
                    <a:bodyPr/>
                    <a:lstStyle/>
                    <a:p>
                      <a:endParaRPr lang="en-US" sz="360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600" dirty="0">
                        <a:solidFill>
                          <a:schemeClr val="tx1"/>
                        </a:solidFill>
                      </a:endParaRPr>
                    </a:p>
                  </a:txBody>
                  <a:tcPr marL="182880" marR="182880" marT="91525" marB="915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300</a:t>
                      </a:r>
                      <a:r>
                        <a:rPr lang="en-US" sz="3600" baseline="0" dirty="0" smtClean="0">
                          <a:solidFill>
                            <a:schemeClr val="accent5">
                              <a:lumMod val="40000"/>
                              <a:lumOff val="60000"/>
                            </a:schemeClr>
                          </a:solidFill>
                        </a:rPr>
                        <a:t> - 1500</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medium</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smtClean="0">
                          <a:solidFill>
                            <a:schemeClr val="accent5">
                              <a:lumMod val="40000"/>
                              <a:lumOff val="60000"/>
                            </a:schemeClr>
                          </a:solidFill>
                        </a:rPr>
                        <a:t>medium</a:t>
                      </a:r>
                      <a:endParaRPr lang="en-US" sz="3600" dirty="0">
                        <a:solidFill>
                          <a:schemeClr val="accent5">
                            <a:lumMod val="40000"/>
                            <a:lumOff val="60000"/>
                          </a:schemeClr>
                        </a:solidFill>
                      </a:endParaRPr>
                    </a:p>
                  </a:txBody>
                  <a:tcPr marL="182880" marR="182880" marT="91525" marB="91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F6C7D"/>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Title 1"/>
          <p:cNvSpPr>
            <a:spLocks noGrp="1"/>
          </p:cNvSpPr>
          <p:nvPr>
            <p:ph type="title"/>
          </p:nvPr>
        </p:nvSpPr>
        <p:spPr/>
        <p:txBody>
          <a:bodyPr/>
          <a:lstStyle/>
          <a:p>
            <a:r>
              <a:rPr lang="en-US" sz="8000" dirty="0"/>
              <a:t>Visual Art</a:t>
            </a:r>
          </a:p>
        </p:txBody>
      </p:sp>
      <p:grpSp>
        <p:nvGrpSpPr>
          <p:cNvPr id="10" name="Group 9"/>
          <p:cNvGrpSpPr/>
          <p:nvPr/>
        </p:nvGrpSpPr>
        <p:grpSpPr>
          <a:xfrm>
            <a:off x="1367840" y="7911709"/>
            <a:ext cx="3197305" cy="1513400"/>
            <a:chOff x="1367840" y="7911709"/>
            <a:chExt cx="3197305" cy="1513400"/>
          </a:xfrm>
        </p:grpSpPr>
        <p:sp>
          <p:nvSpPr>
            <p:cNvPr id="30" name="Right Arrow 29"/>
            <p:cNvSpPr/>
            <p:nvPr/>
          </p:nvSpPr>
          <p:spPr>
            <a:xfrm>
              <a:off x="2260043" y="8319495"/>
              <a:ext cx="2305102" cy="717734"/>
            </a:xfrm>
            <a:prstGeom prst="rightArrow">
              <a:avLst/>
            </a:prstGeom>
            <a:solidFill>
              <a:schemeClr val="accent5"/>
            </a:solidFill>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15" name="Picture 14" descr="brain-blac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840" y="7911709"/>
              <a:ext cx="1512000" cy="1513400"/>
            </a:xfrm>
            <a:prstGeom prst="rect">
              <a:avLst/>
            </a:prstGeom>
          </p:spPr>
        </p:pic>
      </p:grpSp>
      <p:pic>
        <p:nvPicPr>
          <p:cNvPr id="22" name="Picture 21" descr="eeg-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7642" y="7947745"/>
            <a:ext cx="1411004" cy="1441331"/>
          </a:xfrm>
          <a:prstGeom prst="rect">
            <a:avLst/>
          </a:prstGeom>
        </p:spPr>
      </p:pic>
      <p:grpSp>
        <p:nvGrpSpPr>
          <p:cNvPr id="11" name="Group 10"/>
          <p:cNvGrpSpPr/>
          <p:nvPr/>
        </p:nvGrpSpPr>
        <p:grpSpPr>
          <a:xfrm>
            <a:off x="3074646" y="4033465"/>
            <a:ext cx="2714498" cy="1225133"/>
            <a:chOff x="3074646" y="4033465"/>
            <a:chExt cx="2714498" cy="1225133"/>
          </a:xfrm>
        </p:grpSpPr>
        <p:pic>
          <p:nvPicPr>
            <p:cNvPr id="19" name="Picture 18" descr="fingers-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646" y="4033465"/>
              <a:ext cx="1224000" cy="1225133"/>
            </a:xfrm>
            <a:prstGeom prst="rect">
              <a:avLst/>
            </a:prstGeom>
          </p:spPr>
        </p:pic>
        <p:pic>
          <p:nvPicPr>
            <p:cNvPr id="3" name="Picture 2" descr="brush-ic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5144" y="4033465"/>
              <a:ext cx="1224000" cy="1225133"/>
            </a:xfrm>
            <a:prstGeom prst="rect">
              <a:avLst/>
            </a:prstGeom>
          </p:spPr>
        </p:pic>
      </p:grpSp>
      <p:grpSp>
        <p:nvGrpSpPr>
          <p:cNvPr id="13" name="Group 12"/>
          <p:cNvGrpSpPr/>
          <p:nvPr/>
        </p:nvGrpSpPr>
        <p:grpSpPr>
          <a:xfrm>
            <a:off x="3074646" y="5300369"/>
            <a:ext cx="2844000" cy="1297200"/>
            <a:chOff x="3074646" y="5300369"/>
            <a:chExt cx="2844000" cy="1297200"/>
          </a:xfrm>
        </p:grpSpPr>
        <p:pic>
          <p:nvPicPr>
            <p:cNvPr id="20" name="Picture 19" descr="fingers-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646" y="5372436"/>
              <a:ext cx="1224000" cy="1225133"/>
            </a:xfrm>
            <a:prstGeom prst="rect">
              <a:avLst/>
            </a:prstGeom>
          </p:spPr>
        </p:pic>
        <p:pic>
          <p:nvPicPr>
            <p:cNvPr id="4" name="Picture 3" descr="Wacom-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2646" y="5300369"/>
              <a:ext cx="1296000" cy="1297200"/>
            </a:xfrm>
            <a:prstGeom prst="rect">
              <a:avLst/>
            </a:prstGeom>
          </p:spPr>
        </p:pic>
      </p:grpSp>
      <p:grpSp>
        <p:nvGrpSpPr>
          <p:cNvPr id="62" name="Group 61"/>
          <p:cNvGrpSpPr/>
          <p:nvPr/>
        </p:nvGrpSpPr>
        <p:grpSpPr>
          <a:xfrm>
            <a:off x="3074646" y="6686576"/>
            <a:ext cx="2930498" cy="1225133"/>
            <a:chOff x="3074646" y="6686576"/>
            <a:chExt cx="2930498" cy="1225133"/>
          </a:xfrm>
        </p:grpSpPr>
        <p:pic>
          <p:nvPicPr>
            <p:cNvPr id="31" name="Picture 30" descr="fingers-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646" y="6686576"/>
              <a:ext cx="1224000" cy="1225133"/>
            </a:xfrm>
            <a:prstGeom prst="rect">
              <a:avLst/>
            </a:prstGeom>
          </p:spPr>
        </p:pic>
        <p:pic>
          <p:nvPicPr>
            <p:cNvPr id="6" name="Picture 5" descr="spacenavigator.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5144" y="6929554"/>
              <a:ext cx="1440000" cy="850387"/>
            </a:xfrm>
            <a:prstGeom prst="rect">
              <a:avLst/>
            </a:prstGeom>
          </p:spPr>
        </p:pic>
      </p:grpSp>
      <p:pic>
        <p:nvPicPr>
          <p:cNvPr id="33" name="Picture 32"/>
          <p:cNvPicPr>
            <a:picLocks noChangeAspect="1"/>
          </p:cNvPicPr>
          <p:nvPr/>
        </p:nvPicPr>
        <p:blipFill rotWithShape="1">
          <a:blip r:embed="rId10" cstate="print">
            <a:extLst>
              <a:ext uri="{28A0092B-C50C-407E-A947-70E740481C1C}">
                <a14:useLocalDpi xmlns:a14="http://schemas.microsoft.com/office/drawing/2010/main" val="0"/>
              </a:ext>
            </a:extLst>
          </a:blip>
          <a:srcRect t="8117"/>
          <a:stretch/>
        </p:blipFill>
        <p:spPr>
          <a:xfrm>
            <a:off x="1367842" y="803950"/>
            <a:ext cx="4421304" cy="2692074"/>
          </a:xfrm>
          <a:prstGeom prst="rect">
            <a:avLst/>
          </a:prstGeom>
          <a:ln w="28575" cap="sq" cmpd="sng">
            <a:solidFill>
              <a:schemeClr val="bg1">
                <a:lumMod val="75000"/>
                <a:lumOff val="25000"/>
              </a:schemeClr>
            </a:solidFill>
            <a:miter lim="800000"/>
          </a:ln>
          <a:effectLst>
            <a:outerShdw blurRad="57150" dist="50800" dir="2700000" algn="tl" rotWithShape="0">
              <a:srgbClr val="000000">
                <a:alpha val="40000"/>
              </a:srgbClr>
            </a:outerShdw>
          </a:effectLst>
        </p:spPr>
      </p:pic>
      <p:sp>
        <p:nvSpPr>
          <p:cNvPr id="49" name="Rounded Rectangle 48"/>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50" name="TextBox 49"/>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a:solidFill>
                  <a:schemeClr val="tx1">
                    <a:lumMod val="75000"/>
                  </a:schemeClr>
                </a:solidFill>
              </a:rPr>
              <a:t>Why we’re excited</a:t>
            </a:r>
          </a:p>
        </p:txBody>
      </p:sp>
      <p:sp>
        <p:nvSpPr>
          <p:cNvPr id="51" name="Rounded Rectangle 50"/>
          <p:cNvSpPr/>
          <p:nvPr/>
        </p:nvSpPr>
        <p:spPr>
          <a:xfrm>
            <a:off x="4967125" y="118948"/>
            <a:ext cx="6984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37" name="Rounded Rectangle 36"/>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8" name="Rounded Rectangle 37"/>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9" name="Rounded Rectangle 38"/>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0" name="Rounded Rectangle 39"/>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1" name="Rounded Rectangle 40"/>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custDataLst>
      <p:tags r:id="rId1"/>
    </p:custDataLst>
    <p:extLst>
      <p:ext uri="{BB962C8B-B14F-4D97-AF65-F5344CB8AC3E}">
        <p14:creationId xmlns:p14="http://schemas.microsoft.com/office/powerpoint/2010/main" val="768203845"/>
      </p:ext>
    </p:extLst>
  </p:cSld>
  <p:clrMapOvr>
    <a:masterClrMapping/>
  </p:clrMapOvr>
  <mc:AlternateContent xmlns:mc="http://schemas.openxmlformats.org/markup-compatibility/2006">
    <mc:Choice xmlns:p14="http://schemas.microsoft.com/office/powerpoint/2010/main" Requires="p14">
      <p:transition spd="slow" p14:dur="2000" advTm="43876"/>
    </mc:Choice>
    <mc:Fallback>
      <p:transition xmlns:p14="http://schemas.microsoft.com/office/powerpoint/2010/main" spd="slow" advTm="4387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62"/>
                                        </p:tgtEl>
                                      </p:cBhvr>
                                    </p:animEffect>
                                    <p:animScale>
                                      <p:cBhvr>
                                        <p:cTn id="17" dur="250" autoRev="1" fill="hold"/>
                                        <p:tgtEl>
                                          <p:spTgt spid="62"/>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2"/>
                                        </p:tgtEl>
                                      </p:cBhvr>
                                    </p:animEffect>
                                    <p:animScale>
                                      <p:cBhvr>
                                        <p:cTn id="22"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val 63"/>
          <p:cNvSpPr/>
          <p:nvPr/>
        </p:nvSpPr>
        <p:spPr>
          <a:xfrm>
            <a:off x="3744000" y="-256738"/>
            <a:ext cx="10800000" cy="10810000"/>
          </a:xfrm>
          <a:prstGeom prst="ellipse">
            <a:avLst/>
          </a:prstGeom>
          <a:gradFill flip="none" rotWithShape="1">
            <a:gsLst>
              <a:gs pos="0">
                <a:schemeClr val="tx1">
                  <a:alpha val="25000"/>
                </a:schemeClr>
              </a:gs>
              <a:gs pos="69000">
                <a:schemeClr val="tx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2" name="Title 1"/>
          <p:cNvSpPr>
            <a:spLocks noGrp="1"/>
          </p:cNvSpPr>
          <p:nvPr>
            <p:ph type="title"/>
          </p:nvPr>
        </p:nvSpPr>
        <p:spPr/>
        <p:txBody>
          <a:bodyPr/>
          <a:lstStyle/>
          <a:p>
            <a:r>
              <a:rPr lang="en-US" sz="8000" dirty="0" smtClean="0"/>
              <a:t>The interface for everything</a:t>
            </a:r>
            <a:endParaRPr lang="en-US" sz="8000" dirty="0"/>
          </a:p>
        </p:txBody>
      </p:sp>
      <p:pic>
        <p:nvPicPr>
          <p:cNvPr id="22" name="Picture 21" descr="eeg-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1386" y="4427599"/>
            <a:ext cx="1411004" cy="1441331"/>
          </a:xfrm>
          <a:prstGeom prst="rect">
            <a:avLst/>
          </a:prstGeom>
          <a:effectLst>
            <a:outerShdw blurRad="676275" algn="ctr" rotWithShape="0">
              <a:prstClr val="black">
                <a:alpha val="61000"/>
              </a:prstClr>
            </a:outerShdw>
          </a:effectLst>
        </p:spPr>
      </p:pic>
      <p:grpSp>
        <p:nvGrpSpPr>
          <p:cNvPr id="59" name="Group 58"/>
          <p:cNvGrpSpPr/>
          <p:nvPr/>
        </p:nvGrpSpPr>
        <p:grpSpPr>
          <a:xfrm>
            <a:off x="11603687" y="6360618"/>
            <a:ext cx="4769590" cy="2523839"/>
            <a:chOff x="5787229" y="3341719"/>
            <a:chExt cx="2384795" cy="1260752"/>
          </a:xfrm>
        </p:grpSpPr>
        <p:sp>
          <p:nvSpPr>
            <p:cNvPr id="34" name="Rounded Rectangle 33"/>
            <p:cNvSpPr/>
            <p:nvPr/>
          </p:nvSpPr>
          <p:spPr>
            <a:xfrm>
              <a:off x="5787229" y="3341719"/>
              <a:ext cx="2384795" cy="1260752"/>
            </a:xfrm>
            <a:prstGeom prst="roundRect">
              <a:avLst/>
            </a:prstGeom>
            <a:gradFill flip="none" rotWithShape="1">
              <a:gsLst>
                <a:gs pos="0">
                  <a:schemeClr val="accent1">
                    <a:alpha val="10000"/>
                  </a:schemeClr>
                </a:gs>
                <a:gs pos="100000">
                  <a:prstClr val="white">
                    <a:alpha val="25000"/>
                  </a:prst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5927696" y="3467797"/>
              <a:ext cx="2103860" cy="648000"/>
              <a:chOff x="5884340" y="3467797"/>
              <a:chExt cx="2103860" cy="648000"/>
            </a:xfrm>
          </p:grpSpPr>
          <p:pic>
            <p:nvPicPr>
              <p:cNvPr id="31" name="Picture 30" descr="brush-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6200" y="3485797"/>
                <a:ext cx="612000" cy="612000"/>
              </a:xfrm>
              <a:prstGeom prst="rect">
                <a:avLst/>
              </a:prstGeom>
            </p:spPr>
          </p:pic>
          <p:pic>
            <p:nvPicPr>
              <p:cNvPr id="32" name="Picture 31" descr="Wacom-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6270" y="3467797"/>
                <a:ext cx="648000" cy="648000"/>
              </a:xfrm>
              <a:prstGeom prst="rect">
                <a:avLst/>
              </a:prstGeom>
            </p:spPr>
          </p:pic>
          <p:pic>
            <p:nvPicPr>
              <p:cNvPr id="33" name="Picture 32" descr="spacenavigato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4340" y="3579397"/>
                <a:ext cx="720000" cy="424800"/>
              </a:xfrm>
              <a:prstGeom prst="rect">
                <a:avLst/>
              </a:prstGeom>
            </p:spPr>
          </p:pic>
        </p:grpSp>
        <p:sp>
          <p:nvSpPr>
            <p:cNvPr id="35" name="TextBox 34"/>
            <p:cNvSpPr txBox="1"/>
            <p:nvPr/>
          </p:nvSpPr>
          <p:spPr>
            <a:xfrm>
              <a:off x="5969654" y="4174175"/>
              <a:ext cx="2019945" cy="322867"/>
            </a:xfrm>
            <a:prstGeom prst="rect">
              <a:avLst/>
            </a:prstGeom>
            <a:noFill/>
          </p:spPr>
          <p:txBody>
            <a:bodyPr wrap="square" rtlCol="0">
              <a:spAutoFit/>
            </a:bodyPr>
            <a:lstStyle/>
            <a:p>
              <a:pPr algn="ctr"/>
              <a:r>
                <a:rPr lang="en-US" dirty="0" smtClean="0"/>
                <a:t>Visual Art</a:t>
              </a:r>
              <a:endParaRPr lang="en-US" dirty="0"/>
            </a:p>
          </p:txBody>
        </p:sp>
      </p:grpSp>
      <p:grpSp>
        <p:nvGrpSpPr>
          <p:cNvPr id="61" name="Group 60"/>
          <p:cNvGrpSpPr/>
          <p:nvPr/>
        </p:nvGrpSpPr>
        <p:grpSpPr>
          <a:xfrm>
            <a:off x="12483544" y="2689702"/>
            <a:ext cx="5193248" cy="2523839"/>
            <a:chOff x="6227158" y="1343607"/>
            <a:chExt cx="2596624" cy="1260752"/>
          </a:xfrm>
        </p:grpSpPr>
        <p:sp>
          <p:nvSpPr>
            <p:cNvPr id="49" name="Rounded Rectangle 48"/>
            <p:cNvSpPr/>
            <p:nvPr/>
          </p:nvSpPr>
          <p:spPr>
            <a:xfrm>
              <a:off x="6227158" y="1343607"/>
              <a:ext cx="2596624" cy="1260752"/>
            </a:xfrm>
            <a:prstGeom prst="roundRect">
              <a:avLst/>
            </a:prstGeom>
            <a:gradFill flip="none" rotWithShape="1">
              <a:gsLst>
                <a:gs pos="0">
                  <a:schemeClr val="accent1">
                    <a:alpha val="10000"/>
                  </a:schemeClr>
                </a:gs>
                <a:gs pos="100000">
                  <a:prstClr val="white">
                    <a:alpha val="25000"/>
                  </a:prst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keyboard-icon.png"/>
            <p:cNvPicPr>
              <a:picLocks noChangeAspect="1"/>
            </p:cNvPicPr>
            <p:nvPr/>
          </p:nvPicPr>
          <p:blipFill rotWithShape="1">
            <a:blip r:embed="rId8">
              <a:extLst>
                <a:ext uri="{28A0092B-C50C-407E-A947-70E740481C1C}">
                  <a14:useLocalDpi xmlns:a14="http://schemas.microsoft.com/office/drawing/2010/main" val="0"/>
                </a:ext>
              </a:extLst>
            </a:blip>
            <a:srcRect t="22608" b="22063"/>
            <a:stretch/>
          </p:blipFill>
          <p:spPr>
            <a:xfrm>
              <a:off x="8031556" y="1615448"/>
              <a:ext cx="648000" cy="358535"/>
            </a:xfrm>
            <a:prstGeom prst="rect">
              <a:avLst/>
            </a:prstGeom>
          </p:spPr>
        </p:pic>
        <p:pic>
          <p:nvPicPr>
            <p:cNvPr id="10" name="Picture 9" descr="mouse-ico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01064" y="1470715"/>
              <a:ext cx="648000" cy="648000"/>
            </a:xfrm>
            <a:prstGeom prst="rect">
              <a:avLst/>
            </a:prstGeom>
          </p:spPr>
        </p:pic>
        <p:pic>
          <p:nvPicPr>
            <p:cNvPr id="11" name="Picture 10" descr="dualshock-ico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85626" y="1470715"/>
              <a:ext cx="648000" cy="648000"/>
            </a:xfrm>
            <a:prstGeom prst="rect">
              <a:avLst/>
            </a:prstGeom>
          </p:spPr>
        </p:pic>
        <p:sp>
          <p:nvSpPr>
            <p:cNvPr id="50" name="TextBox 49"/>
            <p:cNvSpPr txBox="1"/>
            <p:nvPr/>
          </p:nvSpPr>
          <p:spPr>
            <a:xfrm>
              <a:off x="6519059" y="2176063"/>
              <a:ext cx="2019945" cy="322867"/>
            </a:xfrm>
            <a:prstGeom prst="rect">
              <a:avLst/>
            </a:prstGeom>
            <a:noFill/>
          </p:spPr>
          <p:txBody>
            <a:bodyPr wrap="square" rtlCol="0">
              <a:spAutoFit/>
            </a:bodyPr>
            <a:lstStyle/>
            <a:p>
              <a:pPr algn="ctr"/>
              <a:r>
                <a:rPr lang="en-US" dirty="0" smtClean="0"/>
                <a:t>Gaming</a:t>
              </a:r>
              <a:endParaRPr lang="en-US" dirty="0"/>
            </a:p>
          </p:txBody>
        </p:sp>
      </p:grpSp>
      <p:grpSp>
        <p:nvGrpSpPr>
          <p:cNvPr id="58" name="Group 57"/>
          <p:cNvGrpSpPr/>
          <p:nvPr/>
        </p:nvGrpSpPr>
        <p:grpSpPr>
          <a:xfrm>
            <a:off x="1660499" y="6360618"/>
            <a:ext cx="4769590" cy="2523839"/>
            <a:chOff x="815635" y="3341719"/>
            <a:chExt cx="2384795" cy="1260752"/>
          </a:xfrm>
        </p:grpSpPr>
        <p:sp>
          <p:nvSpPr>
            <p:cNvPr id="51" name="Rounded Rectangle 50"/>
            <p:cNvSpPr/>
            <p:nvPr/>
          </p:nvSpPr>
          <p:spPr>
            <a:xfrm>
              <a:off x="815635" y="3341719"/>
              <a:ext cx="2384795" cy="1260752"/>
            </a:xfrm>
            <a:prstGeom prst="roundRect">
              <a:avLst/>
            </a:prstGeom>
            <a:gradFill flip="none" rotWithShape="1">
              <a:gsLst>
                <a:gs pos="0">
                  <a:schemeClr val="accent1">
                    <a:alpha val="10000"/>
                  </a:schemeClr>
                </a:gs>
                <a:gs pos="100000">
                  <a:prstClr val="white">
                    <a:alpha val="25000"/>
                  </a:prst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998060" y="4174175"/>
              <a:ext cx="2019945" cy="322867"/>
            </a:xfrm>
            <a:prstGeom prst="rect">
              <a:avLst/>
            </a:prstGeom>
            <a:noFill/>
          </p:spPr>
          <p:txBody>
            <a:bodyPr wrap="square" rtlCol="0">
              <a:spAutoFit/>
            </a:bodyPr>
            <a:lstStyle/>
            <a:p>
              <a:pPr algn="ctr"/>
              <a:r>
                <a:rPr lang="en-US" dirty="0" smtClean="0"/>
                <a:t>Music</a:t>
              </a:r>
              <a:endParaRPr lang="en-US" dirty="0"/>
            </a:p>
          </p:txBody>
        </p:sp>
        <p:grpSp>
          <p:nvGrpSpPr>
            <p:cNvPr id="57" name="Group 56"/>
            <p:cNvGrpSpPr/>
            <p:nvPr/>
          </p:nvGrpSpPr>
          <p:grpSpPr>
            <a:xfrm>
              <a:off x="998060" y="3420062"/>
              <a:ext cx="2142547" cy="754113"/>
              <a:chOff x="998060" y="3384062"/>
              <a:chExt cx="2142547" cy="754113"/>
            </a:xfrm>
          </p:grpSpPr>
          <p:pic>
            <p:nvPicPr>
              <p:cNvPr id="53" name="Picture 52" descr="piano-icon.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01362" y="3485797"/>
                <a:ext cx="612000" cy="612000"/>
              </a:xfrm>
              <a:prstGeom prst="rect">
                <a:avLst/>
              </a:prstGeom>
            </p:spPr>
          </p:pic>
          <p:pic>
            <p:nvPicPr>
              <p:cNvPr id="54" name="Picture 53" descr="audiomixer-icon.png"/>
              <p:cNvPicPr>
                <a:picLocks noChangeAspect="1"/>
              </p:cNvPicPr>
              <p:nvPr/>
            </p:nvPicPr>
            <p:blipFill rotWithShape="1">
              <a:blip r:embed="rId12">
                <a:extLst>
                  <a:ext uri="{28A0092B-C50C-407E-A947-70E740481C1C}">
                    <a14:useLocalDpi xmlns:a14="http://schemas.microsoft.com/office/drawing/2010/main" val="0"/>
                  </a:ext>
                </a:extLst>
              </a:blip>
              <a:srcRect l="13125" t="4575" r="12973" b="4877"/>
              <a:stretch/>
            </p:blipFill>
            <p:spPr>
              <a:xfrm>
                <a:off x="998060" y="3384062"/>
                <a:ext cx="587639" cy="719999"/>
              </a:xfrm>
              <a:prstGeom prst="rect">
                <a:avLst/>
              </a:prstGeom>
            </p:spPr>
          </p:pic>
          <p:pic>
            <p:nvPicPr>
              <p:cNvPr id="56" name="Picture 55" descr="drumkit-icon.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88373" y="3454175"/>
                <a:ext cx="752234" cy="684000"/>
              </a:xfrm>
              <a:prstGeom prst="rect">
                <a:avLst/>
              </a:prstGeom>
            </p:spPr>
          </p:pic>
        </p:grpSp>
      </p:grpSp>
      <p:sp>
        <p:nvSpPr>
          <p:cNvPr id="60" name="Rounded Rectangle 59"/>
          <p:cNvSpPr/>
          <p:nvPr/>
        </p:nvSpPr>
        <p:spPr>
          <a:xfrm>
            <a:off x="7756888" y="7165422"/>
            <a:ext cx="2520000" cy="2523839"/>
          </a:xfrm>
          <a:prstGeom prst="roundRect">
            <a:avLst/>
          </a:prstGeom>
          <a:gradFill flip="none" rotWithShape="1">
            <a:gsLst>
              <a:gs pos="0">
                <a:schemeClr val="accent1">
                  <a:alpha val="10000"/>
                </a:schemeClr>
              </a:gs>
              <a:gs pos="100000">
                <a:prstClr val="white">
                  <a:alpha val="25000"/>
                </a:prst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r>
              <a:rPr lang="en-US" sz="13200" dirty="0"/>
              <a:t>?</a:t>
            </a:r>
          </a:p>
        </p:txBody>
      </p:sp>
      <p:grpSp>
        <p:nvGrpSpPr>
          <p:cNvPr id="66" name="Group 65"/>
          <p:cNvGrpSpPr/>
          <p:nvPr/>
        </p:nvGrpSpPr>
        <p:grpSpPr>
          <a:xfrm>
            <a:off x="611211" y="2689702"/>
            <a:ext cx="4769590" cy="2523839"/>
            <a:chOff x="305605" y="1343607"/>
            <a:chExt cx="2384795" cy="1260752"/>
          </a:xfrm>
        </p:grpSpPr>
        <p:sp>
          <p:nvSpPr>
            <p:cNvPr id="47" name="Rounded Rectangle 46"/>
            <p:cNvSpPr/>
            <p:nvPr/>
          </p:nvSpPr>
          <p:spPr>
            <a:xfrm>
              <a:off x="305605" y="1343607"/>
              <a:ext cx="2384795" cy="1260752"/>
            </a:xfrm>
            <a:prstGeom prst="roundRect">
              <a:avLst/>
            </a:prstGeom>
            <a:gradFill flip="none" rotWithShape="1">
              <a:gsLst>
                <a:gs pos="0">
                  <a:schemeClr val="accent1">
                    <a:alpha val="10000"/>
                  </a:schemeClr>
                </a:gs>
                <a:gs pos="100000">
                  <a:prstClr val="white">
                    <a:alpha val="25000"/>
                  </a:prst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4" name="Group 43"/>
            <p:cNvGrpSpPr/>
            <p:nvPr/>
          </p:nvGrpSpPr>
          <p:grpSpPr>
            <a:xfrm>
              <a:off x="488030" y="1506715"/>
              <a:ext cx="2019945" cy="576000"/>
              <a:chOff x="473416" y="2522465"/>
              <a:chExt cx="2019945" cy="576000"/>
            </a:xfrm>
          </p:grpSpPr>
          <p:pic>
            <p:nvPicPr>
              <p:cNvPr id="26" name="Picture 25" descr="keyboard-icon.png"/>
              <p:cNvPicPr>
                <a:picLocks noChangeAspect="1"/>
              </p:cNvPicPr>
              <p:nvPr/>
            </p:nvPicPr>
            <p:blipFill rotWithShape="1">
              <a:blip r:embed="rId8">
                <a:extLst>
                  <a:ext uri="{28A0092B-C50C-407E-A947-70E740481C1C}">
                    <a14:useLocalDpi xmlns:a14="http://schemas.microsoft.com/office/drawing/2010/main" val="0"/>
                  </a:ext>
                </a:extLst>
              </a:blip>
              <a:srcRect t="22608" b="22063"/>
              <a:stretch/>
            </p:blipFill>
            <p:spPr>
              <a:xfrm>
                <a:off x="473416" y="2631198"/>
                <a:ext cx="648000" cy="358535"/>
              </a:xfrm>
              <a:prstGeom prst="rect">
                <a:avLst/>
              </a:prstGeom>
            </p:spPr>
          </p:pic>
          <p:pic>
            <p:nvPicPr>
              <p:cNvPr id="27" name="Picture 26" descr="stylus-icon.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85389" y="2522465"/>
                <a:ext cx="576000" cy="576000"/>
              </a:xfrm>
              <a:prstGeom prst="rect">
                <a:avLst/>
              </a:prstGeom>
            </p:spPr>
          </p:pic>
          <p:pic>
            <p:nvPicPr>
              <p:cNvPr id="28" name="Picture 27" descr="microphone-icon.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25362" y="2576466"/>
                <a:ext cx="467999" cy="467999"/>
              </a:xfrm>
              <a:prstGeom prst="rect">
                <a:avLst/>
              </a:prstGeom>
            </p:spPr>
          </p:pic>
        </p:grpSp>
        <p:sp>
          <p:nvSpPr>
            <p:cNvPr id="48" name="TextBox 47"/>
            <p:cNvSpPr txBox="1"/>
            <p:nvPr/>
          </p:nvSpPr>
          <p:spPr>
            <a:xfrm>
              <a:off x="488030" y="2176063"/>
              <a:ext cx="2019945" cy="322867"/>
            </a:xfrm>
            <a:prstGeom prst="rect">
              <a:avLst/>
            </a:prstGeom>
            <a:noFill/>
          </p:spPr>
          <p:txBody>
            <a:bodyPr wrap="square" rtlCol="0">
              <a:spAutoFit/>
            </a:bodyPr>
            <a:lstStyle/>
            <a:p>
              <a:pPr algn="ctr"/>
              <a:r>
                <a:rPr lang="en-US" dirty="0" smtClean="0"/>
                <a:t>Communication</a:t>
              </a:r>
              <a:endParaRPr lang="en-US" dirty="0"/>
            </a:p>
          </p:txBody>
        </p:sp>
      </p:grpSp>
      <p:sp>
        <p:nvSpPr>
          <p:cNvPr id="81" name="Rounded Rectangle 80"/>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82" name="Rounded Rectangle 81"/>
          <p:cNvSpPr/>
          <p:nvPr/>
        </p:nvSpPr>
        <p:spPr>
          <a:xfrm>
            <a:off x="5014161" y="118948"/>
            <a:ext cx="8279999"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83" name="TextBox 82"/>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a:solidFill>
                  <a:schemeClr val="tx1">
                    <a:lumMod val="75000"/>
                  </a:schemeClr>
                </a:solidFill>
              </a:rPr>
              <a:t>Why we’re excited</a:t>
            </a:r>
          </a:p>
        </p:txBody>
      </p:sp>
      <p:sp>
        <p:nvSpPr>
          <p:cNvPr id="43" name="Rounded Rectangle 42"/>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5" name="Rounded Rectangle 44"/>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6" name="Rounded Rectangle 45"/>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55" name="Rounded Rectangle 54"/>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62" name="Rounded Rectangle 61"/>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custDataLst>
      <p:tags r:id="rId1"/>
    </p:custDataLst>
    <p:extLst>
      <p:ext uri="{BB962C8B-B14F-4D97-AF65-F5344CB8AC3E}">
        <p14:creationId xmlns:p14="http://schemas.microsoft.com/office/powerpoint/2010/main" val="4051640570"/>
      </p:ext>
    </p:extLst>
  </p:cSld>
  <p:clrMapOvr>
    <a:masterClrMapping/>
  </p:clrMapOvr>
  <mc:AlternateContent xmlns:mc="http://schemas.openxmlformats.org/markup-compatibility/2006">
    <mc:Choice xmlns:p14="http://schemas.microsoft.com/office/powerpoint/2010/main" Requires="p14">
      <p:transition spd="slow" p14:dur="2000" advTm="39357"/>
    </mc:Choice>
    <mc:Fallback>
      <p:transition xmlns:p14="http://schemas.microsoft.com/office/powerpoint/2010/main" spd="slow" advTm="3935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9"/>
                                        </p:tgtEl>
                                      </p:cBhvr>
                                    </p:animEffect>
                                    <p:animScale>
                                      <p:cBhvr>
                                        <p:cTn id="7" dur="250" autoRev="1" fill="hold"/>
                                        <p:tgtEl>
                                          <p:spTgt spid="5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6"/>
                                        </p:tgtEl>
                                      </p:cBhvr>
                                    </p:animEffect>
                                    <p:animScale>
                                      <p:cBhvr>
                                        <p:cTn id="12" dur="250" autoRev="1" fill="hold"/>
                                        <p:tgtEl>
                                          <p:spTgt spid="6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61"/>
                                        </p:tgtEl>
                                      </p:cBhvr>
                                    </p:animEffect>
                                    <p:animScale>
                                      <p:cBhvr>
                                        <p:cTn id="17" dur="250" autoRev="1" fill="hold"/>
                                        <p:tgtEl>
                                          <p:spTgt spid="61"/>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58"/>
                                        </p:tgtEl>
                                      </p:cBhvr>
                                    </p:animEffect>
                                    <p:animScale>
                                      <p:cBhvr>
                                        <p:cTn id="22" dur="250" autoRev="1" fill="hold"/>
                                        <p:tgtEl>
                                          <p:spTgt spid="58"/>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a:t>How to </a:t>
            </a:r>
            <a:r>
              <a:rPr lang="en-US" sz="8000" dirty="0" smtClean="0"/>
              <a:t>think of a red ball</a:t>
            </a:r>
            <a:endParaRPr lang="en-US" sz="8000" dirty="0"/>
          </a:p>
        </p:txBody>
      </p:sp>
      <p:sp>
        <p:nvSpPr>
          <p:cNvPr id="22" name="Rounded Rectangle 2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3" name="TextBox 22"/>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Object representation in the brain</a:t>
            </a:r>
            <a:endParaRPr lang="en-US" sz="2400" dirty="0">
              <a:solidFill>
                <a:schemeClr val="tx1">
                  <a:lumMod val="75000"/>
                </a:schemeClr>
              </a:solidFill>
            </a:endParaRPr>
          </a:p>
        </p:txBody>
      </p:sp>
      <p:sp>
        <p:nvSpPr>
          <p:cNvPr id="24" name="Rounded Rectangle 23"/>
          <p:cNvSpPr/>
          <p:nvPr/>
        </p:nvSpPr>
        <p:spPr>
          <a:xfrm>
            <a:off x="5014161" y="118948"/>
            <a:ext cx="1152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pic>
        <p:nvPicPr>
          <p:cNvPr id="5" name="Picture 4" descr="crude brain ma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8720" y="2344388"/>
            <a:ext cx="8310880" cy="7952137"/>
          </a:xfrm>
          <a:prstGeom prst="rect">
            <a:avLst/>
          </a:prstGeom>
        </p:spPr>
      </p:pic>
      <p:grpSp>
        <p:nvGrpSpPr>
          <p:cNvPr id="64" name="Group 63"/>
          <p:cNvGrpSpPr/>
          <p:nvPr/>
        </p:nvGrpSpPr>
        <p:grpSpPr>
          <a:xfrm>
            <a:off x="1914856" y="2918293"/>
            <a:ext cx="5607954" cy="1098947"/>
            <a:chOff x="1914856" y="2918293"/>
            <a:chExt cx="5607954" cy="1098947"/>
          </a:xfrm>
        </p:grpSpPr>
        <p:sp>
          <p:nvSpPr>
            <p:cNvPr id="34" name="Rounded Rectangle 33"/>
            <p:cNvSpPr/>
            <p:nvPr/>
          </p:nvSpPr>
          <p:spPr>
            <a:xfrm>
              <a:off x="1914856" y="2918293"/>
              <a:ext cx="3857714" cy="1098947"/>
            </a:xfrm>
            <a:prstGeom prst="roundRect">
              <a:avLst/>
            </a:prstGeom>
            <a:solidFill>
              <a:srgbClr val="A64659">
                <a:alpha val="20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Frontal cortex</a:t>
              </a:r>
              <a:endParaRPr lang="en-US" sz="2800" b="1" dirty="0">
                <a:solidFill>
                  <a:schemeClr val="tx1"/>
                </a:solidFill>
              </a:endParaRPr>
            </a:p>
            <a:p>
              <a:pPr algn="ctr"/>
              <a:r>
                <a:rPr lang="en-US" sz="2800" dirty="0" smtClean="0">
                  <a:solidFill>
                    <a:schemeClr val="tx1">
                      <a:lumMod val="75000"/>
                    </a:schemeClr>
                  </a:solidFill>
                </a:rPr>
                <a:t>Abstraction &amp; Decisions</a:t>
              </a:r>
              <a:endParaRPr lang="en-US" sz="2800" dirty="0">
                <a:solidFill>
                  <a:schemeClr val="tx1">
                    <a:lumMod val="75000"/>
                  </a:schemeClr>
                </a:solidFill>
              </a:endParaRPr>
            </a:p>
          </p:txBody>
        </p:sp>
        <p:cxnSp>
          <p:nvCxnSpPr>
            <p:cNvPr id="8" name="Straight Connector 7"/>
            <p:cNvCxnSpPr>
              <a:stCxn id="34" idx="3"/>
            </p:cNvCxnSpPr>
            <p:nvPr/>
          </p:nvCxnSpPr>
          <p:spPr>
            <a:xfrm>
              <a:off x="5772570" y="3467767"/>
              <a:ext cx="1750240" cy="549473"/>
            </a:xfrm>
            <a:prstGeom prst="line">
              <a:avLst/>
            </a:prstGeom>
            <a:ln>
              <a:solidFill>
                <a:srgbClr val="FFFFFF">
                  <a:alpha val="75000"/>
                </a:srgbClr>
              </a:solidFill>
              <a:tailEnd type="oval"/>
            </a:ln>
            <a:effectLst/>
          </p:spPr>
          <p:style>
            <a:lnRef idx="2">
              <a:schemeClr val="accent1"/>
            </a:lnRef>
            <a:fillRef idx="0">
              <a:schemeClr val="accent1"/>
            </a:fillRef>
            <a:effectRef idx="1">
              <a:schemeClr val="accent1"/>
            </a:effectRef>
            <a:fontRef idx="minor">
              <a:schemeClr val="tx1"/>
            </a:fontRef>
          </p:style>
        </p:cxnSp>
      </p:grpSp>
      <p:grpSp>
        <p:nvGrpSpPr>
          <p:cNvPr id="65" name="Group 64"/>
          <p:cNvGrpSpPr/>
          <p:nvPr/>
        </p:nvGrpSpPr>
        <p:grpSpPr>
          <a:xfrm>
            <a:off x="1001787" y="4908631"/>
            <a:ext cx="7791108" cy="1892596"/>
            <a:chOff x="1001787" y="4908631"/>
            <a:chExt cx="7791108" cy="1892596"/>
          </a:xfrm>
        </p:grpSpPr>
        <p:sp>
          <p:nvSpPr>
            <p:cNvPr id="38" name="Rounded Rectangle 37"/>
            <p:cNvSpPr/>
            <p:nvPr/>
          </p:nvSpPr>
          <p:spPr>
            <a:xfrm>
              <a:off x="1001787" y="5702280"/>
              <a:ext cx="3468308" cy="1098947"/>
            </a:xfrm>
            <a:prstGeom prst="roundRect">
              <a:avLst/>
            </a:prstGeom>
            <a:solidFill>
              <a:srgbClr val="A66E4F">
                <a:alpha val="20000"/>
              </a:srgbClr>
            </a:solidFill>
            <a:ln>
              <a:solidFill>
                <a:srgbClr val="FFFF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BFBFBF"/>
                  </a:solidFill>
                </a:rPr>
                <a:t>Hippocampus</a:t>
              </a:r>
              <a:endParaRPr lang="en-US" sz="2800" b="1" dirty="0">
                <a:solidFill>
                  <a:srgbClr val="BFBFBF"/>
                </a:solidFill>
              </a:endParaRPr>
            </a:p>
            <a:p>
              <a:pPr algn="ctr"/>
              <a:r>
                <a:rPr lang="en-US" sz="2800" dirty="0" smtClean="0">
                  <a:solidFill>
                    <a:schemeClr val="tx1">
                      <a:lumMod val="75000"/>
                    </a:schemeClr>
                  </a:solidFill>
                </a:rPr>
                <a:t>Memory organization</a:t>
              </a:r>
              <a:endParaRPr lang="en-US" sz="2800" dirty="0">
                <a:solidFill>
                  <a:schemeClr val="tx1">
                    <a:lumMod val="75000"/>
                  </a:schemeClr>
                </a:solidFill>
              </a:endParaRPr>
            </a:p>
          </p:txBody>
        </p:sp>
        <p:cxnSp>
          <p:nvCxnSpPr>
            <p:cNvPr id="41" name="Straight Connector 40"/>
            <p:cNvCxnSpPr>
              <a:stCxn id="38" idx="3"/>
            </p:cNvCxnSpPr>
            <p:nvPr/>
          </p:nvCxnSpPr>
          <p:spPr>
            <a:xfrm flipV="1">
              <a:off x="4470095" y="4908631"/>
              <a:ext cx="4322800" cy="1343123"/>
            </a:xfrm>
            <a:prstGeom prst="line">
              <a:avLst/>
            </a:prstGeom>
            <a:ln>
              <a:solidFill>
                <a:srgbClr val="FFFFFF">
                  <a:alpha val="75000"/>
                </a:srgbClr>
              </a:solidFill>
              <a:prstDash val="sysDash"/>
              <a:tailEnd type="oval"/>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nvGrpSpPr>
        <p:grpSpPr>
          <a:xfrm>
            <a:off x="10429350" y="2344388"/>
            <a:ext cx="6034948" cy="1489717"/>
            <a:chOff x="10429350" y="2344388"/>
            <a:chExt cx="6034948" cy="1489717"/>
          </a:xfrm>
        </p:grpSpPr>
        <p:sp>
          <p:nvSpPr>
            <p:cNvPr id="32" name="Rounded Rectangle 31"/>
            <p:cNvSpPr/>
            <p:nvPr/>
          </p:nvSpPr>
          <p:spPr>
            <a:xfrm>
              <a:off x="12995990" y="2344388"/>
              <a:ext cx="3468308" cy="1098947"/>
            </a:xfrm>
            <a:prstGeom prst="roundRect">
              <a:avLst/>
            </a:prstGeom>
            <a:solidFill>
              <a:srgbClr val="BFC44F">
                <a:alpha val="20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Parietal cortex</a:t>
              </a:r>
              <a:endParaRPr lang="en-US" sz="2800" b="1" dirty="0">
                <a:solidFill>
                  <a:schemeClr val="tx1"/>
                </a:solidFill>
              </a:endParaRPr>
            </a:p>
            <a:p>
              <a:pPr algn="ctr"/>
              <a:r>
                <a:rPr lang="en-US" sz="2800" dirty="0" smtClean="0">
                  <a:solidFill>
                    <a:schemeClr val="tx1">
                      <a:lumMod val="75000"/>
                    </a:schemeClr>
                  </a:solidFill>
                </a:rPr>
                <a:t>Touch &amp; Motion</a:t>
              </a:r>
              <a:endParaRPr lang="en-US" sz="2800" dirty="0">
                <a:solidFill>
                  <a:schemeClr val="tx1">
                    <a:lumMod val="75000"/>
                  </a:schemeClr>
                </a:solidFill>
              </a:endParaRPr>
            </a:p>
          </p:txBody>
        </p:sp>
        <p:cxnSp>
          <p:nvCxnSpPr>
            <p:cNvPr id="46" name="Straight Connector 45"/>
            <p:cNvCxnSpPr>
              <a:stCxn id="32" idx="1"/>
            </p:cNvCxnSpPr>
            <p:nvPr/>
          </p:nvCxnSpPr>
          <p:spPr>
            <a:xfrm flipH="1">
              <a:off x="10429350" y="2893862"/>
              <a:ext cx="2566640" cy="940243"/>
            </a:xfrm>
            <a:prstGeom prst="line">
              <a:avLst/>
            </a:prstGeom>
            <a:ln>
              <a:solidFill>
                <a:srgbClr val="FFFFFF">
                  <a:alpha val="75000"/>
                </a:srgbClr>
              </a:solidFill>
              <a:tailEnd type="oval"/>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12026280" y="4017240"/>
            <a:ext cx="5195184" cy="1098947"/>
            <a:chOff x="12026280" y="4017240"/>
            <a:chExt cx="5195184" cy="1098947"/>
          </a:xfrm>
        </p:grpSpPr>
        <p:sp>
          <p:nvSpPr>
            <p:cNvPr id="6" name="Rounded Rectangle 5"/>
            <p:cNvSpPr/>
            <p:nvPr/>
          </p:nvSpPr>
          <p:spPr>
            <a:xfrm>
              <a:off x="13753156" y="4017240"/>
              <a:ext cx="3468308" cy="1098947"/>
            </a:xfrm>
            <a:prstGeom prst="roundRect">
              <a:avLst/>
            </a:prstGeom>
            <a:solidFill>
              <a:srgbClr val="20984D">
                <a:alpha val="20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Occipital </a:t>
              </a:r>
              <a:r>
                <a:rPr lang="en-US" sz="2800" b="1" dirty="0" smtClean="0">
                  <a:solidFill>
                    <a:schemeClr val="tx1"/>
                  </a:solidFill>
                </a:rPr>
                <a:t>cortex</a:t>
              </a:r>
              <a:endParaRPr lang="en-US" sz="2800" b="1" dirty="0">
                <a:solidFill>
                  <a:schemeClr val="tx1"/>
                </a:solidFill>
              </a:endParaRPr>
            </a:p>
            <a:p>
              <a:pPr algn="ctr"/>
              <a:r>
                <a:rPr lang="en-US" sz="2800" dirty="0">
                  <a:solidFill>
                    <a:schemeClr val="tx1">
                      <a:lumMod val="75000"/>
                    </a:schemeClr>
                  </a:solidFill>
                </a:rPr>
                <a:t>Vision &amp; Imagination</a:t>
              </a:r>
            </a:p>
          </p:txBody>
        </p:sp>
        <p:cxnSp>
          <p:nvCxnSpPr>
            <p:cNvPr id="50" name="Straight Connector 49"/>
            <p:cNvCxnSpPr>
              <a:stCxn id="6" idx="1"/>
            </p:cNvCxnSpPr>
            <p:nvPr/>
          </p:nvCxnSpPr>
          <p:spPr>
            <a:xfrm flipH="1">
              <a:off x="12026280" y="4566714"/>
              <a:ext cx="1726876" cy="549473"/>
            </a:xfrm>
            <a:prstGeom prst="line">
              <a:avLst/>
            </a:prstGeom>
            <a:ln>
              <a:solidFill>
                <a:srgbClr val="FFFFFF">
                  <a:alpha val="75000"/>
                </a:srgbClr>
              </a:solidFill>
              <a:tailEnd type="oval"/>
            </a:ln>
            <a:effectLst/>
          </p:spPr>
          <p:style>
            <a:lnRef idx="2">
              <a:schemeClr val="accent1"/>
            </a:lnRef>
            <a:fillRef idx="0">
              <a:schemeClr val="accent1"/>
            </a:fillRef>
            <a:effectRef idx="1">
              <a:schemeClr val="accent1"/>
            </a:effectRef>
            <a:fontRef idx="minor">
              <a:schemeClr val="tx1"/>
            </a:fontRef>
          </p:style>
        </p:cxnSp>
      </p:grpSp>
      <p:grpSp>
        <p:nvGrpSpPr>
          <p:cNvPr id="61" name="Group 60"/>
          <p:cNvGrpSpPr/>
          <p:nvPr/>
        </p:nvGrpSpPr>
        <p:grpSpPr>
          <a:xfrm>
            <a:off x="10038555" y="5690079"/>
            <a:ext cx="7182909" cy="1098947"/>
            <a:chOff x="10038555" y="5690092"/>
            <a:chExt cx="7182909" cy="1098947"/>
          </a:xfrm>
        </p:grpSpPr>
        <p:sp>
          <p:nvSpPr>
            <p:cNvPr id="39" name="Rounded Rectangle 38"/>
            <p:cNvSpPr/>
            <p:nvPr/>
          </p:nvSpPr>
          <p:spPr>
            <a:xfrm>
              <a:off x="13753156" y="5690092"/>
              <a:ext cx="3468308" cy="1098947"/>
            </a:xfrm>
            <a:prstGeom prst="roundRect">
              <a:avLst/>
            </a:prstGeom>
            <a:solidFill>
              <a:srgbClr val="377999">
                <a:alpha val="20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Parietal cortex</a:t>
              </a:r>
              <a:endParaRPr lang="en-US" sz="2800" b="1" dirty="0">
                <a:solidFill>
                  <a:schemeClr val="tx1"/>
                </a:solidFill>
              </a:endParaRPr>
            </a:p>
            <a:p>
              <a:pPr algn="ctr"/>
              <a:r>
                <a:rPr lang="en-US" sz="2800" dirty="0" smtClean="0">
                  <a:solidFill>
                    <a:schemeClr val="tx1">
                      <a:lumMod val="75000"/>
                    </a:schemeClr>
                  </a:solidFill>
                </a:rPr>
                <a:t>Sound &amp; Voice</a:t>
              </a:r>
              <a:endParaRPr lang="en-US" sz="2800" dirty="0">
                <a:solidFill>
                  <a:schemeClr val="tx1">
                    <a:lumMod val="75000"/>
                  </a:schemeClr>
                </a:solidFill>
              </a:endParaRPr>
            </a:p>
          </p:txBody>
        </p:sp>
        <p:cxnSp>
          <p:nvCxnSpPr>
            <p:cNvPr id="52" name="Straight Connector 51"/>
            <p:cNvCxnSpPr>
              <a:stCxn id="39" idx="1"/>
            </p:cNvCxnSpPr>
            <p:nvPr/>
          </p:nvCxnSpPr>
          <p:spPr>
            <a:xfrm flipH="1" flipV="1">
              <a:off x="10038555" y="5928225"/>
              <a:ext cx="3714601" cy="311341"/>
            </a:xfrm>
            <a:prstGeom prst="line">
              <a:avLst/>
            </a:prstGeom>
            <a:ln>
              <a:solidFill>
                <a:srgbClr val="FFFFFF">
                  <a:alpha val="75000"/>
                </a:srgbClr>
              </a:solidFill>
              <a:tailEnd type="oval"/>
            </a:ln>
            <a:effectLst/>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a:off x="10429350" y="6801228"/>
            <a:ext cx="6034948" cy="1660663"/>
            <a:chOff x="10429350" y="6801228"/>
            <a:chExt cx="6034948" cy="1660663"/>
          </a:xfrm>
        </p:grpSpPr>
        <p:sp>
          <p:nvSpPr>
            <p:cNvPr id="40" name="Rounded Rectangle 39"/>
            <p:cNvSpPr/>
            <p:nvPr/>
          </p:nvSpPr>
          <p:spPr>
            <a:xfrm>
              <a:off x="12995990" y="7362944"/>
              <a:ext cx="3468308" cy="1098947"/>
            </a:xfrm>
            <a:prstGeom prst="roundRect">
              <a:avLst/>
            </a:prstGeom>
            <a:solidFill>
              <a:srgbClr val="4E0C54">
                <a:alpha val="20000"/>
              </a:srgbClr>
            </a:solidFill>
            <a:ln>
              <a:solidFill>
                <a:srgbClr val="FFFF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lumMod val="75000"/>
                    </a:schemeClr>
                  </a:solidFill>
                </a:rPr>
                <a:t>Cerebellum</a:t>
              </a:r>
              <a:endParaRPr lang="en-US" sz="2800" b="1" dirty="0">
                <a:solidFill>
                  <a:schemeClr val="tx1">
                    <a:lumMod val="75000"/>
                  </a:schemeClr>
                </a:solidFill>
              </a:endParaRPr>
            </a:p>
            <a:p>
              <a:pPr algn="ctr"/>
              <a:r>
                <a:rPr lang="en-US" sz="2800" dirty="0" smtClean="0">
                  <a:solidFill>
                    <a:schemeClr val="tx1">
                      <a:lumMod val="75000"/>
                    </a:schemeClr>
                  </a:solidFill>
                </a:rPr>
                <a:t>Precise timing</a:t>
              </a:r>
              <a:endParaRPr lang="en-US" sz="2800" dirty="0">
                <a:solidFill>
                  <a:schemeClr val="tx1">
                    <a:lumMod val="75000"/>
                  </a:schemeClr>
                </a:solidFill>
              </a:endParaRPr>
            </a:p>
          </p:txBody>
        </p:sp>
        <p:cxnSp>
          <p:nvCxnSpPr>
            <p:cNvPr id="57" name="Straight Connector 56"/>
            <p:cNvCxnSpPr>
              <a:stCxn id="40" idx="1"/>
            </p:cNvCxnSpPr>
            <p:nvPr/>
          </p:nvCxnSpPr>
          <p:spPr>
            <a:xfrm flipH="1" flipV="1">
              <a:off x="10429350" y="6801228"/>
              <a:ext cx="2566640" cy="1111190"/>
            </a:xfrm>
            <a:prstGeom prst="line">
              <a:avLst/>
            </a:prstGeom>
            <a:ln>
              <a:solidFill>
                <a:srgbClr val="FFFFFF">
                  <a:alpha val="75000"/>
                </a:srgbClr>
              </a:solidFill>
              <a:prstDash val="sysDash"/>
              <a:tailEnd type="oval"/>
            </a:ln>
            <a:effectLst/>
          </p:spPr>
          <p:style>
            <a:lnRef idx="2">
              <a:schemeClr val="accent1"/>
            </a:lnRef>
            <a:fillRef idx="0">
              <a:schemeClr val="accent1"/>
            </a:fillRef>
            <a:effectRef idx="1">
              <a:schemeClr val="accent1"/>
            </a:effectRef>
            <a:fontRef idx="minor">
              <a:schemeClr val="tx1"/>
            </a:fontRef>
          </p:style>
        </p:cxnSp>
      </p:grpSp>
      <p:sp>
        <p:nvSpPr>
          <p:cNvPr id="31" name="Rounded Rectangle 30"/>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3" name="Rounded Rectangle 32"/>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5" name="Rounded Rectangle 34"/>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6" name="Rounded Rectangle 35"/>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7" name="Rounded Rectangle 36"/>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2" name="Rounded Rectangle 41"/>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custDataLst>
      <p:tags r:id="rId1"/>
    </p:custDataLst>
    <p:extLst>
      <p:ext uri="{BB962C8B-B14F-4D97-AF65-F5344CB8AC3E}">
        <p14:creationId xmlns:p14="http://schemas.microsoft.com/office/powerpoint/2010/main" val="445069810"/>
      </p:ext>
    </p:extLst>
  </p:cSld>
  <p:clrMapOvr>
    <a:masterClrMapping/>
  </p:clrMapOvr>
  <mc:AlternateContent xmlns:mc="http://schemas.openxmlformats.org/markup-compatibility/2006">
    <mc:Choice xmlns:p14="http://schemas.microsoft.com/office/powerpoint/2010/main" Requires="p14">
      <p:transition spd="slow" p14:dur="2000" advTm="35798"/>
    </mc:Choice>
    <mc:Fallback>
      <p:transition xmlns:p14="http://schemas.microsoft.com/office/powerpoint/2010/main" spd="slow" advTm="3579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ppt_x</p:attrName>
                                        </p:attrNameLst>
                                      </p:cBhvr>
                                      <p:tavLst>
                                        <p:tav tm="0">
                                          <p:val>
                                            <p:strVal val="#ppt_x"/>
                                          </p:val>
                                        </p:tav>
                                        <p:tav tm="100000">
                                          <p:val>
                                            <p:strVal val="#ppt_x"/>
                                          </p:val>
                                        </p:tav>
                                      </p:tavLst>
                                    </p:anim>
                                    <p:anim calcmode="lin" valueType="num">
                                      <p:cBhvr>
                                        <p:cTn id="9" dur="2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62"/>
                                        </p:tgtEl>
                                      </p:cBhvr>
                                    </p:animEffect>
                                    <p:animScale>
                                      <p:cBhvr>
                                        <p:cTn id="14" dur="250" autoRev="1" fill="hold"/>
                                        <p:tgtEl>
                                          <p:spTgt spid="62"/>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61"/>
                                        </p:tgtEl>
                                      </p:cBhvr>
                                    </p:animEffect>
                                    <p:animScale>
                                      <p:cBhvr>
                                        <p:cTn id="19" dur="250" autoRev="1" fill="hold"/>
                                        <p:tgtEl>
                                          <p:spTgt spid="61"/>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63"/>
                                        </p:tgtEl>
                                      </p:cBhvr>
                                    </p:animEffect>
                                    <p:animScale>
                                      <p:cBhvr>
                                        <p:cTn id="24" dur="250" autoRev="1" fill="hold"/>
                                        <p:tgtEl>
                                          <p:spTgt spid="63"/>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4"/>
                                        </p:tgtEl>
                                      </p:cBhvr>
                                    </p:animEffect>
                                    <p:animScale>
                                      <p:cBhvr>
                                        <p:cTn id="29" dur="250" autoRev="1" fill="hold"/>
                                        <p:tgtEl>
                                          <p:spTgt spid="6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1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1212535"/>
            <a:ext cx="14004000" cy="9999732"/>
          </a:xfrm>
          <a:prstGeom prst="rect">
            <a:avLst/>
          </a:prstGeom>
        </p:spPr>
      </p:pic>
      <p:sp>
        <p:nvSpPr>
          <p:cNvPr id="89" name="Freeform 88"/>
          <p:cNvSpPr/>
          <p:nvPr/>
        </p:nvSpPr>
        <p:spPr>
          <a:xfrm>
            <a:off x="3538424" y="7131050"/>
            <a:ext cx="3150823" cy="2796355"/>
          </a:xfrm>
          <a:custGeom>
            <a:avLst/>
            <a:gdLst>
              <a:gd name="connsiteX0" fmla="*/ 491547 w 2876018"/>
              <a:gd name="connsiteY0" fmla="*/ 393479 h 2515568"/>
              <a:gd name="connsiteX1" fmla="*/ 135166 w 2876018"/>
              <a:gd name="connsiteY1" fmla="*/ 795200 h 2515568"/>
              <a:gd name="connsiteX2" fmla="*/ 5573 w 2876018"/>
              <a:gd name="connsiteY2" fmla="*/ 1365385 h 2515568"/>
              <a:gd name="connsiteX3" fmla="*/ 297157 w 2876018"/>
              <a:gd name="connsiteY3" fmla="*/ 1715270 h 2515568"/>
              <a:gd name="connsiteX4" fmla="*/ 459148 w 2876018"/>
              <a:gd name="connsiteY4" fmla="*/ 1987404 h 2515568"/>
              <a:gd name="connsiteX5" fmla="*/ 873846 w 2876018"/>
              <a:gd name="connsiteY5" fmla="*/ 2266017 h 2515568"/>
              <a:gd name="connsiteX6" fmla="*/ 1340381 w 2876018"/>
              <a:gd name="connsiteY6" fmla="*/ 2512233 h 2515568"/>
              <a:gd name="connsiteX7" fmla="*/ 1897631 w 2876018"/>
              <a:gd name="connsiteY7" fmla="*/ 2415042 h 2515568"/>
              <a:gd name="connsiteX8" fmla="*/ 2435441 w 2876018"/>
              <a:gd name="connsiteY8" fmla="*/ 2317852 h 2515568"/>
              <a:gd name="connsiteX9" fmla="*/ 2804781 w 2876018"/>
              <a:gd name="connsiteY9" fmla="*/ 2071636 h 2515568"/>
              <a:gd name="connsiteX10" fmla="*/ 2830700 w 2876018"/>
              <a:gd name="connsiteY10" fmla="*/ 1805981 h 2515568"/>
              <a:gd name="connsiteX11" fmla="*/ 2312328 w 2876018"/>
              <a:gd name="connsiteY11" fmla="*/ 1307070 h 2515568"/>
              <a:gd name="connsiteX12" fmla="*/ 2020744 w 2876018"/>
              <a:gd name="connsiteY12" fmla="*/ 736886 h 2515568"/>
              <a:gd name="connsiteX13" fmla="*/ 1988346 w 2876018"/>
              <a:gd name="connsiteY13" fmla="*/ 179660 h 2515568"/>
              <a:gd name="connsiteX14" fmla="*/ 1716200 w 2876018"/>
              <a:gd name="connsiteY14" fmla="*/ 4717 h 2515568"/>
              <a:gd name="connsiteX15" fmla="*/ 990480 w 2876018"/>
              <a:gd name="connsiteY15" fmla="*/ 88949 h 2515568"/>
              <a:gd name="connsiteX16" fmla="*/ 368433 w 2876018"/>
              <a:gd name="connsiteY16" fmla="*/ 484191 h 2515568"/>
              <a:gd name="connsiteX0" fmla="*/ 491547 w 2876018"/>
              <a:gd name="connsiteY0" fmla="*/ 392353 h 2514442"/>
              <a:gd name="connsiteX1" fmla="*/ 135166 w 2876018"/>
              <a:gd name="connsiteY1" fmla="*/ 794074 h 2514442"/>
              <a:gd name="connsiteX2" fmla="*/ 5573 w 2876018"/>
              <a:gd name="connsiteY2" fmla="*/ 1364259 h 2514442"/>
              <a:gd name="connsiteX3" fmla="*/ 297157 w 2876018"/>
              <a:gd name="connsiteY3" fmla="*/ 1714144 h 2514442"/>
              <a:gd name="connsiteX4" fmla="*/ 459148 w 2876018"/>
              <a:gd name="connsiteY4" fmla="*/ 1986278 h 2514442"/>
              <a:gd name="connsiteX5" fmla="*/ 873846 w 2876018"/>
              <a:gd name="connsiteY5" fmla="*/ 2264891 h 2514442"/>
              <a:gd name="connsiteX6" fmla="*/ 1340381 w 2876018"/>
              <a:gd name="connsiteY6" fmla="*/ 2511107 h 2514442"/>
              <a:gd name="connsiteX7" fmla="*/ 1897631 w 2876018"/>
              <a:gd name="connsiteY7" fmla="*/ 2413916 h 2514442"/>
              <a:gd name="connsiteX8" fmla="*/ 2435441 w 2876018"/>
              <a:gd name="connsiteY8" fmla="*/ 2316726 h 2514442"/>
              <a:gd name="connsiteX9" fmla="*/ 2804781 w 2876018"/>
              <a:gd name="connsiteY9" fmla="*/ 2070510 h 2514442"/>
              <a:gd name="connsiteX10" fmla="*/ 2830700 w 2876018"/>
              <a:gd name="connsiteY10" fmla="*/ 1804855 h 2514442"/>
              <a:gd name="connsiteX11" fmla="*/ 2312328 w 2876018"/>
              <a:gd name="connsiteY11" fmla="*/ 1305944 h 2514442"/>
              <a:gd name="connsiteX12" fmla="*/ 2020744 w 2876018"/>
              <a:gd name="connsiteY12" fmla="*/ 735760 h 2514442"/>
              <a:gd name="connsiteX13" fmla="*/ 1988346 w 2876018"/>
              <a:gd name="connsiteY13" fmla="*/ 178534 h 2514442"/>
              <a:gd name="connsiteX14" fmla="*/ 1716200 w 2876018"/>
              <a:gd name="connsiteY14" fmla="*/ 3591 h 2514442"/>
              <a:gd name="connsiteX15" fmla="*/ 990480 w 2876018"/>
              <a:gd name="connsiteY15" fmla="*/ 87823 h 2514442"/>
              <a:gd name="connsiteX16" fmla="*/ 472107 w 2876018"/>
              <a:gd name="connsiteY16" fmla="*/ 398833 h 2514442"/>
              <a:gd name="connsiteX0" fmla="*/ 491547 w 2876018"/>
              <a:gd name="connsiteY0" fmla="*/ 392353 h 2514442"/>
              <a:gd name="connsiteX1" fmla="*/ 135166 w 2876018"/>
              <a:gd name="connsiteY1" fmla="*/ 794074 h 2514442"/>
              <a:gd name="connsiteX2" fmla="*/ 5573 w 2876018"/>
              <a:gd name="connsiteY2" fmla="*/ 1364259 h 2514442"/>
              <a:gd name="connsiteX3" fmla="*/ 297157 w 2876018"/>
              <a:gd name="connsiteY3" fmla="*/ 1714144 h 2514442"/>
              <a:gd name="connsiteX4" fmla="*/ 459148 w 2876018"/>
              <a:gd name="connsiteY4" fmla="*/ 1986278 h 2514442"/>
              <a:gd name="connsiteX5" fmla="*/ 873846 w 2876018"/>
              <a:gd name="connsiteY5" fmla="*/ 2264891 h 2514442"/>
              <a:gd name="connsiteX6" fmla="*/ 1340381 w 2876018"/>
              <a:gd name="connsiteY6" fmla="*/ 2511107 h 2514442"/>
              <a:gd name="connsiteX7" fmla="*/ 1897631 w 2876018"/>
              <a:gd name="connsiteY7" fmla="*/ 2413916 h 2514442"/>
              <a:gd name="connsiteX8" fmla="*/ 2435441 w 2876018"/>
              <a:gd name="connsiteY8" fmla="*/ 2316726 h 2514442"/>
              <a:gd name="connsiteX9" fmla="*/ 2804781 w 2876018"/>
              <a:gd name="connsiteY9" fmla="*/ 2070510 h 2514442"/>
              <a:gd name="connsiteX10" fmla="*/ 2830700 w 2876018"/>
              <a:gd name="connsiteY10" fmla="*/ 1804855 h 2514442"/>
              <a:gd name="connsiteX11" fmla="*/ 2312328 w 2876018"/>
              <a:gd name="connsiteY11" fmla="*/ 1305944 h 2514442"/>
              <a:gd name="connsiteX12" fmla="*/ 2020744 w 2876018"/>
              <a:gd name="connsiteY12" fmla="*/ 735760 h 2514442"/>
              <a:gd name="connsiteX13" fmla="*/ 1988346 w 2876018"/>
              <a:gd name="connsiteY13" fmla="*/ 178534 h 2514442"/>
              <a:gd name="connsiteX14" fmla="*/ 1716200 w 2876018"/>
              <a:gd name="connsiteY14" fmla="*/ 3591 h 2514442"/>
              <a:gd name="connsiteX15" fmla="*/ 990480 w 2876018"/>
              <a:gd name="connsiteY15" fmla="*/ 87823 h 2514442"/>
              <a:gd name="connsiteX16" fmla="*/ 472107 w 2876018"/>
              <a:gd name="connsiteY16" fmla="*/ 398833 h 2514442"/>
              <a:gd name="connsiteX17" fmla="*/ 491547 w 2876018"/>
              <a:gd name="connsiteY17" fmla="*/ 392353 h 2514442"/>
              <a:gd name="connsiteX0" fmla="*/ 419718 w 2875465"/>
              <a:gd name="connsiteY0" fmla="*/ 470105 h 2514442"/>
              <a:gd name="connsiteX1" fmla="*/ 134613 w 2875465"/>
              <a:gd name="connsiteY1" fmla="*/ 794074 h 2514442"/>
              <a:gd name="connsiteX2" fmla="*/ 5020 w 2875465"/>
              <a:gd name="connsiteY2" fmla="*/ 1364259 h 2514442"/>
              <a:gd name="connsiteX3" fmla="*/ 296604 w 2875465"/>
              <a:gd name="connsiteY3" fmla="*/ 1714144 h 2514442"/>
              <a:gd name="connsiteX4" fmla="*/ 458595 w 2875465"/>
              <a:gd name="connsiteY4" fmla="*/ 1986278 h 2514442"/>
              <a:gd name="connsiteX5" fmla="*/ 873293 w 2875465"/>
              <a:gd name="connsiteY5" fmla="*/ 2264891 h 2514442"/>
              <a:gd name="connsiteX6" fmla="*/ 1339828 w 2875465"/>
              <a:gd name="connsiteY6" fmla="*/ 2511107 h 2514442"/>
              <a:gd name="connsiteX7" fmla="*/ 1897078 w 2875465"/>
              <a:gd name="connsiteY7" fmla="*/ 2413916 h 2514442"/>
              <a:gd name="connsiteX8" fmla="*/ 2434888 w 2875465"/>
              <a:gd name="connsiteY8" fmla="*/ 2316726 h 2514442"/>
              <a:gd name="connsiteX9" fmla="*/ 2804228 w 2875465"/>
              <a:gd name="connsiteY9" fmla="*/ 2070510 h 2514442"/>
              <a:gd name="connsiteX10" fmla="*/ 2830147 w 2875465"/>
              <a:gd name="connsiteY10" fmla="*/ 1804855 h 2514442"/>
              <a:gd name="connsiteX11" fmla="*/ 2311775 w 2875465"/>
              <a:gd name="connsiteY11" fmla="*/ 1305944 h 2514442"/>
              <a:gd name="connsiteX12" fmla="*/ 2020191 w 2875465"/>
              <a:gd name="connsiteY12" fmla="*/ 735760 h 2514442"/>
              <a:gd name="connsiteX13" fmla="*/ 1987793 w 2875465"/>
              <a:gd name="connsiteY13" fmla="*/ 178534 h 2514442"/>
              <a:gd name="connsiteX14" fmla="*/ 1715647 w 2875465"/>
              <a:gd name="connsiteY14" fmla="*/ 3591 h 2514442"/>
              <a:gd name="connsiteX15" fmla="*/ 989927 w 2875465"/>
              <a:gd name="connsiteY15" fmla="*/ 87823 h 2514442"/>
              <a:gd name="connsiteX16" fmla="*/ 471554 w 2875465"/>
              <a:gd name="connsiteY16" fmla="*/ 398833 h 2514442"/>
              <a:gd name="connsiteX17" fmla="*/ 419718 w 2875465"/>
              <a:gd name="connsiteY17" fmla="*/ 470105 h 2514442"/>
              <a:gd name="connsiteX0" fmla="*/ 419718 w 2875465"/>
              <a:gd name="connsiteY0" fmla="*/ 469411 h 2513748"/>
              <a:gd name="connsiteX1" fmla="*/ 134613 w 2875465"/>
              <a:gd name="connsiteY1" fmla="*/ 793380 h 2513748"/>
              <a:gd name="connsiteX2" fmla="*/ 5020 w 2875465"/>
              <a:gd name="connsiteY2" fmla="*/ 1363565 h 2513748"/>
              <a:gd name="connsiteX3" fmla="*/ 296604 w 2875465"/>
              <a:gd name="connsiteY3" fmla="*/ 1713450 h 2513748"/>
              <a:gd name="connsiteX4" fmla="*/ 458595 w 2875465"/>
              <a:gd name="connsiteY4" fmla="*/ 1985584 h 2513748"/>
              <a:gd name="connsiteX5" fmla="*/ 873293 w 2875465"/>
              <a:gd name="connsiteY5" fmla="*/ 2264197 h 2513748"/>
              <a:gd name="connsiteX6" fmla="*/ 1339828 w 2875465"/>
              <a:gd name="connsiteY6" fmla="*/ 2510413 h 2513748"/>
              <a:gd name="connsiteX7" fmla="*/ 1897078 w 2875465"/>
              <a:gd name="connsiteY7" fmla="*/ 2413222 h 2513748"/>
              <a:gd name="connsiteX8" fmla="*/ 2434888 w 2875465"/>
              <a:gd name="connsiteY8" fmla="*/ 2316032 h 2513748"/>
              <a:gd name="connsiteX9" fmla="*/ 2804228 w 2875465"/>
              <a:gd name="connsiteY9" fmla="*/ 2069816 h 2513748"/>
              <a:gd name="connsiteX10" fmla="*/ 2830147 w 2875465"/>
              <a:gd name="connsiteY10" fmla="*/ 1804161 h 2513748"/>
              <a:gd name="connsiteX11" fmla="*/ 2311775 w 2875465"/>
              <a:gd name="connsiteY11" fmla="*/ 1305250 h 2513748"/>
              <a:gd name="connsiteX12" fmla="*/ 2020191 w 2875465"/>
              <a:gd name="connsiteY12" fmla="*/ 735066 h 2513748"/>
              <a:gd name="connsiteX13" fmla="*/ 1987793 w 2875465"/>
              <a:gd name="connsiteY13" fmla="*/ 177840 h 2513748"/>
              <a:gd name="connsiteX14" fmla="*/ 1715647 w 2875465"/>
              <a:gd name="connsiteY14" fmla="*/ 2897 h 2513748"/>
              <a:gd name="connsiteX15" fmla="*/ 989927 w 2875465"/>
              <a:gd name="connsiteY15" fmla="*/ 87129 h 2513748"/>
              <a:gd name="connsiteX16" fmla="*/ 581708 w 2875465"/>
              <a:gd name="connsiteY16" fmla="*/ 320386 h 2513748"/>
              <a:gd name="connsiteX17" fmla="*/ 419718 w 2875465"/>
              <a:gd name="connsiteY17" fmla="*/ 469411 h 2513748"/>
              <a:gd name="connsiteX0" fmla="*/ 400145 w 2875331"/>
              <a:gd name="connsiteY0" fmla="*/ 482370 h 2513748"/>
              <a:gd name="connsiteX1" fmla="*/ 134479 w 2875331"/>
              <a:gd name="connsiteY1" fmla="*/ 793380 h 2513748"/>
              <a:gd name="connsiteX2" fmla="*/ 4886 w 2875331"/>
              <a:gd name="connsiteY2" fmla="*/ 1363565 h 2513748"/>
              <a:gd name="connsiteX3" fmla="*/ 296470 w 2875331"/>
              <a:gd name="connsiteY3" fmla="*/ 1713450 h 2513748"/>
              <a:gd name="connsiteX4" fmla="*/ 458461 w 2875331"/>
              <a:gd name="connsiteY4" fmla="*/ 1985584 h 2513748"/>
              <a:gd name="connsiteX5" fmla="*/ 873159 w 2875331"/>
              <a:gd name="connsiteY5" fmla="*/ 2264197 h 2513748"/>
              <a:gd name="connsiteX6" fmla="*/ 1339694 w 2875331"/>
              <a:gd name="connsiteY6" fmla="*/ 2510413 h 2513748"/>
              <a:gd name="connsiteX7" fmla="*/ 1896944 w 2875331"/>
              <a:gd name="connsiteY7" fmla="*/ 2413222 h 2513748"/>
              <a:gd name="connsiteX8" fmla="*/ 2434754 w 2875331"/>
              <a:gd name="connsiteY8" fmla="*/ 2316032 h 2513748"/>
              <a:gd name="connsiteX9" fmla="*/ 2804094 w 2875331"/>
              <a:gd name="connsiteY9" fmla="*/ 2069816 h 2513748"/>
              <a:gd name="connsiteX10" fmla="*/ 2830013 w 2875331"/>
              <a:gd name="connsiteY10" fmla="*/ 1804161 h 2513748"/>
              <a:gd name="connsiteX11" fmla="*/ 2311641 w 2875331"/>
              <a:gd name="connsiteY11" fmla="*/ 1305250 h 2513748"/>
              <a:gd name="connsiteX12" fmla="*/ 2020057 w 2875331"/>
              <a:gd name="connsiteY12" fmla="*/ 735066 h 2513748"/>
              <a:gd name="connsiteX13" fmla="*/ 1987659 w 2875331"/>
              <a:gd name="connsiteY13" fmla="*/ 177840 h 2513748"/>
              <a:gd name="connsiteX14" fmla="*/ 1715513 w 2875331"/>
              <a:gd name="connsiteY14" fmla="*/ 2897 h 2513748"/>
              <a:gd name="connsiteX15" fmla="*/ 989793 w 2875331"/>
              <a:gd name="connsiteY15" fmla="*/ 87129 h 2513748"/>
              <a:gd name="connsiteX16" fmla="*/ 581574 w 2875331"/>
              <a:gd name="connsiteY16" fmla="*/ 320386 h 2513748"/>
              <a:gd name="connsiteX17" fmla="*/ 400145 w 2875331"/>
              <a:gd name="connsiteY17" fmla="*/ 482370 h 2513748"/>
              <a:gd name="connsiteX0" fmla="*/ 400145 w 2875331"/>
              <a:gd name="connsiteY0" fmla="*/ 482323 h 2513701"/>
              <a:gd name="connsiteX1" fmla="*/ 134479 w 2875331"/>
              <a:gd name="connsiteY1" fmla="*/ 793333 h 2513701"/>
              <a:gd name="connsiteX2" fmla="*/ 4886 w 2875331"/>
              <a:gd name="connsiteY2" fmla="*/ 1363518 h 2513701"/>
              <a:gd name="connsiteX3" fmla="*/ 296470 w 2875331"/>
              <a:gd name="connsiteY3" fmla="*/ 1713403 h 2513701"/>
              <a:gd name="connsiteX4" fmla="*/ 458461 w 2875331"/>
              <a:gd name="connsiteY4" fmla="*/ 1985537 h 2513701"/>
              <a:gd name="connsiteX5" fmla="*/ 873159 w 2875331"/>
              <a:gd name="connsiteY5" fmla="*/ 2264150 h 2513701"/>
              <a:gd name="connsiteX6" fmla="*/ 1339694 w 2875331"/>
              <a:gd name="connsiteY6" fmla="*/ 2510366 h 2513701"/>
              <a:gd name="connsiteX7" fmla="*/ 1896944 w 2875331"/>
              <a:gd name="connsiteY7" fmla="*/ 2413175 h 2513701"/>
              <a:gd name="connsiteX8" fmla="*/ 2434754 w 2875331"/>
              <a:gd name="connsiteY8" fmla="*/ 2315985 h 2513701"/>
              <a:gd name="connsiteX9" fmla="*/ 2804094 w 2875331"/>
              <a:gd name="connsiteY9" fmla="*/ 2069769 h 2513701"/>
              <a:gd name="connsiteX10" fmla="*/ 2830013 w 2875331"/>
              <a:gd name="connsiteY10" fmla="*/ 1804114 h 2513701"/>
              <a:gd name="connsiteX11" fmla="*/ 2311641 w 2875331"/>
              <a:gd name="connsiteY11" fmla="*/ 1305203 h 2513701"/>
              <a:gd name="connsiteX12" fmla="*/ 2020057 w 2875331"/>
              <a:gd name="connsiteY12" fmla="*/ 735019 h 2513701"/>
              <a:gd name="connsiteX13" fmla="*/ 1987659 w 2875331"/>
              <a:gd name="connsiteY13" fmla="*/ 177793 h 2513701"/>
              <a:gd name="connsiteX14" fmla="*/ 1715513 w 2875331"/>
              <a:gd name="connsiteY14" fmla="*/ 2850 h 2513701"/>
              <a:gd name="connsiteX15" fmla="*/ 989793 w 2875331"/>
              <a:gd name="connsiteY15" fmla="*/ 87082 h 2513701"/>
              <a:gd name="connsiteX16" fmla="*/ 542696 w 2875331"/>
              <a:gd name="connsiteY16" fmla="*/ 313860 h 2513701"/>
              <a:gd name="connsiteX17" fmla="*/ 400145 w 2875331"/>
              <a:gd name="connsiteY17" fmla="*/ 482323 h 2513701"/>
              <a:gd name="connsiteX0" fmla="*/ 357153 w 2832339"/>
              <a:gd name="connsiteY0" fmla="*/ 482323 h 2513701"/>
              <a:gd name="connsiteX1" fmla="*/ 91487 w 2832339"/>
              <a:gd name="connsiteY1" fmla="*/ 793333 h 2513701"/>
              <a:gd name="connsiteX2" fmla="*/ 7251 w 2832339"/>
              <a:gd name="connsiteY2" fmla="*/ 1357038 h 2513701"/>
              <a:gd name="connsiteX3" fmla="*/ 253478 w 2832339"/>
              <a:gd name="connsiteY3" fmla="*/ 1713403 h 2513701"/>
              <a:gd name="connsiteX4" fmla="*/ 415469 w 2832339"/>
              <a:gd name="connsiteY4" fmla="*/ 1985537 h 2513701"/>
              <a:gd name="connsiteX5" fmla="*/ 830167 w 2832339"/>
              <a:gd name="connsiteY5" fmla="*/ 2264150 h 2513701"/>
              <a:gd name="connsiteX6" fmla="*/ 1296702 w 2832339"/>
              <a:gd name="connsiteY6" fmla="*/ 2510366 h 2513701"/>
              <a:gd name="connsiteX7" fmla="*/ 1853952 w 2832339"/>
              <a:gd name="connsiteY7" fmla="*/ 2413175 h 2513701"/>
              <a:gd name="connsiteX8" fmla="*/ 2391762 w 2832339"/>
              <a:gd name="connsiteY8" fmla="*/ 2315985 h 2513701"/>
              <a:gd name="connsiteX9" fmla="*/ 2761102 w 2832339"/>
              <a:gd name="connsiteY9" fmla="*/ 2069769 h 2513701"/>
              <a:gd name="connsiteX10" fmla="*/ 2787021 w 2832339"/>
              <a:gd name="connsiteY10" fmla="*/ 1804114 h 2513701"/>
              <a:gd name="connsiteX11" fmla="*/ 2268649 w 2832339"/>
              <a:gd name="connsiteY11" fmla="*/ 1305203 h 2513701"/>
              <a:gd name="connsiteX12" fmla="*/ 1977065 w 2832339"/>
              <a:gd name="connsiteY12" fmla="*/ 735019 h 2513701"/>
              <a:gd name="connsiteX13" fmla="*/ 1944667 w 2832339"/>
              <a:gd name="connsiteY13" fmla="*/ 177793 h 2513701"/>
              <a:gd name="connsiteX14" fmla="*/ 1672521 w 2832339"/>
              <a:gd name="connsiteY14" fmla="*/ 2850 h 2513701"/>
              <a:gd name="connsiteX15" fmla="*/ 946801 w 2832339"/>
              <a:gd name="connsiteY15" fmla="*/ 87082 h 2513701"/>
              <a:gd name="connsiteX16" fmla="*/ 499704 w 2832339"/>
              <a:gd name="connsiteY16" fmla="*/ 313860 h 2513701"/>
              <a:gd name="connsiteX17" fmla="*/ 357153 w 2832339"/>
              <a:gd name="connsiteY17" fmla="*/ 482323 h 25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32339" h="2513701">
                <a:moveTo>
                  <a:pt x="357153" y="482323"/>
                </a:moveTo>
                <a:cubicBezTo>
                  <a:pt x="219460" y="602191"/>
                  <a:pt x="149804" y="647547"/>
                  <a:pt x="91487" y="793333"/>
                </a:cubicBezTo>
                <a:cubicBezTo>
                  <a:pt x="33170" y="939119"/>
                  <a:pt x="-19748" y="1203693"/>
                  <a:pt x="7251" y="1357038"/>
                </a:cubicBezTo>
                <a:cubicBezTo>
                  <a:pt x="34249" y="1510383"/>
                  <a:pt x="185442" y="1608653"/>
                  <a:pt x="253478" y="1713403"/>
                </a:cubicBezTo>
                <a:cubicBezTo>
                  <a:pt x="321514" y="1818153"/>
                  <a:pt x="319354" y="1893746"/>
                  <a:pt x="415469" y="1985537"/>
                </a:cubicBezTo>
                <a:cubicBezTo>
                  <a:pt x="511584" y="2077328"/>
                  <a:pt x="683295" y="2176679"/>
                  <a:pt x="830167" y="2264150"/>
                </a:cubicBezTo>
                <a:cubicBezTo>
                  <a:pt x="977039" y="2351622"/>
                  <a:pt x="1126071" y="2485529"/>
                  <a:pt x="1296702" y="2510366"/>
                </a:cubicBezTo>
                <a:cubicBezTo>
                  <a:pt x="1467333" y="2535204"/>
                  <a:pt x="1853952" y="2413175"/>
                  <a:pt x="1853952" y="2413175"/>
                </a:cubicBezTo>
                <a:cubicBezTo>
                  <a:pt x="2036462" y="2380778"/>
                  <a:pt x="2240570" y="2373219"/>
                  <a:pt x="2391762" y="2315985"/>
                </a:cubicBezTo>
                <a:cubicBezTo>
                  <a:pt x="2542954" y="2258751"/>
                  <a:pt x="2695225" y="2155081"/>
                  <a:pt x="2761102" y="2069769"/>
                </a:cubicBezTo>
                <a:cubicBezTo>
                  <a:pt x="2826979" y="1984457"/>
                  <a:pt x="2869096" y="1931542"/>
                  <a:pt x="2787021" y="1804114"/>
                </a:cubicBezTo>
                <a:cubicBezTo>
                  <a:pt x="2704946" y="1676686"/>
                  <a:pt x="2403642" y="1483385"/>
                  <a:pt x="2268649" y="1305203"/>
                </a:cubicBezTo>
                <a:cubicBezTo>
                  <a:pt x="2133656" y="1127021"/>
                  <a:pt x="2031062" y="922921"/>
                  <a:pt x="1977065" y="735019"/>
                </a:cubicBezTo>
                <a:cubicBezTo>
                  <a:pt x="1923068" y="547117"/>
                  <a:pt x="1995424" y="299821"/>
                  <a:pt x="1944667" y="177793"/>
                </a:cubicBezTo>
                <a:cubicBezTo>
                  <a:pt x="1893910" y="55765"/>
                  <a:pt x="1838832" y="17968"/>
                  <a:pt x="1672521" y="2850"/>
                </a:cubicBezTo>
                <a:cubicBezTo>
                  <a:pt x="1506210" y="-12268"/>
                  <a:pt x="1142270" y="35247"/>
                  <a:pt x="946801" y="87082"/>
                </a:cubicBezTo>
                <a:cubicBezTo>
                  <a:pt x="751332" y="138917"/>
                  <a:pt x="499704" y="313860"/>
                  <a:pt x="499704" y="313860"/>
                </a:cubicBezTo>
                <a:lnTo>
                  <a:pt x="357153" y="482323"/>
                </a:lnTo>
                <a:close/>
              </a:path>
            </a:pathLst>
          </a:custGeom>
          <a:solidFill>
            <a:srgbClr val="FFFFFF">
              <a:alpha val="38000"/>
            </a:srgbClr>
          </a:solidFill>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Freeform 89"/>
          <p:cNvSpPr/>
          <p:nvPr/>
        </p:nvSpPr>
        <p:spPr>
          <a:xfrm>
            <a:off x="6921570" y="7777243"/>
            <a:ext cx="1556485" cy="1263545"/>
          </a:xfrm>
          <a:custGeom>
            <a:avLst/>
            <a:gdLst>
              <a:gd name="connsiteX0" fmla="*/ 316245 w 1399156"/>
              <a:gd name="connsiteY0" fmla="*/ 1123538 h 1135826"/>
              <a:gd name="connsiteX1" fmla="*/ 31921 w 1399156"/>
              <a:gd name="connsiteY1" fmla="*/ 820246 h 1135826"/>
              <a:gd name="connsiteX2" fmla="*/ 60353 w 1399156"/>
              <a:gd name="connsiteY2" fmla="*/ 545388 h 1135826"/>
              <a:gd name="connsiteX3" fmla="*/ 12966 w 1399156"/>
              <a:gd name="connsiteY3" fmla="*/ 346352 h 1135826"/>
              <a:gd name="connsiteX4" fmla="*/ 335200 w 1399156"/>
              <a:gd name="connsiteY4" fmla="*/ 137839 h 1135826"/>
              <a:gd name="connsiteX5" fmla="*/ 704822 w 1399156"/>
              <a:gd name="connsiteY5" fmla="*/ 118883 h 1135826"/>
              <a:gd name="connsiteX6" fmla="*/ 970192 w 1399156"/>
              <a:gd name="connsiteY6" fmla="*/ 5149 h 1135826"/>
              <a:gd name="connsiteX7" fmla="*/ 1301904 w 1399156"/>
              <a:gd name="connsiteY7" fmla="*/ 308441 h 1135826"/>
              <a:gd name="connsiteX8" fmla="*/ 1396679 w 1399156"/>
              <a:gd name="connsiteY8" fmla="*/ 668600 h 1135826"/>
              <a:gd name="connsiteX9" fmla="*/ 1226084 w 1399156"/>
              <a:gd name="connsiteY9" fmla="*/ 905547 h 1135826"/>
              <a:gd name="connsiteX10" fmla="*/ 941760 w 1399156"/>
              <a:gd name="connsiteY10" fmla="*/ 943458 h 1135826"/>
              <a:gd name="connsiteX11" fmla="*/ 799597 w 1399156"/>
              <a:gd name="connsiteY11" fmla="*/ 886591 h 1135826"/>
              <a:gd name="connsiteX12" fmla="*/ 543705 w 1399156"/>
              <a:gd name="connsiteY12" fmla="*/ 1057193 h 1135826"/>
              <a:gd name="connsiteX13" fmla="*/ 316245 w 1399156"/>
              <a:gd name="connsiteY13" fmla="*/ 1123538 h 113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9156" h="1135826">
                <a:moveTo>
                  <a:pt x="316245" y="1123538"/>
                </a:moveTo>
                <a:cubicBezTo>
                  <a:pt x="230948" y="1084047"/>
                  <a:pt x="74570" y="916604"/>
                  <a:pt x="31921" y="820246"/>
                </a:cubicBezTo>
                <a:cubicBezTo>
                  <a:pt x="-10728" y="723888"/>
                  <a:pt x="63512" y="624370"/>
                  <a:pt x="60353" y="545388"/>
                </a:cubicBezTo>
                <a:cubicBezTo>
                  <a:pt x="57194" y="466406"/>
                  <a:pt x="-32842" y="414277"/>
                  <a:pt x="12966" y="346352"/>
                </a:cubicBezTo>
                <a:cubicBezTo>
                  <a:pt x="58774" y="278427"/>
                  <a:pt x="219891" y="175750"/>
                  <a:pt x="335200" y="137839"/>
                </a:cubicBezTo>
                <a:cubicBezTo>
                  <a:pt x="450509" y="99928"/>
                  <a:pt x="598990" y="140998"/>
                  <a:pt x="704822" y="118883"/>
                </a:cubicBezTo>
                <a:cubicBezTo>
                  <a:pt x="810654" y="96768"/>
                  <a:pt x="870678" y="-26444"/>
                  <a:pt x="970192" y="5149"/>
                </a:cubicBezTo>
                <a:cubicBezTo>
                  <a:pt x="1069706" y="36742"/>
                  <a:pt x="1230823" y="197866"/>
                  <a:pt x="1301904" y="308441"/>
                </a:cubicBezTo>
                <a:cubicBezTo>
                  <a:pt x="1372985" y="419016"/>
                  <a:pt x="1409316" y="569082"/>
                  <a:pt x="1396679" y="668600"/>
                </a:cubicBezTo>
                <a:cubicBezTo>
                  <a:pt x="1384042" y="768118"/>
                  <a:pt x="1301904" y="859737"/>
                  <a:pt x="1226084" y="905547"/>
                </a:cubicBezTo>
                <a:cubicBezTo>
                  <a:pt x="1150264" y="951357"/>
                  <a:pt x="1012841" y="946617"/>
                  <a:pt x="941760" y="943458"/>
                </a:cubicBezTo>
                <a:cubicBezTo>
                  <a:pt x="870679" y="940299"/>
                  <a:pt x="865940" y="867635"/>
                  <a:pt x="799597" y="886591"/>
                </a:cubicBezTo>
                <a:cubicBezTo>
                  <a:pt x="733255" y="905547"/>
                  <a:pt x="622684" y="1016122"/>
                  <a:pt x="543705" y="1057193"/>
                </a:cubicBezTo>
                <a:cubicBezTo>
                  <a:pt x="464726" y="1098264"/>
                  <a:pt x="401542" y="1163029"/>
                  <a:pt x="316245" y="1123538"/>
                </a:cubicBezTo>
                <a:close/>
              </a:path>
            </a:pathLst>
          </a:custGeom>
          <a:solidFill>
            <a:schemeClr val="tx1">
              <a:alpha val="38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Freeform 90"/>
          <p:cNvSpPr/>
          <p:nvPr/>
        </p:nvSpPr>
        <p:spPr>
          <a:xfrm>
            <a:off x="9622344" y="7717880"/>
            <a:ext cx="1773880" cy="795751"/>
          </a:xfrm>
          <a:custGeom>
            <a:avLst/>
            <a:gdLst>
              <a:gd name="connsiteX0" fmla="*/ 1944 w 1594577"/>
              <a:gd name="connsiteY0" fmla="*/ 703009 h 715317"/>
              <a:gd name="connsiteX1" fmla="*/ 134629 w 1594577"/>
              <a:gd name="connsiteY1" fmla="*/ 418673 h 715317"/>
              <a:gd name="connsiteX2" fmla="*/ 390521 w 1594577"/>
              <a:gd name="connsiteY2" fmla="*/ 390239 h 715317"/>
              <a:gd name="connsiteX3" fmla="*/ 655891 w 1594577"/>
              <a:gd name="connsiteY3" fmla="*/ 257549 h 715317"/>
              <a:gd name="connsiteX4" fmla="*/ 798053 w 1594577"/>
              <a:gd name="connsiteY4" fmla="*/ 49036 h 715317"/>
              <a:gd name="connsiteX5" fmla="*/ 959171 w 1594577"/>
              <a:gd name="connsiteY5" fmla="*/ 1646 h 715317"/>
              <a:gd name="connsiteX6" fmla="*/ 1309838 w 1594577"/>
              <a:gd name="connsiteY6" fmla="*/ 86947 h 715317"/>
              <a:gd name="connsiteX7" fmla="*/ 1575208 w 1594577"/>
              <a:gd name="connsiteY7" fmla="*/ 342850 h 715317"/>
              <a:gd name="connsiteX8" fmla="*/ 1527820 w 1594577"/>
              <a:gd name="connsiteY8" fmla="*/ 494496 h 715317"/>
              <a:gd name="connsiteX9" fmla="*/ 1158198 w 1594577"/>
              <a:gd name="connsiteY9" fmla="*/ 608230 h 715317"/>
              <a:gd name="connsiteX10" fmla="*/ 693801 w 1594577"/>
              <a:gd name="connsiteY10" fmla="*/ 541885 h 715317"/>
              <a:gd name="connsiteX11" fmla="*/ 532684 w 1594577"/>
              <a:gd name="connsiteY11" fmla="*/ 485018 h 715317"/>
              <a:gd name="connsiteX12" fmla="*/ 229404 w 1594577"/>
              <a:gd name="connsiteY12" fmla="*/ 646142 h 715317"/>
              <a:gd name="connsiteX13" fmla="*/ 1944 w 1594577"/>
              <a:gd name="connsiteY13" fmla="*/ 703009 h 71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4577" h="715317">
                <a:moveTo>
                  <a:pt x="1944" y="703009"/>
                </a:moveTo>
                <a:cubicBezTo>
                  <a:pt x="-13852" y="665098"/>
                  <a:pt x="69866" y="470801"/>
                  <a:pt x="134629" y="418673"/>
                </a:cubicBezTo>
                <a:cubicBezTo>
                  <a:pt x="199392" y="366545"/>
                  <a:pt x="303644" y="417093"/>
                  <a:pt x="390521" y="390239"/>
                </a:cubicBezTo>
                <a:cubicBezTo>
                  <a:pt x="477398" y="363385"/>
                  <a:pt x="587969" y="314416"/>
                  <a:pt x="655891" y="257549"/>
                </a:cubicBezTo>
                <a:cubicBezTo>
                  <a:pt x="723813" y="200682"/>
                  <a:pt x="747506" y="91686"/>
                  <a:pt x="798053" y="49036"/>
                </a:cubicBezTo>
                <a:cubicBezTo>
                  <a:pt x="848600" y="6386"/>
                  <a:pt x="873874" y="-4673"/>
                  <a:pt x="959171" y="1646"/>
                </a:cubicBezTo>
                <a:cubicBezTo>
                  <a:pt x="1044469" y="7964"/>
                  <a:pt x="1207165" y="30080"/>
                  <a:pt x="1309838" y="86947"/>
                </a:cubicBezTo>
                <a:cubicBezTo>
                  <a:pt x="1412511" y="143814"/>
                  <a:pt x="1538878" y="274925"/>
                  <a:pt x="1575208" y="342850"/>
                </a:cubicBezTo>
                <a:cubicBezTo>
                  <a:pt x="1611538" y="410775"/>
                  <a:pt x="1597322" y="450266"/>
                  <a:pt x="1527820" y="494496"/>
                </a:cubicBezTo>
                <a:cubicBezTo>
                  <a:pt x="1458318" y="538726"/>
                  <a:pt x="1297201" y="600332"/>
                  <a:pt x="1158198" y="608230"/>
                </a:cubicBezTo>
                <a:cubicBezTo>
                  <a:pt x="1019195" y="616128"/>
                  <a:pt x="798053" y="562420"/>
                  <a:pt x="693801" y="541885"/>
                </a:cubicBezTo>
                <a:cubicBezTo>
                  <a:pt x="589549" y="521350"/>
                  <a:pt x="610083" y="467642"/>
                  <a:pt x="532684" y="485018"/>
                </a:cubicBezTo>
                <a:cubicBezTo>
                  <a:pt x="455285" y="502394"/>
                  <a:pt x="317861" y="609810"/>
                  <a:pt x="229404" y="646142"/>
                </a:cubicBezTo>
                <a:cubicBezTo>
                  <a:pt x="140947" y="682474"/>
                  <a:pt x="17740" y="740920"/>
                  <a:pt x="1944" y="703009"/>
                </a:cubicBezTo>
                <a:close/>
              </a:path>
            </a:pathLst>
          </a:custGeom>
          <a:solidFill>
            <a:srgbClr val="FFFFFF">
              <a:alpha val="38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Freeform 97"/>
          <p:cNvSpPr/>
          <p:nvPr/>
        </p:nvSpPr>
        <p:spPr>
          <a:xfrm>
            <a:off x="12622588" y="5861363"/>
            <a:ext cx="636064" cy="2120692"/>
          </a:xfrm>
          <a:custGeom>
            <a:avLst/>
            <a:gdLst>
              <a:gd name="connsiteX0" fmla="*/ 259017 w 567962"/>
              <a:gd name="connsiteY0" fmla="*/ 19147 h 1924145"/>
              <a:gd name="connsiteX1" fmla="*/ 186285 w 567962"/>
              <a:gd name="connsiteY1" fmla="*/ 192586 h 1924145"/>
              <a:gd name="connsiteX2" fmla="*/ 152716 w 567962"/>
              <a:gd name="connsiteY2" fmla="*/ 472326 h 1924145"/>
              <a:gd name="connsiteX3" fmla="*/ 29630 w 567962"/>
              <a:gd name="connsiteY3" fmla="*/ 802419 h 1924145"/>
              <a:gd name="connsiteX4" fmla="*/ 1656 w 567962"/>
              <a:gd name="connsiteY4" fmla="*/ 1322735 h 1924145"/>
              <a:gd name="connsiteX5" fmla="*/ 63199 w 567962"/>
              <a:gd name="connsiteY5" fmla="*/ 1826267 h 1924145"/>
              <a:gd name="connsiteX6" fmla="*/ 119147 w 567962"/>
              <a:gd name="connsiteY6" fmla="*/ 1910189 h 1924145"/>
              <a:gd name="connsiteX7" fmla="*/ 331749 w 567962"/>
              <a:gd name="connsiteY7" fmla="*/ 1641638 h 1924145"/>
              <a:gd name="connsiteX8" fmla="*/ 471619 w 567962"/>
              <a:gd name="connsiteY8" fmla="*/ 1199649 h 1924145"/>
              <a:gd name="connsiteX9" fmla="*/ 566731 w 567962"/>
              <a:gd name="connsiteY9" fmla="*/ 1048590 h 1924145"/>
              <a:gd name="connsiteX10" fmla="*/ 527567 w 567962"/>
              <a:gd name="connsiteY10" fmla="*/ 662549 h 1924145"/>
              <a:gd name="connsiteX11" fmla="*/ 555541 w 567962"/>
              <a:gd name="connsiteY11" fmla="*/ 489110 h 1924145"/>
              <a:gd name="connsiteX12" fmla="*/ 544352 w 567962"/>
              <a:gd name="connsiteY12" fmla="*/ 366024 h 1924145"/>
              <a:gd name="connsiteX13" fmla="*/ 326155 w 567962"/>
              <a:gd name="connsiteY13" fmla="*/ 41526 h 1924145"/>
              <a:gd name="connsiteX14" fmla="*/ 259017 w 567962"/>
              <a:gd name="connsiteY14" fmla="*/ 19147 h 1924145"/>
              <a:gd name="connsiteX0" fmla="*/ 259017 w 567415"/>
              <a:gd name="connsiteY0" fmla="*/ 19147 h 1924145"/>
              <a:gd name="connsiteX1" fmla="*/ 186285 w 567415"/>
              <a:gd name="connsiteY1" fmla="*/ 192586 h 1924145"/>
              <a:gd name="connsiteX2" fmla="*/ 152716 w 567415"/>
              <a:gd name="connsiteY2" fmla="*/ 472326 h 1924145"/>
              <a:gd name="connsiteX3" fmla="*/ 29630 w 567415"/>
              <a:gd name="connsiteY3" fmla="*/ 802419 h 1924145"/>
              <a:gd name="connsiteX4" fmla="*/ 1656 w 567415"/>
              <a:gd name="connsiteY4" fmla="*/ 1322735 h 1924145"/>
              <a:gd name="connsiteX5" fmla="*/ 63199 w 567415"/>
              <a:gd name="connsiteY5" fmla="*/ 1826267 h 1924145"/>
              <a:gd name="connsiteX6" fmla="*/ 119147 w 567415"/>
              <a:gd name="connsiteY6" fmla="*/ 1910189 h 1924145"/>
              <a:gd name="connsiteX7" fmla="*/ 331749 w 567415"/>
              <a:gd name="connsiteY7" fmla="*/ 1641638 h 1924145"/>
              <a:gd name="connsiteX8" fmla="*/ 471619 w 567415"/>
              <a:gd name="connsiteY8" fmla="*/ 1199649 h 1924145"/>
              <a:gd name="connsiteX9" fmla="*/ 566731 w 567415"/>
              <a:gd name="connsiteY9" fmla="*/ 1048590 h 1924145"/>
              <a:gd name="connsiteX10" fmla="*/ 516377 w 567415"/>
              <a:gd name="connsiteY10" fmla="*/ 634575 h 1924145"/>
              <a:gd name="connsiteX11" fmla="*/ 555541 w 567415"/>
              <a:gd name="connsiteY11" fmla="*/ 489110 h 1924145"/>
              <a:gd name="connsiteX12" fmla="*/ 544352 w 567415"/>
              <a:gd name="connsiteY12" fmla="*/ 366024 h 1924145"/>
              <a:gd name="connsiteX13" fmla="*/ 326155 w 567415"/>
              <a:gd name="connsiteY13" fmla="*/ 41526 h 1924145"/>
              <a:gd name="connsiteX14" fmla="*/ 259017 w 567415"/>
              <a:gd name="connsiteY14" fmla="*/ 19147 h 1924145"/>
              <a:gd name="connsiteX0" fmla="*/ 259017 w 567415"/>
              <a:gd name="connsiteY0" fmla="*/ 19147 h 1924145"/>
              <a:gd name="connsiteX1" fmla="*/ 186285 w 567415"/>
              <a:gd name="connsiteY1" fmla="*/ 192586 h 1924145"/>
              <a:gd name="connsiteX2" fmla="*/ 152716 w 567415"/>
              <a:gd name="connsiteY2" fmla="*/ 472326 h 1924145"/>
              <a:gd name="connsiteX3" fmla="*/ 29630 w 567415"/>
              <a:gd name="connsiteY3" fmla="*/ 802419 h 1924145"/>
              <a:gd name="connsiteX4" fmla="*/ 1656 w 567415"/>
              <a:gd name="connsiteY4" fmla="*/ 1322735 h 1924145"/>
              <a:gd name="connsiteX5" fmla="*/ 63199 w 567415"/>
              <a:gd name="connsiteY5" fmla="*/ 1826267 h 1924145"/>
              <a:gd name="connsiteX6" fmla="*/ 119147 w 567415"/>
              <a:gd name="connsiteY6" fmla="*/ 1910189 h 1924145"/>
              <a:gd name="connsiteX7" fmla="*/ 331749 w 567415"/>
              <a:gd name="connsiteY7" fmla="*/ 1641638 h 1924145"/>
              <a:gd name="connsiteX8" fmla="*/ 471619 w 567415"/>
              <a:gd name="connsiteY8" fmla="*/ 1199649 h 1924145"/>
              <a:gd name="connsiteX9" fmla="*/ 566731 w 567415"/>
              <a:gd name="connsiteY9" fmla="*/ 1048590 h 1924145"/>
              <a:gd name="connsiteX10" fmla="*/ 516377 w 567415"/>
              <a:gd name="connsiteY10" fmla="*/ 634575 h 1924145"/>
              <a:gd name="connsiteX11" fmla="*/ 555541 w 567415"/>
              <a:gd name="connsiteY11" fmla="*/ 528659 h 1924145"/>
              <a:gd name="connsiteX12" fmla="*/ 544352 w 567415"/>
              <a:gd name="connsiteY12" fmla="*/ 366024 h 1924145"/>
              <a:gd name="connsiteX13" fmla="*/ 326155 w 567415"/>
              <a:gd name="connsiteY13" fmla="*/ 41526 h 1924145"/>
              <a:gd name="connsiteX14" fmla="*/ 259017 w 567415"/>
              <a:gd name="connsiteY14" fmla="*/ 19147 h 1924145"/>
              <a:gd name="connsiteX0" fmla="*/ 259017 w 571771"/>
              <a:gd name="connsiteY0" fmla="*/ 19147 h 1924145"/>
              <a:gd name="connsiteX1" fmla="*/ 186285 w 571771"/>
              <a:gd name="connsiteY1" fmla="*/ 192586 h 1924145"/>
              <a:gd name="connsiteX2" fmla="*/ 152716 w 571771"/>
              <a:gd name="connsiteY2" fmla="*/ 472326 h 1924145"/>
              <a:gd name="connsiteX3" fmla="*/ 29630 w 571771"/>
              <a:gd name="connsiteY3" fmla="*/ 802419 h 1924145"/>
              <a:gd name="connsiteX4" fmla="*/ 1656 w 571771"/>
              <a:gd name="connsiteY4" fmla="*/ 1322735 h 1924145"/>
              <a:gd name="connsiteX5" fmla="*/ 63199 w 571771"/>
              <a:gd name="connsiteY5" fmla="*/ 1826267 h 1924145"/>
              <a:gd name="connsiteX6" fmla="*/ 119147 w 571771"/>
              <a:gd name="connsiteY6" fmla="*/ 1910189 h 1924145"/>
              <a:gd name="connsiteX7" fmla="*/ 331749 w 571771"/>
              <a:gd name="connsiteY7" fmla="*/ 1641638 h 1924145"/>
              <a:gd name="connsiteX8" fmla="*/ 471619 w 571771"/>
              <a:gd name="connsiteY8" fmla="*/ 1199649 h 1924145"/>
              <a:gd name="connsiteX9" fmla="*/ 571126 w 571771"/>
              <a:gd name="connsiteY9" fmla="*/ 938731 h 1924145"/>
              <a:gd name="connsiteX10" fmla="*/ 516377 w 571771"/>
              <a:gd name="connsiteY10" fmla="*/ 634575 h 1924145"/>
              <a:gd name="connsiteX11" fmla="*/ 555541 w 571771"/>
              <a:gd name="connsiteY11" fmla="*/ 528659 h 1924145"/>
              <a:gd name="connsiteX12" fmla="*/ 544352 w 571771"/>
              <a:gd name="connsiteY12" fmla="*/ 366024 h 1924145"/>
              <a:gd name="connsiteX13" fmla="*/ 326155 w 571771"/>
              <a:gd name="connsiteY13" fmla="*/ 41526 h 1924145"/>
              <a:gd name="connsiteX14" fmla="*/ 259017 w 571771"/>
              <a:gd name="connsiteY14" fmla="*/ 19147 h 1924145"/>
              <a:gd name="connsiteX0" fmla="*/ 259017 w 571771"/>
              <a:gd name="connsiteY0" fmla="*/ 19147 h 1924145"/>
              <a:gd name="connsiteX1" fmla="*/ 186285 w 571771"/>
              <a:gd name="connsiteY1" fmla="*/ 192586 h 1924145"/>
              <a:gd name="connsiteX2" fmla="*/ 152716 w 571771"/>
              <a:gd name="connsiteY2" fmla="*/ 472326 h 1924145"/>
              <a:gd name="connsiteX3" fmla="*/ 29630 w 571771"/>
              <a:gd name="connsiteY3" fmla="*/ 802419 h 1924145"/>
              <a:gd name="connsiteX4" fmla="*/ 1656 w 571771"/>
              <a:gd name="connsiteY4" fmla="*/ 1322735 h 1924145"/>
              <a:gd name="connsiteX5" fmla="*/ 63199 w 571771"/>
              <a:gd name="connsiteY5" fmla="*/ 1826267 h 1924145"/>
              <a:gd name="connsiteX6" fmla="*/ 119147 w 571771"/>
              <a:gd name="connsiteY6" fmla="*/ 1910189 h 1924145"/>
              <a:gd name="connsiteX7" fmla="*/ 331749 w 571771"/>
              <a:gd name="connsiteY7" fmla="*/ 1641638 h 1924145"/>
              <a:gd name="connsiteX8" fmla="*/ 471619 w 571771"/>
              <a:gd name="connsiteY8" fmla="*/ 1199649 h 1924145"/>
              <a:gd name="connsiteX9" fmla="*/ 571126 w 571771"/>
              <a:gd name="connsiteY9" fmla="*/ 938731 h 1924145"/>
              <a:gd name="connsiteX10" fmla="*/ 516377 w 571771"/>
              <a:gd name="connsiteY10" fmla="*/ 634575 h 1924145"/>
              <a:gd name="connsiteX11" fmla="*/ 555541 w 571771"/>
              <a:gd name="connsiteY11" fmla="*/ 528659 h 1924145"/>
              <a:gd name="connsiteX12" fmla="*/ 544352 w 571771"/>
              <a:gd name="connsiteY12" fmla="*/ 366024 h 1924145"/>
              <a:gd name="connsiteX13" fmla="*/ 326155 w 571771"/>
              <a:gd name="connsiteY13" fmla="*/ 41526 h 1924145"/>
              <a:gd name="connsiteX14" fmla="*/ 259017 w 571771"/>
              <a:gd name="connsiteY14" fmla="*/ 19147 h 1924145"/>
              <a:gd name="connsiteX0" fmla="*/ 259017 w 571771"/>
              <a:gd name="connsiteY0" fmla="*/ 1335 h 1906333"/>
              <a:gd name="connsiteX1" fmla="*/ 186285 w 571771"/>
              <a:gd name="connsiteY1" fmla="*/ 174774 h 1906333"/>
              <a:gd name="connsiteX2" fmla="*/ 152716 w 571771"/>
              <a:gd name="connsiteY2" fmla="*/ 454514 h 1906333"/>
              <a:gd name="connsiteX3" fmla="*/ 29630 w 571771"/>
              <a:gd name="connsiteY3" fmla="*/ 784607 h 1906333"/>
              <a:gd name="connsiteX4" fmla="*/ 1656 w 571771"/>
              <a:gd name="connsiteY4" fmla="*/ 1304923 h 1906333"/>
              <a:gd name="connsiteX5" fmla="*/ 63199 w 571771"/>
              <a:gd name="connsiteY5" fmla="*/ 1808455 h 1906333"/>
              <a:gd name="connsiteX6" fmla="*/ 119147 w 571771"/>
              <a:gd name="connsiteY6" fmla="*/ 1892377 h 1906333"/>
              <a:gd name="connsiteX7" fmla="*/ 331749 w 571771"/>
              <a:gd name="connsiteY7" fmla="*/ 1623826 h 1906333"/>
              <a:gd name="connsiteX8" fmla="*/ 471619 w 571771"/>
              <a:gd name="connsiteY8" fmla="*/ 1181837 h 1906333"/>
              <a:gd name="connsiteX9" fmla="*/ 571126 w 571771"/>
              <a:gd name="connsiteY9" fmla="*/ 920919 h 1906333"/>
              <a:gd name="connsiteX10" fmla="*/ 516377 w 571771"/>
              <a:gd name="connsiteY10" fmla="*/ 616763 h 1906333"/>
              <a:gd name="connsiteX11" fmla="*/ 555541 w 571771"/>
              <a:gd name="connsiteY11" fmla="*/ 510847 h 1906333"/>
              <a:gd name="connsiteX12" fmla="*/ 544352 w 571771"/>
              <a:gd name="connsiteY12" fmla="*/ 348212 h 1906333"/>
              <a:gd name="connsiteX13" fmla="*/ 400860 w 571771"/>
              <a:gd name="connsiteY13" fmla="*/ 107207 h 1906333"/>
              <a:gd name="connsiteX14" fmla="*/ 259017 w 571771"/>
              <a:gd name="connsiteY14" fmla="*/ 1335 h 190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771" h="1906333">
                <a:moveTo>
                  <a:pt x="259017" y="1335"/>
                </a:moveTo>
                <a:cubicBezTo>
                  <a:pt x="223255" y="12596"/>
                  <a:pt x="204002" y="99244"/>
                  <a:pt x="186285" y="174774"/>
                </a:cubicBezTo>
                <a:cubicBezTo>
                  <a:pt x="168568" y="250304"/>
                  <a:pt x="178825" y="352875"/>
                  <a:pt x="152716" y="454514"/>
                </a:cubicBezTo>
                <a:cubicBezTo>
                  <a:pt x="126607" y="556153"/>
                  <a:pt x="54807" y="642872"/>
                  <a:pt x="29630" y="784607"/>
                </a:cubicBezTo>
                <a:cubicBezTo>
                  <a:pt x="4453" y="926342"/>
                  <a:pt x="-3939" y="1134282"/>
                  <a:pt x="1656" y="1304923"/>
                </a:cubicBezTo>
                <a:cubicBezTo>
                  <a:pt x="7251" y="1475564"/>
                  <a:pt x="43617" y="1710546"/>
                  <a:pt x="63199" y="1808455"/>
                </a:cubicBezTo>
                <a:cubicBezTo>
                  <a:pt x="82781" y="1906364"/>
                  <a:pt x="74389" y="1923149"/>
                  <a:pt x="119147" y="1892377"/>
                </a:cubicBezTo>
                <a:cubicBezTo>
                  <a:pt x="163905" y="1861606"/>
                  <a:pt x="273004" y="1742249"/>
                  <a:pt x="331749" y="1623826"/>
                </a:cubicBezTo>
                <a:cubicBezTo>
                  <a:pt x="390494" y="1505403"/>
                  <a:pt x="431723" y="1298988"/>
                  <a:pt x="471619" y="1181837"/>
                </a:cubicBezTo>
                <a:cubicBezTo>
                  <a:pt x="511515" y="1064686"/>
                  <a:pt x="563666" y="1081013"/>
                  <a:pt x="571126" y="920919"/>
                </a:cubicBezTo>
                <a:cubicBezTo>
                  <a:pt x="578586" y="760825"/>
                  <a:pt x="518975" y="685108"/>
                  <a:pt x="516377" y="616763"/>
                </a:cubicBezTo>
                <a:cubicBezTo>
                  <a:pt x="513780" y="548418"/>
                  <a:pt x="550879" y="555605"/>
                  <a:pt x="555541" y="510847"/>
                </a:cubicBezTo>
                <a:cubicBezTo>
                  <a:pt x="560203" y="466089"/>
                  <a:pt x="582583" y="422809"/>
                  <a:pt x="544352" y="348212"/>
                </a:cubicBezTo>
                <a:cubicBezTo>
                  <a:pt x="506121" y="273615"/>
                  <a:pt x="448416" y="162222"/>
                  <a:pt x="400860" y="107207"/>
                </a:cubicBezTo>
                <a:cubicBezTo>
                  <a:pt x="353304" y="52192"/>
                  <a:pt x="294779" y="-9926"/>
                  <a:pt x="259017" y="1335"/>
                </a:cubicBezTo>
                <a:close/>
              </a:path>
            </a:pathLst>
          </a:custGeom>
          <a:solidFill>
            <a:srgbClr val="FFFFFF">
              <a:alpha val="38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8000" dirty="0" smtClean="0"/>
              <a:t>The creation of a red ball</a:t>
            </a:r>
            <a:endParaRPr lang="en-US" sz="8000" dirty="0"/>
          </a:p>
        </p:txBody>
      </p:sp>
      <p:sp>
        <p:nvSpPr>
          <p:cNvPr id="22" name="Rounded Rectangle 2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23" name="TextBox 22"/>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Object representation in the brain</a:t>
            </a:r>
            <a:endParaRPr lang="en-US" sz="2400" dirty="0">
              <a:solidFill>
                <a:schemeClr val="tx1">
                  <a:lumMod val="75000"/>
                </a:schemeClr>
              </a:solidFill>
            </a:endParaRPr>
          </a:p>
        </p:txBody>
      </p:sp>
      <p:sp>
        <p:nvSpPr>
          <p:cNvPr id="24" name="Rounded Rectangle 23"/>
          <p:cNvSpPr/>
          <p:nvPr/>
        </p:nvSpPr>
        <p:spPr>
          <a:xfrm>
            <a:off x="5014162" y="118948"/>
            <a:ext cx="252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92" name="Freeform 91"/>
          <p:cNvSpPr/>
          <p:nvPr/>
        </p:nvSpPr>
        <p:spPr>
          <a:xfrm>
            <a:off x="11570442" y="5201338"/>
            <a:ext cx="788467" cy="593822"/>
          </a:xfrm>
          <a:custGeom>
            <a:avLst/>
            <a:gdLst>
              <a:gd name="connsiteX0" fmla="*/ 71138 w 788467"/>
              <a:gd name="connsiteY0" fmla="*/ 121183 h 593822"/>
              <a:gd name="connsiteX1" fmla="*/ 417499 w 788467"/>
              <a:gd name="connsiteY1" fmla="*/ 5731 h 593822"/>
              <a:gd name="connsiteX2" fmla="*/ 788166 w 788467"/>
              <a:gd name="connsiteY2" fmla="*/ 279171 h 593822"/>
              <a:gd name="connsiteX3" fmla="*/ 472188 w 788467"/>
              <a:gd name="connsiteY3" fmla="*/ 589069 h 593822"/>
              <a:gd name="connsiteX4" fmla="*/ 34679 w 788467"/>
              <a:gd name="connsiteY4" fmla="*/ 443235 h 593822"/>
              <a:gd name="connsiteX5" fmla="*/ 71138 w 788467"/>
              <a:gd name="connsiteY5" fmla="*/ 121183 h 59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467" h="593822">
                <a:moveTo>
                  <a:pt x="71138" y="121183"/>
                </a:moveTo>
                <a:cubicBezTo>
                  <a:pt x="134941" y="48266"/>
                  <a:pt x="297994" y="-20600"/>
                  <a:pt x="417499" y="5731"/>
                </a:cubicBezTo>
                <a:cubicBezTo>
                  <a:pt x="537004" y="32062"/>
                  <a:pt x="779051" y="181948"/>
                  <a:pt x="788166" y="279171"/>
                </a:cubicBezTo>
                <a:cubicBezTo>
                  <a:pt x="797281" y="376394"/>
                  <a:pt x="597769" y="561725"/>
                  <a:pt x="472188" y="589069"/>
                </a:cubicBezTo>
                <a:cubicBezTo>
                  <a:pt x="346607" y="616413"/>
                  <a:pt x="101521" y="520203"/>
                  <a:pt x="34679" y="443235"/>
                </a:cubicBezTo>
                <a:cubicBezTo>
                  <a:pt x="-32163" y="366267"/>
                  <a:pt x="7335" y="194100"/>
                  <a:pt x="71138" y="121183"/>
                </a:cubicBezTo>
                <a:close/>
              </a:path>
            </a:pathLst>
          </a:custGeom>
          <a:solidFill>
            <a:srgbClr val="FFFFFF">
              <a:alpha val="38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4" name="Group 153"/>
          <p:cNvGrpSpPr/>
          <p:nvPr/>
        </p:nvGrpSpPr>
        <p:grpSpPr>
          <a:xfrm>
            <a:off x="11985935" y="2806282"/>
            <a:ext cx="3408050" cy="2400787"/>
            <a:chOff x="12794442" y="5429355"/>
            <a:chExt cx="3063567" cy="2158115"/>
          </a:xfrm>
        </p:grpSpPr>
        <p:sp>
          <p:nvSpPr>
            <p:cNvPr id="27" name="Rounded Rectangle 26"/>
            <p:cNvSpPr/>
            <p:nvPr/>
          </p:nvSpPr>
          <p:spPr>
            <a:xfrm>
              <a:off x="12794442" y="5429355"/>
              <a:ext cx="3063567" cy="720000"/>
            </a:xfrm>
            <a:prstGeom prst="roundRect">
              <a:avLst/>
            </a:prstGeom>
            <a:solidFill>
              <a:srgbClr val="20984D">
                <a:alpha val="20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Fusiform </a:t>
              </a:r>
              <a:r>
                <a:rPr lang="en-US" sz="2800" b="1" dirty="0" err="1" smtClean="0">
                  <a:solidFill>
                    <a:schemeClr val="tx1"/>
                  </a:solidFill>
                </a:rPr>
                <a:t>gyrus</a:t>
              </a:r>
              <a:endParaRPr lang="en-US" sz="2800" dirty="0" smtClean="0">
                <a:solidFill>
                  <a:srgbClr val="BFBFBF"/>
                </a:solidFill>
              </a:endParaRPr>
            </a:p>
          </p:txBody>
        </p:sp>
        <p:cxnSp>
          <p:nvCxnSpPr>
            <p:cNvPr id="28" name="Straight Connector 27"/>
            <p:cNvCxnSpPr>
              <a:stCxn id="27" idx="2"/>
              <a:endCxn id="92" idx="1"/>
            </p:cNvCxnSpPr>
            <p:nvPr/>
          </p:nvCxnSpPr>
          <p:spPr>
            <a:xfrm flipH="1">
              <a:off x="12796245" y="6149355"/>
              <a:ext cx="1529981" cy="1438115"/>
            </a:xfrm>
            <a:prstGeom prst="line">
              <a:avLst/>
            </a:prstGeom>
            <a:ln>
              <a:solidFill>
                <a:srgbClr val="FFFFFF">
                  <a:alpha val="75000"/>
                </a:srgb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156" name="Group 155"/>
          <p:cNvGrpSpPr/>
          <p:nvPr/>
        </p:nvGrpSpPr>
        <p:grpSpPr>
          <a:xfrm>
            <a:off x="11321958" y="7982054"/>
            <a:ext cx="4447969" cy="800961"/>
            <a:chOff x="10164242" y="8625979"/>
            <a:chExt cx="3998370" cy="720000"/>
          </a:xfrm>
        </p:grpSpPr>
        <p:sp>
          <p:nvSpPr>
            <p:cNvPr id="45" name="Rounded Rectangle 44"/>
            <p:cNvSpPr/>
            <p:nvPr/>
          </p:nvSpPr>
          <p:spPr>
            <a:xfrm>
              <a:off x="12099838" y="8625979"/>
              <a:ext cx="2062774" cy="720000"/>
            </a:xfrm>
            <a:prstGeom prst="roundRect">
              <a:avLst/>
            </a:prstGeom>
            <a:solidFill>
              <a:srgbClr val="20984D">
                <a:alpha val="20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Color center</a:t>
              </a:r>
              <a:endParaRPr lang="en-US" sz="2800" b="1" dirty="0">
                <a:solidFill>
                  <a:schemeClr val="tx1"/>
                </a:solidFill>
              </a:endParaRPr>
            </a:p>
          </p:txBody>
        </p:sp>
        <p:cxnSp>
          <p:nvCxnSpPr>
            <p:cNvPr id="46" name="Straight Connector 45"/>
            <p:cNvCxnSpPr>
              <a:stCxn id="45" idx="1"/>
              <a:endCxn id="91" idx="8"/>
            </p:cNvCxnSpPr>
            <p:nvPr/>
          </p:nvCxnSpPr>
          <p:spPr>
            <a:xfrm flipH="1" flipV="1">
              <a:off x="10164242" y="8883003"/>
              <a:ext cx="1935596" cy="102977"/>
            </a:xfrm>
            <a:prstGeom prst="line">
              <a:avLst/>
            </a:prstGeom>
            <a:ln>
              <a:solidFill>
                <a:srgbClr val="FFFFFF">
                  <a:alpha val="75000"/>
                </a:srgb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144" name="Group 143"/>
          <p:cNvGrpSpPr/>
          <p:nvPr/>
        </p:nvGrpSpPr>
        <p:grpSpPr>
          <a:xfrm>
            <a:off x="235178" y="9233891"/>
            <a:ext cx="3765432" cy="800961"/>
            <a:chOff x="268630" y="9751281"/>
            <a:chExt cx="3314304" cy="720000"/>
          </a:xfrm>
        </p:grpSpPr>
        <p:sp>
          <p:nvSpPr>
            <p:cNvPr id="74" name="Rounded Rectangle 73"/>
            <p:cNvSpPr/>
            <p:nvPr/>
          </p:nvSpPr>
          <p:spPr>
            <a:xfrm>
              <a:off x="268630" y="9751281"/>
              <a:ext cx="2695282" cy="720000"/>
            </a:xfrm>
            <a:prstGeom prst="roundRect">
              <a:avLst/>
            </a:prstGeom>
            <a:solidFill>
              <a:srgbClr val="377999">
                <a:alpha val="20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Associative cortex</a:t>
              </a:r>
              <a:endParaRPr lang="en-US" sz="2800" b="1" dirty="0">
                <a:solidFill>
                  <a:schemeClr val="tx1"/>
                </a:solidFill>
              </a:endParaRPr>
            </a:p>
          </p:txBody>
        </p:sp>
        <p:cxnSp>
          <p:nvCxnSpPr>
            <p:cNvPr id="104" name="Straight Connector 103"/>
            <p:cNvCxnSpPr>
              <a:stCxn id="89" idx="4"/>
              <a:endCxn id="74" idx="3"/>
            </p:cNvCxnSpPr>
            <p:nvPr/>
          </p:nvCxnSpPr>
          <p:spPr>
            <a:xfrm flipH="1">
              <a:off x="2963912" y="9846531"/>
              <a:ext cx="619022" cy="264750"/>
            </a:xfrm>
            <a:prstGeom prst="line">
              <a:avLst/>
            </a:prstGeom>
            <a:ln>
              <a:solidFill>
                <a:srgbClr val="FFFFFF">
                  <a:alpha val="75000"/>
                </a:srgb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157" name="Group 156"/>
          <p:cNvGrpSpPr/>
          <p:nvPr/>
        </p:nvGrpSpPr>
        <p:grpSpPr>
          <a:xfrm>
            <a:off x="8475297" y="8521022"/>
            <a:ext cx="6462143" cy="1406382"/>
            <a:chOff x="7605322" y="9110468"/>
            <a:chExt cx="5808953" cy="1264225"/>
          </a:xfrm>
        </p:grpSpPr>
        <p:sp>
          <p:nvSpPr>
            <p:cNvPr id="59" name="Rounded Rectangle 58"/>
            <p:cNvSpPr/>
            <p:nvPr/>
          </p:nvSpPr>
          <p:spPr>
            <a:xfrm>
              <a:off x="11225679" y="9654693"/>
              <a:ext cx="2188596" cy="720000"/>
            </a:xfrm>
            <a:prstGeom prst="roundRect">
              <a:avLst/>
            </a:prstGeom>
            <a:solidFill>
              <a:srgbClr val="377999">
                <a:alpha val="20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Shape center</a:t>
              </a:r>
              <a:endParaRPr lang="en-US" sz="2800" b="1" dirty="0">
                <a:solidFill>
                  <a:schemeClr val="tx1"/>
                </a:solidFill>
              </a:endParaRPr>
            </a:p>
          </p:txBody>
        </p:sp>
        <p:cxnSp>
          <p:nvCxnSpPr>
            <p:cNvPr id="107" name="Straight Connector 106"/>
            <p:cNvCxnSpPr>
              <a:stCxn id="59" idx="1"/>
              <a:endCxn id="90" idx="8"/>
            </p:cNvCxnSpPr>
            <p:nvPr/>
          </p:nvCxnSpPr>
          <p:spPr>
            <a:xfrm flipH="1" flipV="1">
              <a:off x="7605322" y="9110468"/>
              <a:ext cx="3620357" cy="904224"/>
            </a:xfrm>
            <a:prstGeom prst="line">
              <a:avLst/>
            </a:prstGeom>
            <a:ln>
              <a:solidFill>
                <a:srgbClr val="FFFFFF">
                  <a:alpha val="75000"/>
                </a:srgb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155" name="Group 154"/>
          <p:cNvGrpSpPr/>
          <p:nvPr/>
        </p:nvGrpSpPr>
        <p:grpSpPr>
          <a:xfrm>
            <a:off x="13228151" y="4259391"/>
            <a:ext cx="2788733" cy="1989338"/>
            <a:chOff x="12261875" y="6454754"/>
            <a:chExt cx="2506849" cy="1788254"/>
          </a:xfrm>
        </p:grpSpPr>
        <p:sp>
          <p:nvSpPr>
            <p:cNvPr id="51" name="Rounded Rectangle 50"/>
            <p:cNvSpPr/>
            <p:nvPr/>
          </p:nvSpPr>
          <p:spPr>
            <a:xfrm>
              <a:off x="12483954" y="6454754"/>
              <a:ext cx="2284770" cy="719999"/>
            </a:xfrm>
            <a:prstGeom prst="roundRect">
              <a:avLst/>
            </a:prstGeom>
            <a:solidFill>
              <a:srgbClr val="20984D">
                <a:alpha val="20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Visual buffer</a:t>
              </a:r>
              <a:endParaRPr lang="en-US" sz="2800" b="1" dirty="0">
                <a:solidFill>
                  <a:schemeClr val="tx1"/>
                </a:solidFill>
              </a:endParaRPr>
            </a:p>
          </p:txBody>
        </p:sp>
        <p:cxnSp>
          <p:nvCxnSpPr>
            <p:cNvPr id="114" name="Straight Connector 113"/>
            <p:cNvCxnSpPr>
              <a:stCxn id="51" idx="2"/>
              <a:endCxn id="98" idx="12"/>
            </p:cNvCxnSpPr>
            <p:nvPr/>
          </p:nvCxnSpPr>
          <p:spPr>
            <a:xfrm flipH="1">
              <a:off x="12261875" y="7174754"/>
              <a:ext cx="1364465" cy="1068254"/>
            </a:xfrm>
            <a:prstGeom prst="line">
              <a:avLst/>
            </a:prstGeom>
            <a:ln>
              <a:solidFill>
                <a:srgbClr val="FFFFFF">
                  <a:alpha val="75000"/>
                </a:srgb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50" name="Rounded Rectangle 149"/>
          <p:cNvSpPr/>
          <p:nvPr/>
        </p:nvSpPr>
        <p:spPr>
          <a:xfrm>
            <a:off x="3889920" y="7760305"/>
            <a:ext cx="1728000" cy="612000"/>
          </a:xfrm>
          <a:prstGeom prst="roundRect">
            <a:avLst/>
          </a:prstGeom>
          <a:solidFill>
            <a:schemeClr val="bg1">
              <a:alpha val="2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“red ball”</a:t>
            </a:r>
            <a:endParaRPr lang="en-US" sz="2800" dirty="0">
              <a:solidFill>
                <a:schemeClr val="tx1"/>
              </a:solidFill>
            </a:endParaRPr>
          </a:p>
        </p:txBody>
      </p:sp>
      <p:sp>
        <p:nvSpPr>
          <p:cNvPr id="151" name="Rounded Rectangle 150"/>
          <p:cNvSpPr/>
          <p:nvPr/>
        </p:nvSpPr>
        <p:spPr>
          <a:xfrm>
            <a:off x="11221639" y="4895338"/>
            <a:ext cx="1440000" cy="612000"/>
          </a:xfrm>
          <a:prstGeom prst="roundRect">
            <a:avLst/>
          </a:prstGeom>
          <a:solidFill>
            <a:schemeClr val="bg1">
              <a:alpha val="2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“round”</a:t>
            </a:r>
            <a:endParaRPr lang="en-US" sz="2800" dirty="0">
              <a:solidFill>
                <a:schemeClr val="tx1"/>
              </a:solidFill>
            </a:endParaRPr>
          </a:p>
        </p:txBody>
      </p:sp>
      <p:sp>
        <p:nvSpPr>
          <p:cNvPr id="152" name="Rounded Rectangle 151"/>
          <p:cNvSpPr/>
          <p:nvPr/>
        </p:nvSpPr>
        <p:spPr>
          <a:xfrm>
            <a:off x="11212517" y="5507338"/>
            <a:ext cx="1439999" cy="593822"/>
          </a:xfrm>
          <a:prstGeom prst="roundRect">
            <a:avLst/>
          </a:prstGeom>
          <a:solidFill>
            <a:schemeClr val="bg1">
              <a:alpha val="2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“red”</a:t>
            </a:r>
            <a:endParaRPr lang="en-US" sz="2800" dirty="0">
              <a:solidFill>
                <a:schemeClr val="tx1"/>
              </a:solidFill>
            </a:endParaRPr>
          </a:p>
        </p:txBody>
      </p:sp>
      <p:pic>
        <p:nvPicPr>
          <p:cNvPr id="135" name="Picture 134" descr="brushstroke.png"/>
          <p:cNvPicPr>
            <a:picLocks noChangeAspect="1"/>
          </p:cNvPicPr>
          <p:nvPr/>
        </p:nvPicPr>
        <p:blipFill rotWithShape="1">
          <a:blip r:embed="rId5">
            <a:extLst>
              <a:ext uri="{28A0092B-C50C-407E-A947-70E740481C1C}">
                <a14:useLocalDpi xmlns:a14="http://schemas.microsoft.com/office/drawing/2010/main" val="0"/>
              </a:ext>
            </a:extLst>
          </a:blip>
          <a:srcRect l="19951" t="10762" r="11549" b="12499"/>
          <a:stretch/>
        </p:blipFill>
        <p:spPr>
          <a:xfrm flipV="1">
            <a:off x="9770444" y="7592451"/>
            <a:ext cx="1799998" cy="1040789"/>
          </a:xfrm>
          <a:prstGeom prst="rect">
            <a:avLst/>
          </a:prstGeom>
        </p:spPr>
      </p:pic>
      <p:sp>
        <p:nvSpPr>
          <p:cNvPr id="136" name="Oval 135"/>
          <p:cNvSpPr>
            <a:spLocks/>
          </p:cNvSpPr>
          <p:nvPr/>
        </p:nvSpPr>
        <p:spPr>
          <a:xfrm>
            <a:off x="7084993" y="7770535"/>
            <a:ext cx="1224000" cy="1224000"/>
          </a:xfrm>
          <a:prstGeom prst="ellipse">
            <a:avLst/>
          </a:prstGeom>
          <a:noFill/>
          <a:ln w="762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7" name="Group 166"/>
          <p:cNvGrpSpPr/>
          <p:nvPr/>
        </p:nvGrpSpPr>
        <p:grpSpPr>
          <a:xfrm>
            <a:off x="8255398" y="6707883"/>
            <a:ext cx="4251177" cy="1017818"/>
            <a:chOff x="8255398" y="6707883"/>
            <a:chExt cx="4251177" cy="1017818"/>
          </a:xfrm>
        </p:grpSpPr>
        <p:sp>
          <p:nvSpPr>
            <p:cNvPr id="165" name="Freeform 164"/>
            <p:cNvSpPr/>
            <p:nvPr/>
          </p:nvSpPr>
          <p:spPr>
            <a:xfrm>
              <a:off x="8255398" y="6707883"/>
              <a:ext cx="4251177" cy="1017818"/>
            </a:xfrm>
            <a:custGeom>
              <a:avLst/>
              <a:gdLst>
                <a:gd name="connsiteX0" fmla="*/ 0 w 4251177"/>
                <a:gd name="connsiteY0" fmla="*/ 1017818 h 1017818"/>
                <a:gd name="connsiteX1" fmla="*/ 2116769 w 4251177"/>
                <a:gd name="connsiteY1" fmla="*/ 100611 h 1017818"/>
                <a:gd name="connsiteX2" fmla="*/ 4251177 w 4251177"/>
                <a:gd name="connsiteY2" fmla="*/ 65334 h 1017818"/>
              </a:gdLst>
              <a:ahLst/>
              <a:cxnLst>
                <a:cxn ang="0">
                  <a:pos x="connsiteX0" y="connsiteY0"/>
                </a:cxn>
                <a:cxn ang="0">
                  <a:pos x="connsiteX1" y="connsiteY1"/>
                </a:cxn>
                <a:cxn ang="0">
                  <a:pos x="connsiteX2" y="connsiteY2"/>
                </a:cxn>
              </a:cxnLst>
              <a:rect l="l" t="t" r="r" b="b"/>
              <a:pathLst>
                <a:path w="4251177" h="1017818">
                  <a:moveTo>
                    <a:pt x="0" y="1017818"/>
                  </a:moveTo>
                  <a:cubicBezTo>
                    <a:pt x="704120" y="638588"/>
                    <a:pt x="1408240" y="259358"/>
                    <a:pt x="2116769" y="100611"/>
                  </a:cubicBezTo>
                  <a:cubicBezTo>
                    <a:pt x="2825299" y="-58136"/>
                    <a:pt x="3538238" y="3599"/>
                    <a:pt x="4251177" y="65334"/>
                  </a:cubicBezTo>
                </a:path>
              </a:pathLst>
            </a:custGeom>
            <a:ln>
              <a:solidFill>
                <a:srgbClr val="FFFFFF"/>
              </a:solidFill>
              <a:prstDash val="dash"/>
              <a:headEnd type="triangle" w="lg" len="lg"/>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6" name="Freeform 165"/>
            <p:cNvSpPr/>
            <p:nvPr/>
          </p:nvSpPr>
          <p:spPr>
            <a:xfrm>
              <a:off x="11212517" y="7066727"/>
              <a:ext cx="1287701" cy="652628"/>
            </a:xfrm>
            <a:custGeom>
              <a:avLst/>
              <a:gdLst>
                <a:gd name="connsiteX0" fmla="*/ 0 w 4251177"/>
                <a:gd name="connsiteY0" fmla="*/ 1017818 h 1017818"/>
                <a:gd name="connsiteX1" fmla="*/ 2116769 w 4251177"/>
                <a:gd name="connsiteY1" fmla="*/ 100611 h 1017818"/>
                <a:gd name="connsiteX2" fmla="*/ 4251177 w 4251177"/>
                <a:gd name="connsiteY2" fmla="*/ 65334 h 1017818"/>
                <a:gd name="connsiteX0" fmla="*/ 712469 w 2158928"/>
                <a:gd name="connsiteY0" fmla="*/ 848858 h 848858"/>
                <a:gd name="connsiteX1" fmla="*/ 24520 w 2158928"/>
                <a:gd name="connsiteY1" fmla="*/ 90398 h 848858"/>
                <a:gd name="connsiteX2" fmla="*/ 2158928 w 2158928"/>
                <a:gd name="connsiteY2" fmla="*/ 55121 h 848858"/>
                <a:gd name="connsiteX0" fmla="*/ 469523 w 1915982"/>
                <a:gd name="connsiteY0" fmla="*/ 827905 h 827905"/>
                <a:gd name="connsiteX1" fmla="*/ 28530 w 1915982"/>
                <a:gd name="connsiteY1" fmla="*/ 122361 h 827905"/>
                <a:gd name="connsiteX2" fmla="*/ 1915982 w 1915982"/>
                <a:gd name="connsiteY2" fmla="*/ 34168 h 827905"/>
                <a:gd name="connsiteX0" fmla="*/ 0 w 1446459"/>
                <a:gd name="connsiteY0" fmla="*/ 793737 h 793737"/>
                <a:gd name="connsiteX1" fmla="*/ 1446459 w 1446459"/>
                <a:gd name="connsiteY1" fmla="*/ 0 h 793737"/>
                <a:gd name="connsiteX0" fmla="*/ 0 w 1446459"/>
                <a:gd name="connsiteY0" fmla="*/ 793737 h 793737"/>
                <a:gd name="connsiteX1" fmla="*/ 1446459 w 1446459"/>
                <a:gd name="connsiteY1" fmla="*/ 0 h 793737"/>
                <a:gd name="connsiteX0" fmla="*/ 0 w 1287701"/>
                <a:gd name="connsiteY0" fmla="*/ 652628 h 652628"/>
                <a:gd name="connsiteX1" fmla="*/ 1287701 w 1287701"/>
                <a:gd name="connsiteY1" fmla="*/ 0 h 652628"/>
                <a:gd name="connsiteX0" fmla="*/ 0 w 1287701"/>
                <a:gd name="connsiteY0" fmla="*/ 652628 h 652628"/>
                <a:gd name="connsiteX1" fmla="*/ 1287701 w 1287701"/>
                <a:gd name="connsiteY1" fmla="*/ 0 h 652628"/>
              </a:gdLst>
              <a:ahLst/>
              <a:cxnLst>
                <a:cxn ang="0">
                  <a:pos x="connsiteX0" y="connsiteY0"/>
                </a:cxn>
                <a:cxn ang="0">
                  <a:pos x="connsiteX1" y="connsiteY1"/>
                </a:cxn>
              </a:cxnLst>
              <a:rect l="l" t="t" r="r" b="b"/>
              <a:pathLst>
                <a:path w="1287701" h="652628">
                  <a:moveTo>
                    <a:pt x="0" y="652628"/>
                  </a:moveTo>
                  <a:cubicBezTo>
                    <a:pt x="341035" y="123470"/>
                    <a:pt x="611511" y="52916"/>
                    <a:pt x="1287701" y="0"/>
                  </a:cubicBezTo>
                </a:path>
              </a:pathLst>
            </a:custGeom>
            <a:ln>
              <a:solidFill>
                <a:srgbClr val="FFFFFF"/>
              </a:solidFill>
              <a:prstDash val="dash"/>
              <a:headEnd type="triangle" w="lg" len="lg"/>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3" name="Picture 2" descr="redbal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66225" y="6230040"/>
            <a:ext cx="1440000" cy="1440000"/>
          </a:xfrm>
          <a:prstGeom prst="rect">
            <a:avLst/>
          </a:prstGeom>
        </p:spPr>
      </p:pic>
      <p:sp>
        <p:nvSpPr>
          <p:cNvPr id="42" name="Rounded Rectangle 41"/>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3" name="Rounded Rectangle 42"/>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4" name="Rounded Rectangle 43"/>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7" name="Rounded Rectangle 46"/>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48" name="Rounded Rectangle 47"/>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49" name="Rounded Rectangle 48"/>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custDataLst>
      <p:tags r:id="rId1"/>
    </p:custDataLst>
    <p:extLst>
      <p:ext uri="{BB962C8B-B14F-4D97-AF65-F5344CB8AC3E}">
        <p14:creationId xmlns:p14="http://schemas.microsoft.com/office/powerpoint/2010/main" val="3263334736"/>
      </p:ext>
    </p:extLst>
  </p:cSld>
  <p:clrMapOvr>
    <a:masterClrMapping/>
  </p:clrMapOvr>
  <mc:AlternateContent xmlns:mc="http://schemas.openxmlformats.org/markup-compatibility/2006">
    <mc:Choice xmlns:p14="http://schemas.microsoft.com/office/powerpoint/2010/main" Requires="p14">
      <p:transition spd="slow" p14:dur="2000" advTm="43534"/>
    </mc:Choice>
    <mc:Fallback>
      <p:transition xmlns:p14="http://schemas.microsoft.com/office/powerpoint/2010/main" spd="slow" advTm="4353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8.33333E-6 -3.47719E-6 C 0.07144 -0.14396 0.14288 -0.28791 0.20833 -0.32968 C 0.27378 -0.37145 0.33315 -0.31134 0.39262 -0.25108 " pathEditMode="relative" ptsTypes="aaA">
                                      <p:cBhvr>
                                        <p:cTn id="10" dur="1500" fill="hold"/>
                                        <p:tgtEl>
                                          <p:spTgt spid="15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2" nodeType="clickEffect">
                                  <p:stCondLst>
                                    <p:cond delay="0"/>
                                  </p:stCondLst>
                                  <p:childTnLst>
                                    <p:set>
                                      <p:cBhvr>
                                        <p:cTn id="14" dur="1" fill="hold">
                                          <p:stCondLst>
                                            <p:cond delay="0"/>
                                          </p:stCondLst>
                                        </p:cTn>
                                        <p:tgtEl>
                                          <p:spTgt spid="150"/>
                                        </p:tgtEl>
                                        <p:attrNameLst>
                                          <p:attrName>style.visibility</p:attrName>
                                        </p:attrNameLst>
                                      </p:cBhvr>
                                      <p:to>
                                        <p:strVal val="hidden"/>
                                      </p:to>
                                    </p:set>
                                  </p:childTnLst>
                                </p:cTn>
                              </p:par>
                              <p:par>
                                <p:cTn id="15" presetID="1" presetClass="entr" presetSubtype="0" fill="hold" grpId="1" nodeType="withEffect">
                                  <p:stCondLst>
                                    <p:cond delay="0"/>
                                  </p:stCondLst>
                                  <p:childTnLst>
                                    <p:set>
                                      <p:cBhvr>
                                        <p:cTn id="16" dur="1" fill="hold">
                                          <p:stCondLst>
                                            <p:cond delay="0"/>
                                          </p:stCondLst>
                                        </p:cTn>
                                        <p:tgtEl>
                                          <p:spTgt spid="15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1.80556E-6 2.17016E-6 C -0.00225 0.05857 -0.00442 0.1173 -0.0164 0.15907 C -0.02838 0.20083 -0.05017 0.22596 -0.07196 0.25108 " pathEditMode="relative" ptsTypes="aaA">
                                      <p:cBhvr>
                                        <p:cTn id="22" dur="1500" fill="hold"/>
                                        <p:tgtEl>
                                          <p:spTgt spid="1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51757E-6 -4.36893E-6 C -0.01258 0.04053 -0.03714 0.19187 -0.07541 0.24334 C -0.11368 0.29481 -0.1976 0.29497 -0.22971 0.30853 " pathEditMode="relative" rAng="0" ptsTypes="aaa">
                                      <p:cBhvr>
                                        <p:cTn id="24" dur="1500" fill="hold"/>
                                        <p:tgtEl>
                                          <p:spTgt spid="151"/>
                                        </p:tgtEl>
                                        <p:attrNameLst>
                                          <p:attrName>ppt_x</p:attrName>
                                          <p:attrName>ppt_y</p:attrName>
                                        </p:attrNameLst>
                                      </p:cBhvr>
                                      <p:rCtr x="-11490" y="15426"/>
                                    </p:animMotion>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2" nodeType="clickEffect">
                                  <p:stCondLst>
                                    <p:cond delay="0"/>
                                  </p:stCondLst>
                                  <p:childTnLst>
                                    <p:set>
                                      <p:cBhvr>
                                        <p:cTn id="28" dur="1" fill="hold">
                                          <p:stCondLst>
                                            <p:cond delay="0"/>
                                          </p:stCondLst>
                                        </p:cTn>
                                        <p:tgtEl>
                                          <p:spTgt spid="151"/>
                                        </p:tgtEl>
                                        <p:attrNameLst>
                                          <p:attrName>style.visibility</p:attrName>
                                        </p:attrNameLst>
                                      </p:cBhvr>
                                      <p:to>
                                        <p:strVal val="hidden"/>
                                      </p:to>
                                    </p:set>
                                  </p:childTnLst>
                                </p:cTn>
                              </p:par>
                              <p:par>
                                <p:cTn id="29" presetID="1" presetClass="entr" presetSubtype="0" fill="hold" grpId="1" nodeType="withEffect">
                                  <p:stCondLst>
                                    <p:cond delay="0"/>
                                  </p:stCondLst>
                                  <p:childTnLst>
                                    <p:set>
                                      <p:cBhvr>
                                        <p:cTn id="30" dur="1" fill="hold">
                                          <p:stCondLst>
                                            <p:cond delay="0"/>
                                          </p:stCondLst>
                                        </p:cTn>
                                        <p:tgtEl>
                                          <p:spTgt spid="136"/>
                                        </p:tgtEl>
                                        <p:attrNameLst>
                                          <p:attrName>style.visibility</p:attrName>
                                        </p:attrNameLst>
                                      </p:cBhvr>
                                      <p:to>
                                        <p:strVal val="visible"/>
                                      </p:to>
                                    </p:set>
                                  </p:childTnLst>
                                </p:cTn>
                              </p:par>
                              <p:par>
                                <p:cTn id="31" presetID="1" presetClass="exit" presetSubtype="0" fill="hold" grpId="2" nodeType="withEffect">
                                  <p:stCondLst>
                                    <p:cond delay="0"/>
                                  </p:stCondLst>
                                  <p:childTnLst>
                                    <p:set>
                                      <p:cBhvr>
                                        <p:cTn id="32" dur="1" fill="hold">
                                          <p:stCondLst>
                                            <p:cond delay="0"/>
                                          </p:stCondLst>
                                        </p:cTn>
                                        <p:tgtEl>
                                          <p:spTgt spid="152"/>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167"/>
                                        </p:tgtEl>
                                        <p:attrNameLst>
                                          <p:attrName>style.visibility</p:attrName>
                                        </p:attrNameLst>
                                      </p:cBhvr>
                                      <p:to>
                                        <p:strVal val="visible"/>
                                      </p:to>
                                    </p:set>
                                    <p:animEffect transition="in" filter="barn(inHorizontal)">
                                      <p:cBhvr>
                                        <p:cTn id="39" dur="500"/>
                                        <p:tgtEl>
                                          <p:spTgt spid="167"/>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1000"/>
                                        <p:tgtEl>
                                          <p:spTgt spid="3"/>
                                        </p:tgtEl>
                                        <p:attrNameLst>
                                          <p:attrName>ppt_x</p:attrName>
                                        </p:attrNameLst>
                                      </p:cBhvr>
                                      <p:tavLst>
                                        <p:tav tm="0">
                                          <p:val>
                                            <p:strVal val="#ppt_x-#ppt_w*1.125000"/>
                                          </p:val>
                                        </p:tav>
                                        <p:tav tm="100000">
                                          <p:val>
                                            <p:strVal val="#ppt_x"/>
                                          </p:val>
                                        </p:tav>
                                      </p:tavLst>
                                    </p:anim>
                                    <p:animEffect transition="in" filter="wipe(right)">
                                      <p:cBhvr>
                                        <p:cTn id="4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0" grpId="1" animBg="1"/>
      <p:bldP spid="150" grpId="2" animBg="1"/>
      <p:bldP spid="151" grpId="0" animBg="1"/>
      <p:bldP spid="151" grpId="1" animBg="1"/>
      <p:bldP spid="151" grpId="2" animBg="1"/>
      <p:bldP spid="152" grpId="0" animBg="1"/>
      <p:bldP spid="152" grpId="1" animBg="1"/>
      <p:bldP spid="152" grpId="2" animBg="1"/>
      <p:bldP spid="13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smtClean="0"/>
              <a:t>Storing a red ball</a:t>
            </a:r>
            <a:endParaRPr lang="en-US" sz="8000" dirty="0"/>
          </a:p>
        </p:txBody>
      </p:sp>
      <p:sp>
        <p:nvSpPr>
          <p:cNvPr id="12" name="Rounded Rectangle 11"/>
          <p:cNvSpPr/>
          <p:nvPr/>
        </p:nvSpPr>
        <p:spPr>
          <a:xfrm>
            <a:off x="4998720" y="100947"/>
            <a:ext cx="8310880"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13" name="TextBox 12"/>
          <p:cNvSpPr txBox="1"/>
          <p:nvPr/>
        </p:nvSpPr>
        <p:spPr>
          <a:xfrm>
            <a:off x="13309600" y="7522"/>
            <a:ext cx="4815840" cy="369332"/>
          </a:xfrm>
          <a:prstGeom prst="rect">
            <a:avLst/>
          </a:prstGeom>
          <a:noFill/>
        </p:spPr>
        <p:txBody>
          <a:bodyPr wrap="square" lIns="180000" tIns="0" rIns="0" bIns="0" rtlCol="0" anchor="ctr" anchorCtr="0">
            <a:noAutofit/>
          </a:bodyPr>
          <a:lstStyle/>
          <a:p>
            <a:r>
              <a:rPr lang="en-US" sz="2400" dirty="0" smtClean="0">
                <a:solidFill>
                  <a:schemeClr val="tx1">
                    <a:lumMod val="75000"/>
                  </a:schemeClr>
                </a:solidFill>
              </a:rPr>
              <a:t>Object representation in the brain</a:t>
            </a:r>
            <a:endParaRPr lang="en-US" sz="2400" dirty="0">
              <a:solidFill>
                <a:schemeClr val="tx1">
                  <a:lumMod val="75000"/>
                </a:schemeClr>
              </a:solidFill>
            </a:endParaRPr>
          </a:p>
        </p:txBody>
      </p:sp>
      <p:sp>
        <p:nvSpPr>
          <p:cNvPr id="14" name="Rounded Rectangle 13"/>
          <p:cNvSpPr/>
          <p:nvPr/>
        </p:nvSpPr>
        <p:spPr>
          <a:xfrm>
            <a:off x="5014161" y="118948"/>
            <a:ext cx="468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a:p>
        </p:txBody>
      </p:sp>
      <p:sp>
        <p:nvSpPr>
          <p:cNvPr id="15" name="Rounded Rectangle 14"/>
          <p:cNvSpPr/>
          <p:nvPr/>
        </p:nvSpPr>
        <p:spPr>
          <a:xfrm>
            <a:off x="1130776" y="8745619"/>
            <a:ext cx="4576105" cy="61200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80-120 neurons</a:t>
            </a:r>
            <a:endParaRPr lang="en-US" sz="2800" dirty="0">
              <a:solidFill>
                <a:schemeClr val="tx1"/>
              </a:solidFill>
            </a:endParaRPr>
          </a:p>
        </p:txBody>
      </p:sp>
      <p:sp>
        <p:nvSpPr>
          <p:cNvPr id="21" name="Rounded Rectangle 20"/>
          <p:cNvSpPr/>
          <p:nvPr/>
        </p:nvSpPr>
        <p:spPr>
          <a:xfrm>
            <a:off x="6856291" y="8744748"/>
            <a:ext cx="4576105" cy="61200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50-100 </a:t>
            </a:r>
            <a:r>
              <a:rPr lang="en-US" sz="2800" dirty="0" err="1" smtClean="0">
                <a:solidFill>
                  <a:schemeClr val="tx1"/>
                </a:solidFill>
              </a:rPr>
              <a:t>minicolumns</a:t>
            </a:r>
            <a:endParaRPr lang="en-US" sz="2800" dirty="0">
              <a:solidFill>
                <a:schemeClr val="tx1"/>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4215" y="3722295"/>
            <a:ext cx="4497882" cy="4587840"/>
          </a:xfrm>
          <a:prstGeom prst="roundRect">
            <a:avLst>
              <a:gd name="adj" fmla="val 12357"/>
            </a:avLst>
          </a:prstGeom>
          <a:ln>
            <a:solidFill>
              <a:schemeClr val="tx1"/>
            </a:solidFill>
          </a:ln>
        </p:spPr>
      </p:pic>
      <p:sp>
        <p:nvSpPr>
          <p:cNvPr id="22" name="Rounded Rectangle 21"/>
          <p:cNvSpPr/>
          <p:nvPr/>
        </p:nvSpPr>
        <p:spPr>
          <a:xfrm>
            <a:off x="12581120" y="8744748"/>
            <a:ext cx="4576105" cy="61200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~2.000.000 </a:t>
            </a:r>
            <a:r>
              <a:rPr lang="en-US" sz="2800" dirty="0" err="1" smtClean="0">
                <a:solidFill>
                  <a:schemeClr val="tx1"/>
                </a:solidFill>
              </a:rPr>
              <a:t>hypercolumns</a:t>
            </a:r>
            <a:endParaRPr lang="en-US" sz="2800" dirty="0">
              <a:solidFill>
                <a:schemeClr val="tx1"/>
              </a:solidFill>
            </a:endParaRPr>
          </a:p>
        </p:txBody>
      </p:sp>
      <p:pic>
        <p:nvPicPr>
          <p:cNvPr id="23" name="Picture 22" descr="cortical-mesocircuit-simulation-1100px.png"/>
          <p:cNvPicPr>
            <a:picLocks noChangeAspect="1"/>
          </p:cNvPicPr>
          <p:nvPr/>
        </p:nvPicPr>
        <p:blipFill rotWithShape="1">
          <a:blip r:embed="rId6">
            <a:extLst>
              <a:ext uri="{28A0092B-C50C-407E-A947-70E740481C1C}">
                <a14:useLocalDpi xmlns:a14="http://schemas.microsoft.com/office/drawing/2010/main" val="0"/>
              </a:ext>
            </a:extLst>
          </a:blip>
          <a:srcRect l="33210" t="19140" r="18412" b="18766"/>
          <a:stretch/>
        </p:blipFill>
        <p:spPr>
          <a:xfrm>
            <a:off x="12581985" y="3722295"/>
            <a:ext cx="4572000" cy="4587840"/>
          </a:xfrm>
          <a:prstGeom prst="roundRect">
            <a:avLst>
              <a:gd name="adj" fmla="val 12357"/>
            </a:avLst>
          </a:prstGeom>
          <a:ln>
            <a:solidFill>
              <a:schemeClr val="tx1"/>
            </a:solidFill>
          </a:ln>
        </p:spPr>
      </p:pic>
      <p:sp>
        <p:nvSpPr>
          <p:cNvPr id="24" name="Rounded Rectangle 23"/>
          <p:cNvSpPr/>
          <p:nvPr/>
        </p:nvSpPr>
        <p:spPr>
          <a:xfrm>
            <a:off x="1130776" y="2702364"/>
            <a:ext cx="4576105" cy="612000"/>
          </a:xfrm>
          <a:prstGeom prst="roundRect">
            <a:avLst/>
          </a:prstGeom>
          <a:solidFill>
            <a:schemeClr val="bg1">
              <a:alpha val="2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err="1" smtClean="0">
                <a:solidFill>
                  <a:schemeClr val="tx1"/>
                </a:solidFill>
              </a:rPr>
              <a:t>Minicolumn</a:t>
            </a:r>
            <a:endParaRPr lang="en-US" sz="2800" dirty="0">
              <a:solidFill>
                <a:schemeClr val="tx1"/>
              </a:solidFill>
            </a:endParaRPr>
          </a:p>
        </p:txBody>
      </p:sp>
      <p:sp>
        <p:nvSpPr>
          <p:cNvPr id="25" name="Rounded Rectangle 24"/>
          <p:cNvSpPr/>
          <p:nvPr/>
        </p:nvSpPr>
        <p:spPr>
          <a:xfrm>
            <a:off x="6856291" y="2701492"/>
            <a:ext cx="4576105" cy="612000"/>
          </a:xfrm>
          <a:prstGeom prst="roundRect">
            <a:avLst/>
          </a:prstGeom>
          <a:solidFill>
            <a:schemeClr val="bg1">
              <a:alpha val="2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err="1" smtClean="0">
                <a:solidFill>
                  <a:schemeClr val="tx1"/>
                </a:solidFill>
              </a:rPr>
              <a:t>Hypercolumn</a:t>
            </a:r>
            <a:endParaRPr lang="en-US" sz="2800" dirty="0">
              <a:solidFill>
                <a:schemeClr val="tx1"/>
              </a:solidFill>
            </a:endParaRPr>
          </a:p>
        </p:txBody>
      </p:sp>
      <p:sp>
        <p:nvSpPr>
          <p:cNvPr id="27" name="Rounded Rectangle 26"/>
          <p:cNvSpPr/>
          <p:nvPr/>
        </p:nvSpPr>
        <p:spPr>
          <a:xfrm>
            <a:off x="12581120" y="2701493"/>
            <a:ext cx="4576105" cy="612000"/>
          </a:xfrm>
          <a:prstGeom prst="roundRect">
            <a:avLst/>
          </a:prstGeom>
          <a:solidFill>
            <a:schemeClr val="bg1">
              <a:alpha val="2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Cortical surface</a:t>
            </a:r>
            <a:endParaRPr lang="en-US" sz="2800" dirty="0">
              <a:solidFill>
                <a:schemeClr val="tx1"/>
              </a:solidFill>
            </a:endParaRPr>
          </a:p>
        </p:txBody>
      </p:sp>
      <p:pic>
        <p:nvPicPr>
          <p:cNvPr id="30" name="Neurons Firing-yy994HpFud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duotone>
              <a:prstClr val="black"/>
              <a:srgbClr val="D1A9FF">
                <a:tint val="45000"/>
                <a:satMod val="400000"/>
              </a:srgbClr>
            </a:duotone>
          </a:blip>
          <a:stretch>
            <a:fillRect/>
          </a:stretch>
        </p:blipFill>
        <p:spPr>
          <a:xfrm>
            <a:off x="1144671" y="3719418"/>
            <a:ext cx="4572000" cy="4572000"/>
          </a:xfrm>
          <a:prstGeom prst="roundRect">
            <a:avLst>
              <a:gd name="adj" fmla="val 9484"/>
            </a:avLst>
          </a:prstGeom>
          <a:ln w="19050" cmpd="sng">
            <a:solidFill>
              <a:srgbClr val="FFFFFF"/>
            </a:solidFill>
          </a:ln>
        </p:spPr>
      </p:pic>
      <p:sp>
        <p:nvSpPr>
          <p:cNvPr id="31" name="Rounded Rectangle 30"/>
          <p:cNvSpPr/>
          <p:nvPr/>
        </p:nvSpPr>
        <p:spPr>
          <a:xfrm>
            <a:off x="127081" y="97304"/>
            <a:ext cx="39488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2" name="Rounded Rectangle 31"/>
          <p:cNvSpPr/>
          <p:nvPr/>
        </p:nvSpPr>
        <p:spPr>
          <a:xfrm>
            <a:off x="144525"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3" name="Rounded Rectangle 32"/>
          <p:cNvSpPr/>
          <p:nvPr/>
        </p:nvSpPr>
        <p:spPr>
          <a:xfrm>
            <a:off x="600999" y="97304"/>
            <a:ext cx="397208"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4" name="Rounded Rectangle 33"/>
          <p:cNvSpPr/>
          <p:nvPr/>
        </p:nvSpPr>
        <p:spPr>
          <a:xfrm>
            <a:off x="619603" y="115305"/>
            <a:ext cx="360000" cy="215997"/>
          </a:xfrm>
          <a:prstGeom prst="roundRect">
            <a:avLst>
              <a:gd name="adj" fmla="val 50000"/>
            </a:avLst>
          </a:prstGeom>
          <a:gradFill flip="none" rotWithShape="1">
            <a:gsLst>
              <a:gs pos="0">
                <a:schemeClr val="tx2">
                  <a:lumMod val="10000"/>
                </a:schemeClr>
              </a:gs>
              <a:gs pos="100000">
                <a:schemeClr val="tx2">
                  <a:lumMod val="75000"/>
                </a:schemeClr>
              </a:gs>
              <a:gs pos="81000">
                <a:schemeClr val="tx2"/>
              </a:gs>
              <a:gs pos="65000">
                <a:schemeClr val="tx2">
                  <a:lumMod val="75000"/>
                </a:schemeClr>
              </a:gs>
              <a:gs pos="48000">
                <a:schemeClr val="tx2">
                  <a:lumMod val="25000"/>
                </a:schemeClr>
              </a:gs>
            </a:gsLst>
            <a:lin ang="16200000" scaled="0"/>
            <a:tileRect/>
          </a:gradFill>
          <a:ln>
            <a:noFill/>
          </a:ln>
          <a:effectLst>
            <a:outerShdw blurRad="317500" dist="50800" dir="16200000" algn="ctr" rotWithShape="0">
              <a:schemeClr val="tx2">
                <a:alpha val="70000"/>
              </a:schemeClr>
            </a:outerShdw>
          </a:effectLst>
        </p:spPr>
        <p:style>
          <a:lnRef idx="1">
            <a:schemeClr val="accent1"/>
          </a:lnRef>
          <a:fillRef idx="3">
            <a:schemeClr val="accent1"/>
          </a:fillRef>
          <a:effectRef idx="2">
            <a:schemeClr val="accent1"/>
          </a:effectRef>
          <a:fontRef idx="minor">
            <a:schemeClr val="lt1"/>
          </a:fontRef>
        </p:style>
        <p:txBody>
          <a:bodyPr lIns="182935" tIns="91467" rIns="182935" bIns="91467" spcCol="0" rtlCol="0" anchor="ctr"/>
          <a:lstStyle/>
          <a:p>
            <a:pPr algn="ctr"/>
            <a:endParaRPr lang="en-US" dirty="0"/>
          </a:p>
        </p:txBody>
      </p:sp>
      <p:sp>
        <p:nvSpPr>
          <p:cNvPr id="35" name="Rounded Rectangle 34"/>
          <p:cNvSpPr/>
          <p:nvPr/>
        </p:nvSpPr>
        <p:spPr>
          <a:xfrm>
            <a:off x="1077237" y="97304"/>
            <a:ext cx="944769"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
        <p:nvSpPr>
          <p:cNvPr id="36" name="Rounded Rectangle 35"/>
          <p:cNvSpPr/>
          <p:nvPr/>
        </p:nvSpPr>
        <p:spPr>
          <a:xfrm>
            <a:off x="2101036" y="97304"/>
            <a:ext cx="694984" cy="251998"/>
          </a:xfrm>
          <a:prstGeom prst="roundRect">
            <a:avLst>
              <a:gd name="adj" fmla="val 50000"/>
            </a:avLst>
          </a:prstGeom>
          <a:noFill/>
          <a:ln>
            <a:solidFill>
              <a:schemeClr val="tx1">
                <a:lumMod val="75000"/>
              </a:schemeClr>
            </a:solidFill>
          </a:ln>
        </p:spPr>
        <p:style>
          <a:lnRef idx="1">
            <a:schemeClr val="dk1"/>
          </a:lnRef>
          <a:fillRef idx="3">
            <a:schemeClr val="dk1"/>
          </a:fillRef>
          <a:effectRef idx="2">
            <a:schemeClr val="dk1"/>
          </a:effectRef>
          <a:fontRef idx="minor">
            <a:schemeClr val="lt1"/>
          </a:fontRef>
        </p:style>
        <p:txBody>
          <a:bodyPr lIns="182935" tIns="91467" rIns="182935" bIns="91467" spcCol="0" rtlCol="0" anchor="ctr"/>
          <a:lstStyle/>
          <a:p>
            <a:pPr algn="ctr"/>
            <a:endParaRPr lang="en-US"/>
          </a:p>
        </p:txBody>
      </p:sp>
    </p:spTree>
    <p:extLst>
      <p:ext uri="{BB962C8B-B14F-4D97-AF65-F5344CB8AC3E}">
        <p14:creationId xmlns:p14="http://schemas.microsoft.com/office/powerpoint/2010/main" val="4048685020"/>
      </p:ext>
    </p:extLst>
  </p:cSld>
  <p:clrMapOvr>
    <a:masterClrMapping/>
  </p:clrMapOvr>
  <mc:AlternateContent xmlns:mc="http://schemas.openxmlformats.org/markup-compatibility/2006">
    <mc:Choice xmlns:p14="http://schemas.microsoft.com/office/powerpoint/2010/main" Requires="p14">
      <p:transition spd="slow" p14:dur="2000" advTm="65265"/>
    </mc:Choice>
    <mc:Fallback>
      <p:transition xmlns:p14="http://schemas.microsoft.com/office/powerpoint/2010/main" spd="slow" advTm="6526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repeatCount="indefinite" fill="hold" display="0">
                  <p:stCondLst>
                    <p:cond delay="indefinite"/>
                  </p:stCondLst>
                </p:cTn>
                <p:tgtEl>
                  <p:spTgt spid="30"/>
                </p:tgtEl>
              </p:cMediaNode>
            </p:video>
          </p:childTnLst>
        </p:cTn>
      </p:par>
    </p:tnLst>
  </p:timing>
  <p:extLst>
    <p:ext uri="{E180D4A7-C9FB-4DFB-919C-405C955672EB}">
      <p14:showEvtLst xmlns:p14="http://schemas.microsoft.com/office/powerpoint/2010/main">
        <p14:playEvt time="0" objId="30"/>
        <p14:playEvt time="22604" objId="30"/>
        <p14:playEvt time="33131" objId="30"/>
        <p14:playEvt time="44074" objId="30"/>
        <p14:playEvt time="54566" objId="30"/>
        <p14:playEvt time="65071" objId="30"/>
        <p14:stopEvt time="65265" objId="3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8.1|1.1|1.7|4.2"/>
</p:tagLst>
</file>

<file path=ppt/tags/tag2.xml><?xml version="1.0" encoding="utf-8"?>
<p:tagLst xmlns:a="http://schemas.openxmlformats.org/drawingml/2006/main" xmlns:r="http://schemas.openxmlformats.org/officeDocument/2006/relationships" xmlns:p="http://schemas.openxmlformats.org/presentationml/2006/main">
  <p:tag name="TIMING" val="|24.1"/>
</p:tagLst>
</file>

<file path=ppt/tags/tag3.xml><?xml version="1.0" encoding="utf-8"?>
<p:tagLst xmlns:a="http://schemas.openxmlformats.org/drawingml/2006/main" xmlns:r="http://schemas.openxmlformats.org/officeDocument/2006/relationships" xmlns:p="http://schemas.openxmlformats.org/presentationml/2006/main">
  <p:tag name="TIMING" val="|4.5|10.7|21.5|26.8"/>
</p:tagLst>
</file>

<file path=ppt/tags/tag4.xml><?xml version="1.0" encoding="utf-8"?>
<p:tagLst xmlns:a="http://schemas.openxmlformats.org/drawingml/2006/main" xmlns:r="http://schemas.openxmlformats.org/officeDocument/2006/relationships" xmlns:p="http://schemas.openxmlformats.org/presentationml/2006/main">
  <p:tag name="TIMING" val="|8.1|4.4|5.2|16"/>
</p:tagLst>
</file>

<file path=ppt/tags/tag5.xml><?xml version="1.0" encoding="utf-8"?>
<p:tagLst xmlns:a="http://schemas.openxmlformats.org/drawingml/2006/main" xmlns:r="http://schemas.openxmlformats.org/officeDocument/2006/relationships" xmlns:p="http://schemas.openxmlformats.org/presentationml/2006/main">
  <p:tag name="TIMING" val="|2.9|1.3|1.7|1.4|23.8"/>
</p:tagLst>
</file>

<file path=ppt/tags/tag6.xml><?xml version="1.0" encoding="utf-8"?>
<p:tagLst xmlns:a="http://schemas.openxmlformats.org/drawingml/2006/main" xmlns:r="http://schemas.openxmlformats.org/officeDocument/2006/relationships" xmlns:p="http://schemas.openxmlformats.org/presentationml/2006/main">
  <p:tag name="TIMING" val="|12|4.9|3.9|6.1"/>
</p:tagLst>
</file>

<file path=ppt/tags/tag7.xml><?xml version="1.0" encoding="utf-8"?>
<p:tagLst xmlns:a="http://schemas.openxmlformats.org/drawingml/2006/main" xmlns:r="http://schemas.openxmlformats.org/officeDocument/2006/relationships" xmlns:p="http://schemas.openxmlformats.org/presentationml/2006/main">
  <p:tag name="TIMING" val="|5|6.3|8.1|4.2|3.6|5.2|5.4"/>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Folio">
  <a:themeElements>
    <a:clrScheme name="Perspective Gold">
      <a:dk1>
        <a:sysClr val="windowText" lastClr="000000"/>
      </a:dk1>
      <a:lt1>
        <a:sysClr val="window" lastClr="FFFFFF"/>
      </a:lt1>
      <a:dk2>
        <a:srgbClr val="242630"/>
      </a:dk2>
      <a:lt2>
        <a:srgbClr val="FFF1B2"/>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Pixel">
      <a:majorFont>
        <a:latin typeface="Corbel"/>
        <a:ea typeface=""/>
        <a:cs typeface=""/>
        <a:font script="Jpan" typeface="メイリオ"/>
        <a:font script="Hans" typeface="宋体"/>
        <a:font script="Hant" typeface="新細明體"/>
      </a:majorFont>
      <a:minorFont>
        <a:latin typeface="Corbel"/>
        <a:ea typeface=""/>
        <a:cs typeface=""/>
        <a:font script="Jpan" typeface="メイリオ"/>
        <a:font script="Hans" typeface="宋体"/>
        <a:font script="Hant" typeface="新細明體"/>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37679</TotalTime>
  <Words>5823</Words>
  <Application>Microsoft Macintosh PowerPoint</Application>
  <PresentationFormat>Custom</PresentationFormat>
  <Paragraphs>802</Paragraphs>
  <Slides>43</Slides>
  <Notes>43</Notes>
  <HiddenSlides>0</HiddenSlides>
  <MMClips>3</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Folio</vt:lpstr>
      <vt:lpstr>Towards an affordable brain-computer interface</vt:lpstr>
      <vt:lpstr>Why are we doing this?</vt:lpstr>
      <vt:lpstr>Language</vt:lpstr>
      <vt:lpstr>Language</vt:lpstr>
      <vt:lpstr>Visual Art</vt:lpstr>
      <vt:lpstr>The interface for everything</vt:lpstr>
      <vt:lpstr>How to think of a red ball</vt:lpstr>
      <vt:lpstr>The creation of a red ball</vt:lpstr>
      <vt:lpstr>Storing a red ball</vt:lpstr>
      <vt:lpstr>Data format</vt:lpstr>
      <vt:lpstr>Communication in the cortex</vt:lpstr>
      <vt:lpstr>How to find a ball in the brain</vt:lpstr>
      <vt:lpstr>Electroencephalography (EEG)</vt:lpstr>
      <vt:lpstr>Electric fields in the brain</vt:lpstr>
      <vt:lpstr>Magnetic fields in the brain</vt:lpstr>
      <vt:lpstr>Tissue composition</vt:lpstr>
      <vt:lpstr>Preparing the model</vt:lpstr>
      <vt:lpstr>Mathematical modelling</vt:lpstr>
      <vt:lpstr>EEG forward equation</vt:lpstr>
      <vt:lpstr>Solving the equation</vt:lpstr>
      <vt:lpstr>Solving the equation</vt:lpstr>
      <vt:lpstr>Solving the equation</vt:lpstr>
      <vt:lpstr>Requirements for the computation</vt:lpstr>
      <vt:lpstr>Building a head model</vt:lpstr>
      <vt:lpstr>Getting good images</vt:lpstr>
      <vt:lpstr>Getting good images</vt:lpstr>
      <vt:lpstr>Preprocessing</vt:lpstr>
      <vt:lpstr>Building the transfer matrix</vt:lpstr>
      <vt:lpstr>Doing most of the work in advance</vt:lpstr>
      <vt:lpstr>The final step</vt:lpstr>
      <vt:lpstr>Summary of the theory</vt:lpstr>
      <vt:lpstr>The real world: DIY BCI</vt:lpstr>
      <vt:lpstr>EEG principles</vt:lpstr>
      <vt:lpstr>Consumer-grade EEG headsets</vt:lpstr>
      <vt:lpstr>Popular real-time software</vt:lpstr>
      <vt:lpstr>Examples of BCI paradigms</vt:lpstr>
      <vt:lpstr>Steady-state evoked response</vt:lpstr>
      <vt:lpstr>P300 / oddball paradigm</vt:lpstr>
      <vt:lpstr>P300 / oddball analysis</vt:lpstr>
      <vt:lpstr>Event-related desynchronization</vt:lpstr>
      <vt:lpstr>The workflow</vt:lpstr>
      <vt:lpstr>The End</vt:lpstr>
      <vt:lpstr>Popular 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an affordable brain-computer interface</dc:title>
  <dc:creator>goocy</dc:creator>
  <cp:lastModifiedBy>goocy</cp:lastModifiedBy>
  <cp:revision>277</cp:revision>
  <dcterms:created xsi:type="dcterms:W3CDTF">2013-09-04T11:49:17Z</dcterms:created>
  <dcterms:modified xsi:type="dcterms:W3CDTF">2013-12-29T13:46:31Z</dcterms:modified>
</cp:coreProperties>
</file>