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sldIdLst>
    <p:sldId id="321" r:id="rId2"/>
    <p:sldId id="325" r:id="rId3"/>
    <p:sldId id="327" r:id="rId4"/>
    <p:sldId id="326" r:id="rId5"/>
    <p:sldId id="328" r:id="rId6"/>
    <p:sldId id="329" r:id="rId7"/>
    <p:sldId id="330" r:id="rId8"/>
    <p:sldId id="331" r:id="rId9"/>
    <p:sldId id="332" r:id="rId10"/>
    <p:sldId id="333" r:id="rId11"/>
    <p:sldId id="346" r:id="rId12"/>
    <p:sldId id="334" r:id="rId13"/>
    <p:sldId id="335" r:id="rId14"/>
    <p:sldId id="336" r:id="rId15"/>
    <p:sldId id="337" r:id="rId16"/>
    <p:sldId id="338" r:id="rId17"/>
    <p:sldId id="339" r:id="rId18"/>
    <p:sldId id="341" r:id="rId19"/>
    <p:sldId id="342" r:id="rId20"/>
    <p:sldId id="343" r:id="rId21"/>
    <p:sldId id="345" r:id="rId22"/>
    <p:sldId id="347" r:id="rId23"/>
    <p:sldId id="348" r:id="rId24"/>
    <p:sldId id="322" r:id="rId25"/>
  </p:sldIdLst>
  <p:sldSz cx="10080625" cy="7559675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+mn-ea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CCFFFF"/>
    <a:srgbClr val="CCCCFF"/>
    <a:srgbClr val="CC66FF"/>
    <a:srgbClr val="00FF00"/>
    <a:srgbClr val="00CC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06" y="132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3B1AD-7C8B-4881-A04F-15A659BC60E3}" type="datetimeFigureOut">
              <a:rPr lang="en-US" smtClean="0"/>
              <a:t>8/15/2015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AE698-A6A2-46D8-8A69-00298DBE3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Yet, all studies ever done on education show that the ability to take tests has little to no correlation with how well the test-taker will do at anything.  Not how well they will do in school, or how well they will do at a job.  Or, at life.  The only thing it correlates with is:  how well they will do at taking tests.</a:t>
            </a:r>
          </a:p>
          <a:p>
            <a:r>
              <a:rPr lang="en-US" altLang="en-US" smtClean="0"/>
              <a:t> </a:t>
            </a:r>
          </a:p>
          <a:p>
            <a:r>
              <a:rPr lang="en-US" altLang="en-US" smtClean="0"/>
              <a:t>Is this education?  Yes!</a:t>
            </a:r>
          </a:p>
          <a:p>
            <a:r>
              <a:rPr lang="en-US" altLang="en-US" smtClean="0"/>
              <a:t> </a:t>
            </a:r>
          </a:p>
          <a:p>
            <a:r>
              <a:rPr lang="en-US" altLang="en-US" smtClean="0"/>
              <a:t>Is this </a:t>
            </a:r>
            <a:r>
              <a:rPr lang="en-US" altLang="en-US" i="1" smtClean="0"/>
              <a:t>good</a:t>
            </a:r>
            <a:r>
              <a:rPr lang="en-US" altLang="en-US" smtClean="0"/>
              <a:t> education?  No!</a:t>
            </a:r>
          </a:p>
          <a:p>
            <a:r>
              <a:rPr lang="en-US" altLang="en-US" smtClean="0"/>
              <a:t> </a:t>
            </a:r>
          </a:p>
          <a:p>
            <a:r>
              <a:rPr lang="en-US" altLang="en-US" smtClean="0"/>
              <a:t>Can education actually prepare students for living the lives they want to live?  Yes!</a:t>
            </a:r>
          </a:p>
          <a:p>
            <a:r>
              <a:rPr lang="en-US" altLang="en-US" smtClean="0"/>
              <a:t> </a:t>
            </a:r>
          </a:p>
          <a:p>
            <a:r>
              <a:rPr lang="en-US" altLang="en-US" smtClean="0"/>
              <a:t>And this is why we are here today.  To explore ways for bringing real education to students.</a:t>
            </a:r>
          </a:p>
          <a:p>
            <a:r>
              <a:rPr lang="en-US" altLang="en-US" smtClean="0"/>
              <a:t> </a:t>
            </a:r>
          </a:p>
          <a:p>
            <a:r>
              <a:rPr lang="en-US" altLang="en-US" smtClean="0"/>
              <a:t>One powerful (and inexpensive) pedagogical methodology is: hackerspaces, and the hacker spirit that it engenders.</a:t>
            </a:r>
          </a:p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66C6FB0E-5A15-4F0C-BD03-9C450D16A5E7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41266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Yet, all studies ever done on education show that the ability to take tests has little to no correlation with how well the test-taker will do at anything.  Not how well they will do in school, or how well they will do at a job.  Or, at life.  The only thing it correlates with is:  how well they will do at taking tests.</a:t>
            </a:r>
          </a:p>
          <a:p>
            <a:r>
              <a:rPr lang="en-US" altLang="en-US" smtClean="0"/>
              <a:t> </a:t>
            </a:r>
          </a:p>
          <a:p>
            <a:r>
              <a:rPr lang="en-US" altLang="en-US" smtClean="0"/>
              <a:t>Is this education?  Yes!</a:t>
            </a:r>
          </a:p>
          <a:p>
            <a:r>
              <a:rPr lang="en-US" altLang="en-US" smtClean="0"/>
              <a:t> </a:t>
            </a:r>
          </a:p>
          <a:p>
            <a:r>
              <a:rPr lang="en-US" altLang="en-US" smtClean="0"/>
              <a:t>Is this </a:t>
            </a:r>
            <a:r>
              <a:rPr lang="en-US" altLang="en-US" i="1" smtClean="0"/>
              <a:t>good</a:t>
            </a:r>
            <a:r>
              <a:rPr lang="en-US" altLang="en-US" smtClean="0"/>
              <a:t> education?  No!</a:t>
            </a:r>
          </a:p>
          <a:p>
            <a:r>
              <a:rPr lang="en-US" altLang="en-US" smtClean="0"/>
              <a:t> </a:t>
            </a:r>
          </a:p>
          <a:p>
            <a:r>
              <a:rPr lang="en-US" altLang="en-US" smtClean="0"/>
              <a:t>Can education actually prepare students for living the lives they want to live?  Yes!</a:t>
            </a:r>
          </a:p>
          <a:p>
            <a:r>
              <a:rPr lang="en-US" altLang="en-US" smtClean="0"/>
              <a:t> </a:t>
            </a:r>
          </a:p>
          <a:p>
            <a:r>
              <a:rPr lang="en-US" altLang="en-US" smtClean="0"/>
              <a:t>And this is why we are here today.  To explore ways for bringing real education to students.</a:t>
            </a:r>
          </a:p>
          <a:p>
            <a:r>
              <a:rPr lang="en-US" altLang="en-US" smtClean="0"/>
              <a:t> </a:t>
            </a:r>
          </a:p>
          <a:p>
            <a:r>
              <a:rPr lang="en-US" altLang="en-US" smtClean="0"/>
              <a:t>One powerful (and inexpensive) pedagogical methodology is: hackerspaces, and the hacker spirit that it engenders.</a:t>
            </a:r>
          </a:p>
          <a:p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26A85888-B34E-4031-98FD-F7375B873140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57920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Yet, all studies ever done on education show that the ability to take tests has little to no correlation with how well the test-taker will do at anything.  Not how well they will do in school, or how well they will do at a job.  Or, at life.  The only thing it correlates with is:  how well they will do at taking tests.</a:t>
            </a:r>
          </a:p>
          <a:p>
            <a:r>
              <a:rPr lang="en-US" altLang="en-US" smtClean="0"/>
              <a:t> </a:t>
            </a:r>
          </a:p>
          <a:p>
            <a:r>
              <a:rPr lang="en-US" altLang="en-US" smtClean="0"/>
              <a:t>Is this education?  Yes!</a:t>
            </a:r>
          </a:p>
          <a:p>
            <a:r>
              <a:rPr lang="en-US" altLang="en-US" smtClean="0"/>
              <a:t> </a:t>
            </a:r>
          </a:p>
          <a:p>
            <a:r>
              <a:rPr lang="en-US" altLang="en-US" smtClean="0"/>
              <a:t>Is this </a:t>
            </a:r>
            <a:r>
              <a:rPr lang="en-US" altLang="en-US" i="1" smtClean="0"/>
              <a:t>good</a:t>
            </a:r>
            <a:r>
              <a:rPr lang="en-US" altLang="en-US" smtClean="0"/>
              <a:t> education?  No!</a:t>
            </a:r>
          </a:p>
          <a:p>
            <a:r>
              <a:rPr lang="en-US" altLang="en-US" smtClean="0"/>
              <a:t> </a:t>
            </a:r>
          </a:p>
          <a:p>
            <a:r>
              <a:rPr lang="en-US" altLang="en-US" smtClean="0"/>
              <a:t>Can education actually prepare students for living the lives they want to live?  Yes!</a:t>
            </a:r>
          </a:p>
          <a:p>
            <a:r>
              <a:rPr lang="en-US" altLang="en-US" smtClean="0"/>
              <a:t> </a:t>
            </a:r>
          </a:p>
          <a:p>
            <a:r>
              <a:rPr lang="en-US" altLang="en-US" smtClean="0"/>
              <a:t>And this is why we are here today.  To explore ways for bringing real education to students.</a:t>
            </a:r>
          </a:p>
          <a:p>
            <a:r>
              <a:rPr lang="en-US" altLang="en-US" smtClean="0"/>
              <a:t> </a:t>
            </a:r>
          </a:p>
          <a:p>
            <a:r>
              <a:rPr lang="en-US" altLang="en-US" smtClean="0"/>
              <a:t>One powerful (and inexpensive) pedagogical methodology is: hackerspaces, and the hacker spirit that it engenders.</a:t>
            </a:r>
          </a:p>
          <a:p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506C6A09-BA8B-47AB-82C8-5F753A99C062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77232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1154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3971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4375" y="203200"/>
            <a:ext cx="2028825" cy="637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203200"/>
            <a:ext cx="5934075" cy="637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9455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77900" y="203200"/>
            <a:ext cx="8115300" cy="637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506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0456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927058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147888"/>
            <a:ext cx="3981450" cy="4430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1750" y="2147888"/>
            <a:ext cx="3981450" cy="4430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1589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207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6189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87003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027288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351853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203200"/>
            <a:ext cx="81153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089" tIns="38089" rIns="38089" bIns="380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147888"/>
            <a:ext cx="8115300" cy="44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089" tIns="38089" rIns="38089" bIns="380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GillSans" charset="0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Sans" charset="0"/>
          <a:sym typeface="GillSans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Sans" charset="0"/>
          <a:sym typeface="GillSans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Sans" charset="0"/>
          <a:sym typeface="GillSans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Sans" charset="0"/>
          <a:sym typeface="GillSans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Sans" charset="0"/>
          <a:sym typeface="GillSans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Sans" charset="0"/>
          <a:sym typeface="GillSans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Sans" charset="0"/>
          <a:sym typeface="GillSans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Sans" charset="0"/>
          <a:sym typeface="GillSans" charset="0"/>
        </a:defRPr>
      </a:lvl9pPr>
    </p:titleStyle>
    <p:bodyStyle>
      <a:lvl1pPr marL="660400" indent="-444500" algn="l" defTabSz="912813" rtl="0" eaLnBrk="0" fontAlgn="base" hangingPunct="0">
        <a:spcBef>
          <a:spcPts val="1800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Sans" charset="0"/>
        </a:defRPr>
      </a:lvl1pPr>
      <a:lvl2pPr marL="1003300" indent="-444500" algn="l" defTabSz="912813" rtl="0" eaLnBrk="0" fontAlgn="base" hangingPunct="0">
        <a:spcBef>
          <a:spcPts val="1800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sym typeface="GillSans" charset="0"/>
        </a:defRPr>
      </a:lvl2pPr>
      <a:lvl3pPr marL="1333500" indent="-444500" algn="l" defTabSz="912813" rtl="0" eaLnBrk="0" fontAlgn="base" hangingPunct="0">
        <a:spcBef>
          <a:spcPts val="1800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sym typeface="GillSans" charset="0"/>
        </a:defRPr>
      </a:lvl3pPr>
      <a:lvl4pPr marL="1689100" indent="-444500" algn="l" defTabSz="912813" rtl="0" eaLnBrk="0" fontAlgn="base" hangingPunct="0">
        <a:spcBef>
          <a:spcPts val="1800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sym typeface="GillSans" charset="0"/>
        </a:defRPr>
      </a:lvl4pPr>
      <a:lvl5pPr marL="2032000" indent="-444500" algn="l" defTabSz="912813" rtl="0" eaLnBrk="0" fontAlgn="base" hangingPunct="0">
        <a:spcBef>
          <a:spcPts val="1800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sym typeface="GillSans" charset="0"/>
        </a:defRPr>
      </a:lvl5pPr>
      <a:lvl6pPr marL="2489200" indent="-444500" algn="l" defTabSz="912813" rtl="0" fontAlgn="base">
        <a:spcBef>
          <a:spcPts val="1800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sym typeface="GillSans" charset="0"/>
        </a:defRPr>
      </a:lvl6pPr>
      <a:lvl7pPr marL="2946400" indent="-444500" algn="l" defTabSz="912813" rtl="0" fontAlgn="base">
        <a:spcBef>
          <a:spcPts val="1800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sym typeface="GillSans" charset="0"/>
        </a:defRPr>
      </a:lvl7pPr>
      <a:lvl8pPr marL="3403600" indent="-444500" algn="l" defTabSz="912813" rtl="0" fontAlgn="base">
        <a:spcBef>
          <a:spcPts val="1800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sym typeface="GillSans" charset="0"/>
        </a:defRPr>
      </a:lvl8pPr>
      <a:lvl9pPr marL="3860800" indent="-444500" algn="l" defTabSz="912813" rtl="0" fontAlgn="base">
        <a:spcBef>
          <a:spcPts val="1800"/>
        </a:spcBef>
        <a:spcAft>
          <a:spcPct val="0"/>
        </a:spcAft>
        <a:buSzPct val="171000"/>
        <a:buFont typeface="Lucida Grande" charset="0"/>
        <a:buChar char="•"/>
        <a:defRPr sz="3000">
          <a:solidFill>
            <a:schemeClr val="tx1"/>
          </a:solidFill>
          <a:latin typeface="+mn-lt"/>
          <a:sym typeface="Gill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/>
          </p:cNvSpPr>
          <p:nvPr/>
        </p:nvSpPr>
        <p:spPr bwMode="auto">
          <a:xfrm>
            <a:off x="773112" y="3017837"/>
            <a:ext cx="875506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 anchor="ctr"/>
          <a:lstStyle>
            <a:lvl1pPr marL="38100">
              <a:spcBef>
                <a:spcPts val="1800"/>
              </a:spcBef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1pPr>
            <a:lvl2pPr marL="742950" indent="-285750">
              <a:spcBef>
                <a:spcPts val="1800"/>
              </a:spcBef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2pPr>
            <a:lvl3pPr marL="1143000" indent="-228600">
              <a:spcBef>
                <a:spcPts val="1800"/>
              </a:spcBef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3pPr>
            <a:lvl4pPr marL="1600200" indent="-228600">
              <a:spcBef>
                <a:spcPts val="1800"/>
              </a:spcBef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4pPr>
            <a:lvl5pPr marL="2057400" indent="-228600">
              <a:spcBef>
                <a:spcPts val="1800"/>
              </a:spcBef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5pPr>
            <a:lvl6pPr marL="25146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6pPr>
            <a:lvl7pPr marL="29718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7pPr>
            <a:lvl8pPr marL="34290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8pPr>
            <a:lvl9pPr marL="38862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dirty="0"/>
              <a:t>Mitch Altman</a:t>
            </a:r>
            <a:endParaRPr lang="en-US" altLang="en-US" sz="2400" dirty="0"/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/>
              <a:t>	</a:t>
            </a:r>
            <a:r>
              <a:rPr lang="en-US" altLang="en-US" sz="2400" dirty="0"/>
              <a:t>Chief Scientist, </a:t>
            </a:r>
            <a:r>
              <a:rPr lang="en-US" altLang="en-US" sz="2400" b="1" dirty="0">
                <a:solidFill>
                  <a:srgbClr val="FFCC00"/>
                </a:solidFill>
              </a:rPr>
              <a:t>Cornfield Electronics</a:t>
            </a:r>
            <a:r>
              <a:rPr lang="en-US" altLang="en-US" sz="2400" dirty="0"/>
              <a:t>, San Francisco, CA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dirty="0"/>
              <a:t>	Inventor of </a:t>
            </a:r>
            <a:r>
              <a:rPr lang="en-US" altLang="en-US" sz="2400" b="1" dirty="0">
                <a:solidFill>
                  <a:srgbClr val="FFCC00"/>
                </a:solidFill>
              </a:rPr>
              <a:t>TV-B-Gone</a:t>
            </a:r>
            <a:r>
              <a:rPr lang="en-US" altLang="en-US" sz="2400" dirty="0"/>
              <a:t> universal remote controls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dirty="0"/>
              <a:t>	Author of </a:t>
            </a:r>
            <a:r>
              <a:rPr lang="en-US" altLang="en-US" sz="2400" b="1" i="1" dirty="0">
                <a:solidFill>
                  <a:srgbClr val="FFCC00"/>
                </a:solidFill>
              </a:rPr>
              <a:t>The Brain Machine</a:t>
            </a:r>
            <a:r>
              <a:rPr lang="en-US" altLang="en-US" sz="2400" dirty="0"/>
              <a:t> in MAKE Magazine #10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dirty="0"/>
              <a:t>	Co-founder of </a:t>
            </a:r>
            <a:r>
              <a:rPr lang="en-US" altLang="en-US" sz="2400" b="1" dirty="0" err="1">
                <a:solidFill>
                  <a:srgbClr val="FFCC00"/>
                </a:solidFill>
              </a:rPr>
              <a:t>Noisebridge</a:t>
            </a:r>
            <a:r>
              <a:rPr lang="en-US" altLang="en-US" sz="2400" dirty="0"/>
              <a:t> (San Francisco hacker space)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800" dirty="0"/>
              <a:t>	</a:t>
            </a:r>
            <a:r>
              <a:rPr lang="en-US" altLang="en-US" sz="2800" dirty="0"/>
              <a:t>email:  </a:t>
            </a:r>
            <a:r>
              <a:rPr lang="en-US" altLang="en-US" sz="2800" b="1" u="sng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mitch@CornfieldElectronics.com</a:t>
            </a:r>
            <a:endParaRPr lang="en-US" altLang="en-US" sz="2800" b="1" dirty="0">
              <a:solidFill>
                <a:srgbClr val="99CC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	</a:t>
            </a:r>
            <a:r>
              <a:rPr lang="en-US" altLang="en-US" sz="2800" dirty="0"/>
              <a:t>site:   </a:t>
            </a:r>
            <a:r>
              <a:rPr lang="en-US" altLang="en-US" sz="2800" dirty="0" smtClean="0"/>
              <a:t>  </a:t>
            </a:r>
            <a:r>
              <a:rPr lang="en-US" altLang="en-US" sz="2800" b="1" u="sng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www.CornfieldElectronics.com</a:t>
            </a:r>
            <a:endParaRPr lang="en-US" altLang="en-US" sz="2800" b="1" u="sng" dirty="0">
              <a:solidFill>
                <a:srgbClr val="99CC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dirty="0"/>
              <a:t>	twitter: </a:t>
            </a:r>
            <a:r>
              <a:rPr lang="en-US" altLang="en-US" sz="2800" b="1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@</a:t>
            </a:r>
            <a:r>
              <a:rPr lang="en-US" altLang="en-US" sz="2800" b="1" dirty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maltman23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None/>
            </a:pPr>
            <a:r>
              <a:rPr lang="en-US" altLang="en-US" sz="2800" dirty="0" smtClean="0"/>
              <a:t>	</a:t>
            </a:r>
            <a:r>
              <a:rPr lang="en-US" altLang="en-US" sz="2800" dirty="0" err="1" smtClean="0"/>
              <a:t>flickr</a:t>
            </a:r>
            <a:r>
              <a:rPr lang="en-US" altLang="en-US" sz="2800" dirty="0" smtClean="0"/>
              <a:t>:   </a:t>
            </a:r>
            <a:r>
              <a:rPr lang="en-US" altLang="en-US" sz="2800" b="1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maltman23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dirty="0"/>
              <a:t>	phone</a:t>
            </a:r>
            <a:r>
              <a:rPr lang="en-US" altLang="en-US" sz="2800" dirty="0" smtClean="0"/>
              <a:t>:	</a:t>
            </a:r>
            <a:r>
              <a:rPr lang="en-US" altLang="en-US" sz="2800" b="1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</a:t>
            </a:r>
            <a:r>
              <a:rPr lang="en-US" altLang="en-US" sz="2800" b="1" dirty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 </a:t>
            </a:r>
            <a:r>
              <a:rPr lang="en-US" altLang="en-US" sz="2800" b="1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415-377-5993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		     	+49 152 2723 0510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 typeface="Lucida Grande" charset="0"/>
              <a:buNone/>
            </a:pPr>
            <a:r>
              <a:rPr lang="en-US" altLang="en-US" sz="2800" dirty="0" smtClean="0"/>
              <a:t>	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DECT</a:t>
            </a:r>
            <a:r>
              <a:rPr lang="en-US" altLang="en-US" sz="2800" b="1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 	2676  (CORN)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800" b="1" dirty="0">
              <a:solidFill>
                <a:srgbClr val="99CC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			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79438"/>
            <a:ext cx="10080625" cy="1143000"/>
          </a:xfrm>
          <a:noFill/>
        </p:spPr>
        <p:txBody>
          <a:bodyPr/>
          <a:lstStyle/>
          <a:p>
            <a:pPr defTabSz="914400" eaLnBrk="1" hangingPunct="1"/>
            <a:r>
              <a:rPr lang="en-US" altLang="en-US" sz="4600" dirty="0" smtClean="0">
                <a:solidFill>
                  <a:srgbClr val="CC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Hackerspace Design Patterns 2.0</a:t>
            </a:r>
            <a:r>
              <a:rPr lang="en-US" alt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alt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altLang="en-US" sz="3700" b="1" i="1" dirty="0" smtClean="0">
              <a:solidFill>
                <a:srgbClr val="CCCC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00" y="6294437"/>
            <a:ext cx="3350715" cy="978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997" y="5380037"/>
            <a:ext cx="1089166" cy="10823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2" y="960437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18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73113" y="274638"/>
            <a:ext cx="84582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Not a Cookbook</a:t>
            </a:r>
            <a:endParaRPr lang="en-US" altLang="en-US" sz="5400" b="1" dirty="0">
              <a:solidFill>
                <a:schemeClr val="tx1"/>
              </a:solidFill>
              <a:latin typeface="GillSans" charset="0"/>
              <a:sym typeface="GillSans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73113" y="2865437"/>
            <a:ext cx="84582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3600" i="1" dirty="0" smtClean="0">
                <a:solidFill>
                  <a:schemeClr val="tx1"/>
                </a:solidFill>
                <a:cs typeface="Arial" panose="020B0604020202020204" pitchFamily="34" charset="0"/>
                <a:sym typeface="GillSans" charset="0"/>
              </a:rPr>
              <a:t>“Your Mileage May Vary”</a:t>
            </a:r>
            <a:endParaRPr lang="en-US" altLang="en-US" sz="3600" i="1" dirty="0">
              <a:solidFill>
                <a:schemeClr val="tx1"/>
              </a:solidFill>
              <a:cs typeface="Arial" panose="020B0604020202020204" pitchFamily="34" charset="0"/>
              <a:sym typeface="Gill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837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2" y="963802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68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0" y="274638"/>
            <a:ext cx="100806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The Kitchen Anti-Pattern</a:t>
            </a:r>
            <a:endParaRPr lang="en-US" altLang="en-US" sz="5400" b="1" dirty="0">
              <a:solidFill>
                <a:schemeClr val="tx1"/>
              </a:solidFill>
              <a:latin typeface="GillSans" charset="0"/>
              <a:sym typeface="Gill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722" y="1817703"/>
            <a:ext cx="6577140" cy="493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15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0" y="274637"/>
            <a:ext cx="10080625" cy="701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96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More!</a:t>
            </a:r>
            <a:endParaRPr lang="en-US" altLang="en-US" sz="9600" b="1" dirty="0">
              <a:solidFill>
                <a:schemeClr val="tx1"/>
              </a:solidFill>
              <a:latin typeface="GillSans" charset="0"/>
              <a:sym typeface="Gill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045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274638"/>
            <a:ext cx="100806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The Mentor </a:t>
            </a: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Pattern</a:t>
            </a:r>
            <a:endParaRPr lang="en-US" altLang="en-US" sz="5400" b="1" dirty="0">
              <a:solidFill>
                <a:schemeClr val="tx1"/>
              </a:solidFill>
              <a:latin typeface="GillSans" charset="0"/>
              <a:sym typeface="GillSans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500252"/>
            <a:ext cx="51927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2800" b="1" dirty="0" smtClean="0">
                <a:solidFill>
                  <a:srgbClr val="FFC000"/>
                </a:solidFill>
                <a:cs typeface="Arial" panose="020B0604020202020204" pitchFamily="34" charset="0"/>
                <a:sym typeface="GillSans" charset="0"/>
              </a:rPr>
              <a:t>Problem</a:t>
            </a:r>
            <a:endParaRPr lang="en-US" altLang="en-US" sz="2800" b="1" dirty="0">
              <a:solidFill>
                <a:srgbClr val="FFC000"/>
              </a:solidFill>
              <a:cs typeface="Arial" panose="020B0604020202020204" pitchFamily="34" charset="0"/>
              <a:sym typeface="GillSans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046650"/>
            <a:ext cx="51927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2800" b="1" dirty="0" smtClean="0">
                <a:solidFill>
                  <a:srgbClr val="00B0F0"/>
                </a:solidFill>
                <a:cs typeface="Arial" panose="020B0604020202020204" pitchFamily="34" charset="0"/>
                <a:sym typeface="GillSans" charset="0"/>
              </a:rPr>
              <a:t>Implementation</a:t>
            </a:r>
            <a:endParaRPr lang="en-US" altLang="en-US" sz="2800" b="1" dirty="0">
              <a:solidFill>
                <a:srgbClr val="00B0F0"/>
              </a:solidFill>
              <a:cs typeface="Arial" panose="020B0604020202020204" pitchFamily="34" charset="0"/>
              <a:sym typeface="GillSans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96912" y="2390616"/>
            <a:ext cx="9296400" cy="204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tx1"/>
                </a:solidFill>
              </a:rPr>
              <a:t>On-boarding new members is difficult. New members can have trouble finding the resources they need and learning their responsibilities as members.</a:t>
            </a:r>
          </a:p>
          <a:p>
            <a:pPr eaLnBrk="1" hangingPunct="1">
              <a:lnSpc>
                <a:spcPct val="100000"/>
              </a:lnSpc>
            </a:pPr>
            <a:endParaRPr lang="en-US" altLang="en-US" sz="2800" dirty="0">
              <a:solidFill>
                <a:schemeClr val="tx1"/>
              </a:solidFill>
              <a:cs typeface="Arial" panose="020B0604020202020204" pitchFamily="34" charset="0"/>
              <a:sym typeface="GillSans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96912" y="5151437"/>
            <a:ext cx="9296400" cy="204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Every new member is assigned an experienced member as a mentor. When the member has a question, they can go to the mentor to find the answer. If the member is acting out of line with the group's principles, the mentor can talk to them.</a:t>
            </a:r>
          </a:p>
        </p:txBody>
      </p:sp>
    </p:spTree>
    <p:extLst>
      <p:ext uri="{BB962C8B-B14F-4D97-AF65-F5344CB8AC3E}">
        <p14:creationId xmlns:p14="http://schemas.microsoft.com/office/powerpoint/2010/main" val="3265180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274638"/>
            <a:ext cx="100806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The Cultural </a:t>
            </a: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Immune System Pattern</a:t>
            </a:r>
            <a:endParaRPr lang="en-US" altLang="en-US" sz="5400" b="1" dirty="0">
              <a:solidFill>
                <a:schemeClr val="tx1"/>
              </a:solidFill>
              <a:latin typeface="GillSans" charset="0"/>
              <a:sym typeface="GillSans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500252"/>
            <a:ext cx="51927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2800" b="1" dirty="0" smtClean="0">
                <a:solidFill>
                  <a:srgbClr val="FFC000"/>
                </a:solidFill>
                <a:cs typeface="Arial" panose="020B0604020202020204" pitchFamily="34" charset="0"/>
                <a:sym typeface="GillSans" charset="0"/>
              </a:rPr>
              <a:t>Problem</a:t>
            </a:r>
            <a:endParaRPr lang="en-US" altLang="en-US" sz="2800" b="1" dirty="0">
              <a:solidFill>
                <a:srgbClr val="FFC000"/>
              </a:solidFill>
              <a:cs typeface="Arial" panose="020B0604020202020204" pitchFamily="34" charset="0"/>
              <a:sym typeface="GillSans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046650"/>
            <a:ext cx="51927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2800" b="1" dirty="0" smtClean="0">
                <a:solidFill>
                  <a:srgbClr val="00B0F0"/>
                </a:solidFill>
                <a:cs typeface="Arial" panose="020B0604020202020204" pitchFamily="34" charset="0"/>
                <a:sym typeface="GillSans" charset="0"/>
              </a:rPr>
              <a:t>Implementation</a:t>
            </a:r>
            <a:endParaRPr lang="en-US" altLang="en-US" sz="2800" b="1" dirty="0">
              <a:solidFill>
                <a:srgbClr val="00B0F0"/>
              </a:solidFill>
              <a:cs typeface="Arial" panose="020B0604020202020204" pitchFamily="34" charset="0"/>
              <a:sym typeface="GillSans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96912" y="2390616"/>
            <a:ext cx="9296400" cy="204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tx1"/>
                </a:solidFill>
              </a:rPr>
              <a:t>You want people in your hackerspace who are good for your community, and want to keep them happy and safe -- and you don't want to attract people who will hurt your community or drive away people who are good for your community.</a:t>
            </a:r>
            <a:endParaRPr lang="en-US" altLang="en-US" sz="2800" dirty="0">
              <a:solidFill>
                <a:schemeClr val="tx1"/>
              </a:solidFill>
              <a:cs typeface="Arial" panose="020B0604020202020204" pitchFamily="34" charset="0"/>
              <a:sym typeface="GillSans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96912" y="5151437"/>
            <a:ext cx="9296400" cy="204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</a:rPr>
              <a:t>"Cultural immune system".  Get the entire community involved with attracting new people who belong. Greet new people at the door, give them a tour, including what your community is and is not about.  Keep people who don’t belong out of the space.  Define what it means to belong and not belong.</a:t>
            </a:r>
          </a:p>
        </p:txBody>
      </p:sp>
    </p:spTree>
    <p:extLst>
      <p:ext uri="{BB962C8B-B14F-4D97-AF65-F5344CB8AC3E}">
        <p14:creationId xmlns:p14="http://schemas.microsoft.com/office/powerpoint/2010/main" val="1903154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274638"/>
            <a:ext cx="100806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The Reboot </a:t>
            </a: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Pattern</a:t>
            </a:r>
            <a:endParaRPr lang="en-US" altLang="en-US" sz="5400" b="1" dirty="0">
              <a:solidFill>
                <a:schemeClr val="tx1"/>
              </a:solidFill>
              <a:latin typeface="GillSans" charset="0"/>
              <a:sym typeface="GillSans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500252"/>
            <a:ext cx="51927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2800" b="1" dirty="0" smtClean="0">
                <a:solidFill>
                  <a:srgbClr val="FFC000"/>
                </a:solidFill>
                <a:cs typeface="Arial" panose="020B0604020202020204" pitchFamily="34" charset="0"/>
                <a:sym typeface="GillSans" charset="0"/>
              </a:rPr>
              <a:t>Problem</a:t>
            </a:r>
            <a:endParaRPr lang="en-US" altLang="en-US" sz="2800" b="1" dirty="0">
              <a:solidFill>
                <a:srgbClr val="FFC000"/>
              </a:solidFill>
              <a:cs typeface="Arial" panose="020B0604020202020204" pitchFamily="34" charset="0"/>
              <a:sym typeface="GillSans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046650"/>
            <a:ext cx="51927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2800" b="1" dirty="0" smtClean="0">
                <a:solidFill>
                  <a:srgbClr val="00B0F0"/>
                </a:solidFill>
                <a:cs typeface="Arial" panose="020B0604020202020204" pitchFamily="34" charset="0"/>
                <a:sym typeface="GillSans" charset="0"/>
              </a:rPr>
              <a:t>Implementation</a:t>
            </a:r>
            <a:endParaRPr lang="en-US" altLang="en-US" sz="2800" b="1" dirty="0">
              <a:solidFill>
                <a:srgbClr val="00B0F0"/>
              </a:solidFill>
              <a:cs typeface="Arial" panose="020B0604020202020204" pitchFamily="34" charset="0"/>
              <a:sym typeface="GillSans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96912" y="2390616"/>
            <a:ext cx="9296400" cy="204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chemeClr val="tx1"/>
                </a:solidFill>
              </a:rPr>
              <a:t>At the beginning, all are involved in creation of the space.  The newness fades over time.  Troubles/problems ensue.</a:t>
            </a:r>
            <a:endParaRPr lang="en-US" altLang="en-US" sz="2800" dirty="0">
              <a:solidFill>
                <a:schemeClr val="tx1"/>
              </a:solidFill>
              <a:cs typeface="Arial" panose="020B0604020202020204" pitchFamily="34" charset="0"/>
              <a:sym typeface="GillSans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96912" y="5151437"/>
            <a:ext cx="9296400" cy="204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</a:rPr>
              <a:t>Reboot the space!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Close the space.  Kick everyone out.  Only let in people to fix the space.  Throw a party. 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Continue to only let in people good for the community.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88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595438"/>
            <a:ext cx="4676775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274638"/>
            <a:ext cx="100806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1pPr>
            <a:lvl2pPr marL="742950" indent="-28575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2pPr>
            <a:lvl3pPr marL="11430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3pPr>
            <a:lvl4pPr marL="16002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4pPr>
            <a:lvl5pPr marL="20574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5pPr>
            <a:lvl6pPr marL="25146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6pPr>
            <a:lvl7pPr marL="29718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7pPr>
            <a:lvl8pPr marL="34290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8pPr>
            <a:lvl9pPr marL="38862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zh-CN" sz="5400" b="1">
                <a:ea typeface="宋体" panose="02010600030101010101" pitchFamily="2" charset="-122"/>
              </a:rPr>
              <a:t>Noisbridge: Reboot!</a:t>
            </a:r>
          </a:p>
        </p:txBody>
      </p:sp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0" y="6637338"/>
            <a:ext cx="1008062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1pPr>
            <a:lvl2pPr marL="742950" indent="-28575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2pPr>
            <a:lvl3pPr marL="11430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3pPr>
            <a:lvl4pPr marL="16002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4pPr>
            <a:lvl5pPr marL="20574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5pPr>
            <a:lvl6pPr marL="25146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6pPr>
            <a:lvl7pPr marL="29718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7pPr>
            <a:lvl8pPr marL="34290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8pPr>
            <a:lvl9pPr marL="38862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600"/>
              <a:t>Before</a:t>
            </a:r>
          </a:p>
        </p:txBody>
      </p:sp>
      <p:pic>
        <p:nvPicPr>
          <p:cNvPr id="2560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2865438"/>
            <a:ext cx="4616450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5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2865438"/>
            <a:ext cx="46164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616075"/>
            <a:ext cx="4676775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0" y="274638"/>
            <a:ext cx="100806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1pPr>
            <a:lvl2pPr marL="742950" indent="-28575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2pPr>
            <a:lvl3pPr marL="11430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3pPr>
            <a:lvl4pPr marL="16002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4pPr>
            <a:lvl5pPr marL="20574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5pPr>
            <a:lvl6pPr marL="25146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6pPr>
            <a:lvl7pPr marL="29718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7pPr>
            <a:lvl8pPr marL="34290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8pPr>
            <a:lvl9pPr marL="38862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zh-CN" sz="5400" b="1">
                <a:ea typeface="宋体" panose="02010600030101010101" pitchFamily="2" charset="-122"/>
              </a:rPr>
              <a:t>Noisbridge: Reboot!</a:t>
            </a:r>
          </a:p>
        </p:txBody>
      </p:sp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0" y="6637338"/>
            <a:ext cx="1008062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1pPr>
            <a:lvl2pPr marL="742950" indent="-28575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2pPr>
            <a:lvl3pPr marL="11430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3pPr>
            <a:lvl4pPr marL="16002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4pPr>
            <a:lvl5pPr marL="20574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5pPr>
            <a:lvl6pPr marL="25146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6pPr>
            <a:lvl7pPr marL="29718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7pPr>
            <a:lvl8pPr marL="34290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8pPr>
            <a:lvl9pPr marL="38862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600"/>
              <a:t>During</a:t>
            </a:r>
          </a:p>
        </p:txBody>
      </p:sp>
      <p:pic>
        <p:nvPicPr>
          <p:cNvPr id="2765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5227638"/>
            <a:ext cx="3389312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228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12" y="1817703"/>
            <a:ext cx="7467600" cy="4965159"/>
          </a:xfrm>
          <a:prstGeom prst="rect">
            <a:avLst/>
          </a:prstGeom>
        </p:spPr>
      </p:pic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773113" y="274638"/>
            <a:ext cx="84582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Our Community</a:t>
            </a:r>
            <a:endParaRPr lang="en-US" altLang="en-US" sz="5400" b="1" dirty="0">
              <a:solidFill>
                <a:schemeClr val="tx1"/>
              </a:solidFill>
              <a:latin typeface="GillSans" charset="0"/>
              <a:sym typeface="Gill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317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274638"/>
            <a:ext cx="100806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1pPr>
            <a:lvl2pPr marL="742950" indent="-28575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2pPr>
            <a:lvl3pPr marL="11430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3pPr>
            <a:lvl4pPr marL="16002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4pPr>
            <a:lvl5pPr marL="20574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5pPr>
            <a:lvl6pPr marL="25146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6pPr>
            <a:lvl7pPr marL="29718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7pPr>
            <a:lvl8pPr marL="34290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8pPr>
            <a:lvl9pPr marL="38862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zh-CN" sz="5400" b="1">
                <a:ea typeface="宋体" panose="02010600030101010101" pitchFamily="2" charset="-122"/>
              </a:rPr>
              <a:t>Noisbridge: Reboot!</a:t>
            </a:r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255588" y="6619875"/>
            <a:ext cx="100806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1pPr>
            <a:lvl2pPr marL="742950" indent="-28575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2pPr>
            <a:lvl3pPr marL="11430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3pPr>
            <a:lvl4pPr marL="16002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4pPr>
            <a:lvl5pPr marL="2057400" indent="-228600">
              <a:spcBef>
                <a:spcPts val="1800"/>
              </a:spcBef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5pPr>
            <a:lvl6pPr marL="25146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6pPr>
            <a:lvl7pPr marL="29718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7pPr>
            <a:lvl8pPr marL="34290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8pPr>
            <a:lvl9pPr marL="38862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3600"/>
              <a:t>After</a:t>
            </a:r>
          </a:p>
        </p:txBody>
      </p:sp>
      <p:pic>
        <p:nvPicPr>
          <p:cNvPr id="2970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4494213"/>
            <a:ext cx="38449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63" y="1290638"/>
            <a:ext cx="197326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0"/>
          <a:stretch>
            <a:fillRect/>
          </a:stretch>
        </p:blipFill>
        <p:spPr bwMode="auto">
          <a:xfrm>
            <a:off x="3741738" y="1360488"/>
            <a:ext cx="3857625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387475"/>
            <a:ext cx="3732212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956050"/>
            <a:ext cx="342900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4494213"/>
            <a:ext cx="2335212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4225"/>
            <a:ext cx="4583113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808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0" y="274637"/>
            <a:ext cx="10080625" cy="701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96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More!</a:t>
            </a:r>
            <a:endParaRPr lang="en-US" altLang="en-US" sz="9600" b="1" dirty="0">
              <a:solidFill>
                <a:schemeClr val="tx1"/>
              </a:solidFill>
              <a:latin typeface="GillSans" charset="0"/>
              <a:sym typeface="Gill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456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-1" y="0"/>
            <a:ext cx="100806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An Invitation</a:t>
            </a:r>
            <a:endParaRPr lang="en-US" altLang="en-US" sz="5400" b="1" dirty="0">
              <a:solidFill>
                <a:schemeClr val="tx1"/>
              </a:solidFill>
              <a:latin typeface="GillSans" charset="0"/>
              <a:sym typeface="GillSan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9" y="1189037"/>
            <a:ext cx="9960864" cy="630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80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9879" y="1189037"/>
            <a:ext cx="9960864" cy="6303264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9" y="1210690"/>
            <a:ext cx="9427464" cy="6047232"/>
          </a:xfrm>
          <a:prstGeom prst="rect">
            <a:avLst/>
          </a:prstGeom>
        </p:spPr>
      </p:pic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-1" y="0"/>
            <a:ext cx="100806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Another Invitation</a:t>
            </a:r>
            <a:endParaRPr lang="en-US" altLang="en-US" sz="5400" b="1" dirty="0">
              <a:solidFill>
                <a:schemeClr val="tx1"/>
              </a:solidFill>
              <a:latin typeface="GillSans" charset="0"/>
              <a:sym typeface="Gill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45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/>
          </p:cNvSpPr>
          <p:nvPr/>
        </p:nvSpPr>
        <p:spPr bwMode="auto">
          <a:xfrm>
            <a:off x="773112" y="3017837"/>
            <a:ext cx="875506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200" bIns="0" anchor="ctr"/>
          <a:lstStyle>
            <a:lvl1pPr marL="38100">
              <a:spcBef>
                <a:spcPts val="1800"/>
              </a:spcBef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1pPr>
            <a:lvl2pPr marL="742950" indent="-285750">
              <a:spcBef>
                <a:spcPts val="1800"/>
              </a:spcBef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2pPr>
            <a:lvl3pPr marL="1143000" indent="-228600">
              <a:spcBef>
                <a:spcPts val="1800"/>
              </a:spcBef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3pPr>
            <a:lvl4pPr marL="1600200" indent="-228600">
              <a:spcBef>
                <a:spcPts val="1800"/>
              </a:spcBef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4pPr>
            <a:lvl5pPr marL="2057400" indent="-228600">
              <a:spcBef>
                <a:spcPts val="1800"/>
              </a:spcBef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5pPr>
            <a:lvl6pPr marL="25146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6pPr>
            <a:lvl7pPr marL="29718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7pPr>
            <a:lvl8pPr marL="34290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8pPr>
            <a:lvl9pPr marL="3886200" indent="-228600" eaLnBrk="0" fontAlgn="base" hangingPunct="0">
              <a:spcBef>
                <a:spcPts val="1800"/>
              </a:spcBef>
              <a:spcAft>
                <a:spcPct val="0"/>
              </a:spcAft>
              <a:buSzPct val="171000"/>
              <a:buFont typeface="Lucida Grande" charset="0"/>
              <a:buChar char="•"/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7353300" algn="l"/>
              </a:tabLst>
              <a:defRPr sz="3000">
                <a:solidFill>
                  <a:schemeClr val="tx1"/>
                </a:solidFill>
                <a:latin typeface="GillSans" charset="0"/>
                <a:sym typeface="GillSans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dirty="0"/>
              <a:t>Mitch Altman</a:t>
            </a:r>
            <a:endParaRPr lang="en-US" altLang="en-US" sz="2400" dirty="0"/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/>
              <a:t>	</a:t>
            </a:r>
            <a:r>
              <a:rPr lang="en-US" altLang="en-US" sz="2400" dirty="0"/>
              <a:t>Chief Scientist, </a:t>
            </a:r>
            <a:r>
              <a:rPr lang="en-US" altLang="en-US" sz="2400" b="1" dirty="0">
                <a:solidFill>
                  <a:srgbClr val="FFCC00"/>
                </a:solidFill>
              </a:rPr>
              <a:t>Cornfield Electronics</a:t>
            </a:r>
            <a:r>
              <a:rPr lang="en-US" altLang="en-US" sz="2400" dirty="0"/>
              <a:t>, San Francisco, CA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dirty="0"/>
              <a:t>	Inventor of </a:t>
            </a:r>
            <a:r>
              <a:rPr lang="en-US" altLang="en-US" sz="2400" b="1" dirty="0">
                <a:solidFill>
                  <a:srgbClr val="FFCC00"/>
                </a:solidFill>
              </a:rPr>
              <a:t>TV-B-Gone</a:t>
            </a:r>
            <a:r>
              <a:rPr lang="en-US" altLang="en-US" sz="2400" dirty="0"/>
              <a:t> universal remote controls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dirty="0"/>
              <a:t>	Author of </a:t>
            </a:r>
            <a:r>
              <a:rPr lang="en-US" altLang="en-US" sz="2400" b="1" i="1" dirty="0">
                <a:solidFill>
                  <a:srgbClr val="FFCC00"/>
                </a:solidFill>
              </a:rPr>
              <a:t>The Brain Machine</a:t>
            </a:r>
            <a:r>
              <a:rPr lang="en-US" altLang="en-US" sz="2400" dirty="0"/>
              <a:t> in MAKE Magazine #10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dirty="0"/>
              <a:t>	Co-founder of </a:t>
            </a:r>
            <a:r>
              <a:rPr lang="en-US" altLang="en-US" sz="2400" b="1" dirty="0" err="1">
                <a:solidFill>
                  <a:srgbClr val="FFCC00"/>
                </a:solidFill>
              </a:rPr>
              <a:t>Noisebridge</a:t>
            </a:r>
            <a:r>
              <a:rPr lang="en-US" altLang="en-US" sz="2400" dirty="0"/>
              <a:t> (San Francisco hacker space)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800" dirty="0"/>
              <a:t>	</a:t>
            </a:r>
            <a:r>
              <a:rPr lang="en-US" altLang="en-US" sz="2800" dirty="0"/>
              <a:t>email:  </a:t>
            </a:r>
            <a:r>
              <a:rPr lang="en-US" altLang="en-US" sz="2800" b="1" u="sng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mitch@CornfieldElectronics.com</a:t>
            </a:r>
            <a:endParaRPr lang="en-US" altLang="en-US" sz="2800" b="1" dirty="0">
              <a:solidFill>
                <a:srgbClr val="99CC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	</a:t>
            </a:r>
            <a:r>
              <a:rPr lang="en-US" altLang="en-US" sz="2800" dirty="0"/>
              <a:t>site:   </a:t>
            </a:r>
            <a:r>
              <a:rPr lang="en-US" altLang="en-US" sz="2800" dirty="0" smtClean="0"/>
              <a:t>  </a:t>
            </a:r>
            <a:r>
              <a:rPr lang="en-US" altLang="en-US" sz="2800" b="1" u="sng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www.CornfieldElectronics.com</a:t>
            </a:r>
            <a:endParaRPr lang="en-US" altLang="en-US" sz="2800" b="1" u="sng" dirty="0">
              <a:solidFill>
                <a:srgbClr val="99CC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dirty="0"/>
              <a:t>	twitter: </a:t>
            </a:r>
            <a:r>
              <a:rPr lang="en-US" altLang="en-US" sz="2800" b="1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@</a:t>
            </a:r>
            <a:r>
              <a:rPr lang="en-US" altLang="en-US" sz="2800" b="1" dirty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maltman23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None/>
            </a:pPr>
            <a:r>
              <a:rPr lang="en-US" altLang="en-US" sz="2800" dirty="0" smtClean="0"/>
              <a:t>	</a:t>
            </a:r>
            <a:r>
              <a:rPr lang="en-US" altLang="en-US" sz="2800" dirty="0" err="1" smtClean="0"/>
              <a:t>flickr</a:t>
            </a:r>
            <a:r>
              <a:rPr lang="en-US" altLang="en-US" sz="2800" dirty="0" smtClean="0"/>
              <a:t>:   </a:t>
            </a:r>
            <a:r>
              <a:rPr lang="en-US" altLang="en-US" sz="2800" b="1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maltman23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dirty="0"/>
              <a:t>	phone</a:t>
            </a:r>
            <a:r>
              <a:rPr lang="en-US" altLang="en-US" sz="2800" dirty="0" smtClean="0"/>
              <a:t>:	</a:t>
            </a:r>
            <a:r>
              <a:rPr lang="en-US" altLang="en-US" sz="2800" b="1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</a:t>
            </a:r>
            <a:r>
              <a:rPr lang="en-US" altLang="en-US" sz="2800" b="1" dirty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 </a:t>
            </a:r>
            <a:r>
              <a:rPr lang="en-US" altLang="en-US" sz="2800" b="1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415-377-5993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		     	+49 152 2723 0510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 typeface="Lucida Grande" charset="0"/>
              <a:buNone/>
            </a:pPr>
            <a:r>
              <a:rPr lang="en-US" altLang="en-US" sz="2800" dirty="0" smtClean="0"/>
              <a:t>	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DECT</a:t>
            </a:r>
            <a:r>
              <a:rPr lang="en-US" altLang="en-US" sz="2800" b="1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 	2676  (CORN)</a:t>
            </a: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800" b="1" dirty="0">
              <a:solidFill>
                <a:srgbClr val="99CC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			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79438"/>
            <a:ext cx="10080625" cy="1143000"/>
          </a:xfrm>
          <a:noFill/>
        </p:spPr>
        <p:txBody>
          <a:bodyPr/>
          <a:lstStyle/>
          <a:p>
            <a:pPr defTabSz="914400" eaLnBrk="1" hangingPunct="1"/>
            <a:r>
              <a:rPr lang="en-US" altLang="en-US" sz="4600" dirty="0" smtClean="0">
                <a:solidFill>
                  <a:srgbClr val="CC66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Hackerspace Design Patterns 2.0</a:t>
            </a:r>
            <a:r>
              <a:rPr lang="en-US" alt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n-US" altLang="en-US" sz="46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altLang="en-US" sz="3700" b="1" i="1" dirty="0" smtClean="0">
              <a:solidFill>
                <a:srgbClr val="CCCC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00" y="6294437"/>
            <a:ext cx="3350715" cy="978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997" y="5380037"/>
            <a:ext cx="1089166" cy="10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14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0" y="274638"/>
            <a:ext cx="100806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Hackerspace 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Design Patterns 1.0</a:t>
            </a:r>
            <a:endParaRPr lang="en-US" altLang="en-US" sz="5400" b="1" dirty="0">
              <a:solidFill>
                <a:schemeClr val="tx1"/>
              </a:solidFill>
              <a:latin typeface="GillSans" charset="0"/>
              <a:sym typeface="GillSan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62" y="2103437"/>
            <a:ext cx="6638100" cy="497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99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2" y="2326257"/>
            <a:ext cx="9471513" cy="472786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" y="579437"/>
            <a:ext cx="10080624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2,000 + Hackerspaces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and Growing…</a:t>
            </a:r>
            <a:endParaRPr lang="en-US" altLang="en-US" sz="5400" b="1" dirty="0">
              <a:solidFill>
                <a:schemeClr val="tx1"/>
              </a:solidFill>
              <a:latin typeface="GillSans" charset="0"/>
              <a:sym typeface="Gill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912" y="5773382"/>
            <a:ext cx="1851513" cy="1293248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935911" y="6446837"/>
            <a:ext cx="1851513" cy="37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1400" b="1" dirty="0" smtClean="0">
                <a:solidFill>
                  <a:schemeClr val="tx1"/>
                </a:solidFill>
                <a:cs typeface="Arial" panose="020B0604020202020204" pitchFamily="34" charset="0"/>
                <a:sym typeface="GillSans" charset="0"/>
              </a:rPr>
              <a:t>hackerspaces.org</a:t>
            </a:r>
            <a:endParaRPr lang="en-US" altLang="en-US" sz="1400" b="1" dirty="0">
              <a:solidFill>
                <a:schemeClr val="tx1"/>
              </a:solidFill>
              <a:cs typeface="Arial" panose="020B0604020202020204" pitchFamily="34" charset="0"/>
              <a:sym typeface="Gill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037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72" y="1817703"/>
            <a:ext cx="7453440" cy="4949084"/>
          </a:xfrm>
          <a:prstGeom prst="rect">
            <a:avLst/>
          </a:prstGeom>
        </p:spPr>
      </p:pic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0" y="274638"/>
            <a:ext cx="100806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My first hacker conference</a:t>
            </a:r>
            <a:endParaRPr lang="en-US" altLang="en-US" sz="5400" b="1" dirty="0">
              <a:solidFill>
                <a:schemeClr val="tx1"/>
              </a:solidFill>
              <a:latin typeface="GillSans" charset="0"/>
              <a:sym typeface="Gill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277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0" y="274638"/>
            <a:ext cx="100806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3" tIns="38093" rIns="38093" bIns="38093"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5400" b="1" dirty="0" smtClean="0">
                <a:solidFill>
                  <a:schemeClr val="tx1"/>
                </a:solidFill>
                <a:latin typeface="GillSans" charset="0"/>
                <a:sym typeface="GillSans" charset="0"/>
              </a:rPr>
              <a:t>Community</a:t>
            </a:r>
            <a:endParaRPr lang="en-US" altLang="en-US" sz="5400" b="1" dirty="0">
              <a:solidFill>
                <a:schemeClr val="tx1"/>
              </a:solidFill>
              <a:latin typeface="GillSans" charset="0"/>
              <a:sym typeface="GillSan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2" y="2250389"/>
            <a:ext cx="8839200" cy="408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71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2" y="960437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54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2" y="960437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63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2" y="960437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58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Sans"/>
        <a:ea typeface=""/>
        <a:cs typeface=""/>
      </a:majorFont>
      <a:minorFont>
        <a:latin typeface="Gill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7FF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281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7FF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281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11507</TotalTime>
  <Pages>0</Pages>
  <Words>533</Words>
  <Characters>0</Characters>
  <Application>Microsoft Office PowerPoint</Application>
  <PresentationFormat>Custom</PresentationFormat>
  <Lines>0</Lines>
  <Paragraphs>104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宋体</vt:lpstr>
      <vt:lpstr>Aharoni</vt:lpstr>
      <vt:lpstr>Arial</vt:lpstr>
      <vt:lpstr>Calibri</vt:lpstr>
      <vt:lpstr>GillSans</vt:lpstr>
      <vt:lpstr>Lucida Grande</vt:lpstr>
      <vt:lpstr>Title &amp; Bullets</vt:lpstr>
      <vt:lpstr>Hackerspace Design Patterns 2.0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Hackerspace Design Patterns 2.0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mitch</dc:creator>
  <cp:lastModifiedBy>Mitch Altman</cp:lastModifiedBy>
  <cp:revision>346</cp:revision>
  <dcterms:modified xsi:type="dcterms:W3CDTF">2015-08-15T07:29:18Z</dcterms:modified>
</cp:coreProperties>
</file>