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256" r:id="rId2"/>
    <p:sldId id="509" r:id="rId3"/>
    <p:sldId id="511" r:id="rId4"/>
    <p:sldId id="537" r:id="rId5"/>
    <p:sldId id="514" r:id="rId6"/>
    <p:sldId id="523" r:id="rId7"/>
    <p:sldId id="510" r:id="rId8"/>
    <p:sldId id="522" r:id="rId9"/>
    <p:sldId id="530" r:id="rId10"/>
    <p:sldId id="517" r:id="rId11"/>
    <p:sldId id="527" r:id="rId12"/>
    <p:sldId id="556" r:id="rId13"/>
    <p:sldId id="528" r:id="rId14"/>
    <p:sldId id="518" r:id="rId15"/>
    <p:sldId id="529" r:id="rId16"/>
    <p:sldId id="515" r:id="rId17"/>
    <p:sldId id="516" r:id="rId18"/>
    <p:sldId id="519" r:id="rId19"/>
    <p:sldId id="512" r:id="rId20"/>
    <p:sldId id="513" r:id="rId21"/>
    <p:sldId id="554" r:id="rId22"/>
    <p:sldId id="520" r:id="rId23"/>
    <p:sldId id="521" r:id="rId24"/>
    <p:sldId id="525" r:id="rId25"/>
    <p:sldId id="524" r:id="rId26"/>
    <p:sldId id="531" r:id="rId27"/>
    <p:sldId id="535" r:id="rId28"/>
    <p:sldId id="532" r:id="rId29"/>
    <p:sldId id="534" r:id="rId30"/>
    <p:sldId id="550" r:id="rId31"/>
    <p:sldId id="552" r:id="rId32"/>
    <p:sldId id="559" r:id="rId33"/>
    <p:sldId id="563" r:id="rId34"/>
    <p:sldId id="561" r:id="rId35"/>
    <p:sldId id="553" r:id="rId36"/>
    <p:sldId id="555" r:id="rId37"/>
    <p:sldId id="547" r:id="rId38"/>
    <p:sldId id="564" r:id="rId39"/>
    <p:sldId id="549" r:id="rId40"/>
    <p:sldId id="562" r:id="rId41"/>
    <p:sldId id="557" r:id="rId42"/>
    <p:sldId id="558" r:id="rId43"/>
    <p:sldId id="542" r:id="rId44"/>
    <p:sldId id="543" r:id="rId45"/>
    <p:sldId id="544" r:id="rId46"/>
    <p:sldId id="545" r:id="rId47"/>
    <p:sldId id="293" r:id="rId48"/>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Rumold" initials="" lastIdx="4" clrIdx="0"/>
  <p:cmAuthor id="1" name="Kurt Opsahl"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152E"/>
    <a:srgbClr val="5D5D5D"/>
    <a:srgbClr val="696969"/>
    <a:srgbClr val="CB19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432" y="-1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160E4F62-1769-9E46-94F5-564D1BA0BE19}" type="slidenum">
              <a:rPr lang="en-US"/>
              <a:pPr>
                <a:defRPr/>
              </a:pPr>
              <a:t>‹#›</a:t>
            </a:fld>
            <a:endParaRPr lang="en-US"/>
          </a:p>
        </p:txBody>
      </p:sp>
    </p:spTree>
    <p:extLst>
      <p:ext uri="{BB962C8B-B14F-4D97-AF65-F5344CB8AC3E}">
        <p14:creationId xmlns:p14="http://schemas.microsoft.com/office/powerpoint/2010/main" val="117810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DCD5B2-F35A-774B-BB1E-ADF6A8A4FC8A}" type="slidenum">
              <a:rPr lang="en-US" sz="1200"/>
              <a:pPr/>
              <a:t>1</a:t>
            </a:fld>
            <a:endParaRPr lang="en-US" sz="1200"/>
          </a:p>
        </p:txBody>
      </p:sp>
      <p:sp>
        <p:nvSpPr>
          <p:cNvPr id="1229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40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YouTube,</a:t>
            </a:r>
            <a:r>
              <a:rPr lang="en-US" baseline="0" dirty="0" smtClean="0"/>
              <a:t> </a:t>
            </a:r>
            <a:r>
              <a:rPr lang="en-US" baseline="0" dirty="0" err="1" smtClean="0"/>
              <a:t>Lovefilm</a:t>
            </a:r>
            <a:r>
              <a:rPr lang="en-US" baseline="0" dirty="0" smtClean="0"/>
              <a:t>, BBC’s </a:t>
            </a:r>
            <a:r>
              <a:rPr lang="en-US" baseline="0" dirty="0" err="1" smtClean="0"/>
              <a:t>iPlayer</a:t>
            </a:r>
            <a:r>
              <a:rPr lang="en-US" baseline="0" dirty="0" smtClean="0"/>
              <a:t>, </a:t>
            </a:r>
            <a:r>
              <a:rPr lang="en-US" baseline="0" dirty="0" err="1" smtClean="0"/>
              <a:t>NetFlix</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12</a:t>
            </a:fld>
            <a:endParaRPr lang="en-US"/>
          </a:p>
        </p:txBody>
      </p:sp>
    </p:spTree>
    <p:extLst>
      <p:ext uri="{BB962C8B-B14F-4D97-AF65-F5344CB8AC3E}">
        <p14:creationId xmlns:p14="http://schemas.microsoft.com/office/powerpoint/2010/main" val="159314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Risen &amp;</a:t>
            </a:r>
            <a:r>
              <a:rPr lang="en-US" baseline="0" dirty="0" smtClean="0"/>
              <a:t> </a:t>
            </a:r>
            <a:r>
              <a:rPr lang="en-US" baseline="0" dirty="0" err="1" smtClean="0"/>
              <a:t>Lichtblau</a:t>
            </a:r>
            <a:r>
              <a:rPr lang="en-US" baseline="0" dirty="0" smtClean="0"/>
              <a:t> – NYT reporters.  John </a:t>
            </a:r>
            <a:r>
              <a:rPr lang="en-US" baseline="0" dirty="0" err="1" smtClean="0"/>
              <a:t>Yoo</a:t>
            </a:r>
            <a:r>
              <a:rPr lang="en-US" baseline="0" dirty="0" smtClean="0"/>
              <a:t> – chief legal architect of Program</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14</a:t>
            </a:fld>
            <a:endParaRPr lang="en-US"/>
          </a:p>
        </p:txBody>
      </p:sp>
    </p:spTree>
    <p:extLst>
      <p:ext uri="{BB962C8B-B14F-4D97-AF65-F5344CB8AC3E}">
        <p14:creationId xmlns:p14="http://schemas.microsoft.com/office/powerpoint/2010/main" val="1240639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Clapper interview</a:t>
            </a:r>
            <a:r>
              <a:rPr lang="en-US" baseline="0" dirty="0" smtClean="0"/>
              <a:t> with NBC</a:t>
            </a:r>
          </a:p>
          <a:p>
            <a:r>
              <a:rPr lang="en-US" dirty="0" smtClean="0"/>
              <a:t>McConnel</a:t>
            </a:r>
            <a:r>
              <a:rPr lang="en-US" baseline="0" dirty="0" smtClean="0"/>
              <a:t>l responding on context of question on how much U.S. person data is in the DB.</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15</a:t>
            </a:fld>
            <a:endParaRPr lang="en-US"/>
          </a:p>
        </p:txBody>
      </p:sp>
    </p:spTree>
    <p:extLst>
      <p:ext uri="{BB962C8B-B14F-4D97-AF65-F5344CB8AC3E}">
        <p14:creationId xmlns:p14="http://schemas.microsoft.com/office/powerpoint/2010/main" val="1768436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Collection – word games.  Seem like small numbers, but actually quite a lot</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16</a:t>
            </a:fld>
            <a:endParaRPr lang="en-US"/>
          </a:p>
        </p:txBody>
      </p:sp>
    </p:spTree>
    <p:extLst>
      <p:ext uri="{BB962C8B-B14F-4D97-AF65-F5344CB8AC3E}">
        <p14:creationId xmlns:p14="http://schemas.microsoft.com/office/powerpoint/2010/main" val="4016166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Meets in SCIF.  First at DOJ,</a:t>
            </a:r>
            <a:r>
              <a:rPr lang="en-US" baseline="0" dirty="0" smtClean="0"/>
              <a:t> then at DC district court.</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19</a:t>
            </a:fld>
            <a:endParaRPr lang="en-US"/>
          </a:p>
        </p:txBody>
      </p:sp>
    </p:spTree>
    <p:extLst>
      <p:ext uri="{BB962C8B-B14F-4D97-AF65-F5344CB8AC3E}">
        <p14:creationId xmlns:p14="http://schemas.microsoft.com/office/powerpoint/2010/main" val="934871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Chief</a:t>
            </a:r>
            <a:r>
              <a:rPr lang="en-US" baseline="0" dirty="0" smtClean="0"/>
              <a:t> Judge Walton: “The FISC does not have the capacity to investigate issues of noncompliance, and in that respect the FISC is in the same position as any other court when it comes to enforcing [government] compliance with its orders.”</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20</a:t>
            </a:fld>
            <a:endParaRPr lang="en-US"/>
          </a:p>
        </p:txBody>
      </p:sp>
    </p:spTree>
    <p:extLst>
      <p:ext uri="{BB962C8B-B14F-4D97-AF65-F5344CB8AC3E}">
        <p14:creationId xmlns:p14="http://schemas.microsoft.com/office/powerpoint/2010/main" val="3279798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selection searches lots of info</a:t>
            </a:r>
          </a:p>
          <a:p>
            <a:r>
              <a:rPr lang="en-US" sz="1200" kern="1200" dirty="0" smtClean="0">
                <a:solidFill>
                  <a:schemeClr val="tx1"/>
                </a:solidFill>
                <a:latin typeface="Arial" charset="0"/>
                <a:ea typeface="ＭＳ Ｐゴシック" charset="0"/>
                <a:cs typeface="ＭＳ Ｐゴシック" charset="0"/>
              </a:rPr>
              <a:t>NSA looked at any communications that mentioned both the Swedish manufacturer Ericsson and “radio” or “radar”.</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23</a:t>
            </a:fld>
            <a:endParaRPr lang="en-US"/>
          </a:p>
        </p:txBody>
      </p:sp>
    </p:spTree>
    <p:extLst>
      <p:ext uri="{BB962C8B-B14F-4D97-AF65-F5344CB8AC3E}">
        <p14:creationId xmlns:p14="http://schemas.microsoft.com/office/powerpoint/2010/main" val="1220930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International Mobile Subscriber Identity,</a:t>
            </a:r>
            <a:r>
              <a:rPr lang="en-US" baseline="0" dirty="0" smtClean="0"/>
              <a:t> International Mobile Station Equipment Identity</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26</a:t>
            </a:fld>
            <a:endParaRPr lang="en-US"/>
          </a:p>
        </p:txBody>
      </p:sp>
    </p:spTree>
    <p:extLst>
      <p:ext uri="{BB962C8B-B14F-4D97-AF65-F5344CB8AC3E}">
        <p14:creationId xmlns:p14="http://schemas.microsoft.com/office/powerpoint/2010/main" val="343783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Of</a:t>
            </a:r>
            <a:r>
              <a:rPr lang="en-US" baseline="0" dirty="0" smtClean="0"/>
              <a:t> course, we later discovery that the NSA is tracking location information, under a different program.</a:t>
            </a:r>
          </a:p>
          <a:p>
            <a:r>
              <a:rPr lang="en-US" baseline="0" dirty="0" smtClean="0"/>
              <a:t>First they said 300, then 200.</a:t>
            </a:r>
          </a:p>
          <a:p>
            <a:r>
              <a:rPr lang="en-US" baseline="0" dirty="0" smtClean="0"/>
              <a:t>First issued gov’t memo, then FISA court opinions.</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28</a:t>
            </a:fld>
            <a:endParaRPr lang="en-US"/>
          </a:p>
        </p:txBody>
      </p:sp>
    </p:spTree>
    <p:extLst>
      <p:ext uri="{BB962C8B-B14F-4D97-AF65-F5344CB8AC3E}">
        <p14:creationId xmlns:p14="http://schemas.microsoft.com/office/powerpoint/2010/main" val="2653743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Later</a:t>
            </a:r>
            <a:r>
              <a:rPr lang="en-US" baseline="0" dirty="0" smtClean="0"/>
              <a:t> a</a:t>
            </a:r>
            <a:r>
              <a:rPr lang="en-US" dirty="0" smtClean="0"/>
              <a:t>mended by Executive Order 13355: Strengthened Management of the Intelligence Community, on August 27, 2004. On July 30, 2008, President Bush issued Executive Order 13470</a:t>
            </a:r>
            <a:r>
              <a:rPr lang="en-US" baseline="0" dirty="0" smtClean="0"/>
              <a:t> </a:t>
            </a:r>
            <a:r>
              <a:rPr lang="en-US" dirty="0" smtClean="0"/>
              <a:t>amending Executive Order 12333 to strengthen the role of the DNI.</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30</a:t>
            </a:fld>
            <a:endParaRPr lang="en-US"/>
          </a:p>
        </p:txBody>
      </p:sp>
    </p:spTree>
    <p:extLst>
      <p:ext uri="{BB962C8B-B14F-4D97-AF65-F5344CB8AC3E}">
        <p14:creationId xmlns:p14="http://schemas.microsoft.com/office/powerpoint/2010/main" val="64792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92F87E-3BCE-9E4F-ADEB-0A0F9B0ABE84}" type="slidenum">
              <a:rPr lang="en-US" sz="1200"/>
              <a:pPr/>
              <a:t>2</a:t>
            </a:fld>
            <a:endParaRPr lang="en-US" sz="1200"/>
          </a:p>
        </p:txBody>
      </p:sp>
      <p:sp>
        <p:nvSpPr>
          <p:cNvPr id="42803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0"/>
                <a:cs typeface="ＭＳ Ｐゴシック" charset="0"/>
              </a:rPr>
              <a:t>Society for Worldwide Interbank Financial Telecommunication, or SWIFT,</a:t>
            </a:r>
            <a:r>
              <a:rPr lang="en-US" sz="1200" kern="1200" baseline="0" dirty="0" smtClean="0">
                <a:solidFill>
                  <a:schemeClr val="tx1"/>
                </a:solidFill>
                <a:latin typeface="Arial" charset="0"/>
                <a:ea typeface="ＭＳ Ｐゴシック" charset="0"/>
                <a:cs typeface="ＭＳ Ｐゴシック" charset="0"/>
              </a:rPr>
              <a:t> is </a:t>
            </a:r>
            <a:r>
              <a:rPr lang="en-US" sz="1200" kern="1200" dirty="0" smtClean="0">
                <a:solidFill>
                  <a:schemeClr val="tx1"/>
                </a:solidFill>
                <a:latin typeface="Arial" charset="0"/>
                <a:ea typeface="ＭＳ Ｐゴシック" charset="0"/>
                <a:cs typeface="ＭＳ Ｐゴシック" charset="0"/>
              </a:rPr>
              <a:t>a cooperative owned by around 8,000 financial institutions, runs a messaging service that enables worldwide financial transactions between banks.</a:t>
            </a:r>
          </a:p>
          <a:p>
            <a:r>
              <a:rPr lang="en-US" sz="1200" kern="1200" dirty="0" smtClean="0">
                <a:solidFill>
                  <a:schemeClr val="tx1"/>
                </a:solidFill>
                <a:latin typeface="Arial" charset="0"/>
                <a:ea typeface="ＭＳ Ｐゴシック" charset="0"/>
                <a:cs typeface="ＭＳ Ｐゴシック" charset="0"/>
              </a:rPr>
              <a:t>Der Spiegel reported that SWIFT was a target of spying by the NSA’s “tailored access operations” division, which collected printer traffic data from numerous banks</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31</a:t>
            </a:fld>
            <a:endParaRPr lang="en-US"/>
          </a:p>
        </p:txBody>
      </p:sp>
    </p:spTree>
    <p:extLst>
      <p:ext uri="{BB962C8B-B14F-4D97-AF65-F5344CB8AC3E}">
        <p14:creationId xmlns:p14="http://schemas.microsoft.com/office/powerpoint/2010/main" val="3279798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t>HAPPYFOOT intercepts mobile app traffic that sends a smartphone’s location to ad networks</a:t>
            </a:r>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34</a:t>
            </a:fld>
            <a:endParaRPr lang="en-US"/>
          </a:p>
        </p:txBody>
      </p:sp>
    </p:spTree>
    <p:extLst>
      <p:ext uri="{BB962C8B-B14F-4D97-AF65-F5344CB8AC3E}">
        <p14:creationId xmlns:p14="http://schemas.microsoft.com/office/powerpoint/2010/main" val="3995173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35</a:t>
            </a:fld>
            <a:endParaRPr lang="en-US"/>
          </a:p>
        </p:txBody>
      </p:sp>
    </p:spTree>
    <p:extLst>
      <p:ext uri="{BB962C8B-B14F-4D97-AF65-F5344CB8AC3E}">
        <p14:creationId xmlns:p14="http://schemas.microsoft.com/office/powerpoint/2010/main" val="3279798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Side note: with codenames like Prism</a:t>
            </a:r>
            <a:r>
              <a:rPr lang="en-US" baseline="0" dirty="0" smtClean="0"/>
              <a:t> and Flying Pig, suggests that someone in the code naming department is a fan of Pink Floyd album covers.</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36</a:t>
            </a:fld>
            <a:endParaRPr lang="en-US"/>
          </a:p>
        </p:txBody>
      </p:sp>
    </p:spTree>
    <p:extLst>
      <p:ext uri="{BB962C8B-B14F-4D97-AF65-F5344CB8AC3E}">
        <p14:creationId xmlns:p14="http://schemas.microsoft.com/office/powerpoint/2010/main" val="3279798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kern="1200" dirty="0" smtClean="0">
              <a:solidFill>
                <a:schemeClr val="tx1"/>
              </a:solidFill>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37</a:t>
            </a:fld>
            <a:endParaRPr lang="en-US"/>
          </a:p>
        </p:txBody>
      </p:sp>
    </p:spTree>
    <p:extLst>
      <p:ext uri="{BB962C8B-B14F-4D97-AF65-F5344CB8AC3E}">
        <p14:creationId xmlns:p14="http://schemas.microsoft.com/office/powerpoint/2010/main" val="887613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0"/>
                <a:cs typeface="ＭＳ Ｐゴシック" charset="0"/>
              </a:rPr>
              <a:t>Quantum sits on backbone, responds faster than</a:t>
            </a:r>
            <a:r>
              <a:rPr lang="en-US" sz="1200" kern="1200" baseline="0" dirty="0" smtClean="0">
                <a:solidFill>
                  <a:schemeClr val="tx1"/>
                </a:solidFill>
                <a:latin typeface="Arial" charset="0"/>
                <a:ea typeface="ＭＳ Ｐゴシック" charset="0"/>
                <a:cs typeface="ＭＳ Ｐゴシック" charset="0"/>
              </a:rPr>
              <a:t> legitimate server (race condition), redirects to </a:t>
            </a:r>
            <a:r>
              <a:rPr lang="en-US" sz="1200" kern="1200" baseline="0" dirty="0" err="1" smtClean="0">
                <a:solidFill>
                  <a:schemeClr val="tx1"/>
                </a:solidFill>
                <a:latin typeface="Arial" charset="0"/>
                <a:ea typeface="ＭＳ Ｐゴシック" charset="0"/>
                <a:cs typeface="ＭＳ Ｐゴシック" charset="0"/>
              </a:rPr>
              <a:t>FoxAcid</a:t>
            </a:r>
            <a:r>
              <a:rPr lang="en-US" sz="1200" kern="1200" baseline="0" dirty="0" smtClean="0">
                <a:solidFill>
                  <a:schemeClr val="tx1"/>
                </a:solidFill>
                <a:latin typeface="Arial" charset="0"/>
                <a:ea typeface="ＭＳ Ｐゴシック" charset="0"/>
                <a:cs typeface="ＭＳ Ｐゴシック" charset="0"/>
              </a:rPr>
              <a:t> server, which serves up malware via Ferret Cannon. </a:t>
            </a:r>
          </a:p>
          <a:p>
            <a:endParaRPr lang="en-US" sz="1200" kern="1200" baseline="0" dirty="0" smtClean="0">
              <a:solidFill>
                <a:schemeClr val="tx1"/>
              </a:solidFill>
              <a:latin typeface="Arial" charset="0"/>
              <a:ea typeface="ＭＳ Ｐゴシック" charset="0"/>
              <a:cs typeface="ＭＳ Ｐゴシック" charset="0"/>
            </a:endParaRPr>
          </a:p>
          <a:p>
            <a:r>
              <a:rPr lang="en-US" sz="1200" kern="1200" dirty="0" smtClean="0">
                <a:solidFill>
                  <a:schemeClr val="tx1"/>
                </a:solidFill>
                <a:latin typeface="Arial" charset="0"/>
                <a:ea typeface="ＭＳ Ｐゴシック" charset="0"/>
                <a:cs typeface="ＭＳ Ｐゴシック" charset="0"/>
              </a:rPr>
              <a:t>TAO maintains a library of exploits, each based on a different vulnerability in a system. Different exploits are authorized against different targets, depending on the value of the target, the target's technical sophistication, the value of the exploit, and other considerations.</a:t>
            </a:r>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38</a:t>
            </a:fld>
            <a:endParaRPr lang="en-US"/>
          </a:p>
        </p:txBody>
      </p:sp>
    </p:spTree>
    <p:extLst>
      <p:ext uri="{BB962C8B-B14F-4D97-AF65-F5344CB8AC3E}">
        <p14:creationId xmlns:p14="http://schemas.microsoft.com/office/powerpoint/2010/main" val="887613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name "BULLRUN" was taken from the First Battle of Bull Run, the first major battle of the American Civil War</a:t>
            </a:r>
            <a:r>
              <a:rPr lang="en-US" baseline="0" dirty="0" smtClean="0"/>
              <a:t>. </a:t>
            </a:r>
            <a:r>
              <a:rPr lang="en-US" dirty="0" smtClean="0"/>
              <a:t>GCHQ has a similar program codenamed </a:t>
            </a:r>
            <a:r>
              <a:rPr lang="en-US" dirty="0" err="1" smtClean="0"/>
              <a:t>Edgehill</a:t>
            </a:r>
            <a:r>
              <a:rPr lang="en-US" dirty="0" smtClean="0"/>
              <a:t>, the first battle of the English Civil War.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Dual_EC_DRBG</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39</a:t>
            </a:fld>
            <a:endParaRPr lang="en-US"/>
          </a:p>
        </p:txBody>
      </p:sp>
    </p:spTree>
    <p:extLst>
      <p:ext uri="{BB962C8B-B14F-4D97-AF65-F5344CB8AC3E}">
        <p14:creationId xmlns:p14="http://schemas.microsoft.com/office/powerpoint/2010/main" val="4056451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err="1" smtClean="0">
                <a:solidFill>
                  <a:schemeClr val="tx1"/>
                </a:solidFill>
                <a:latin typeface="Arial" charset="0"/>
                <a:ea typeface="ＭＳ Ｐゴシック" charset="0"/>
                <a:cs typeface="ＭＳ Ｐゴシック" charset="0"/>
              </a:rPr>
              <a:t>EgotisticalGiraffe</a:t>
            </a:r>
            <a:r>
              <a:rPr lang="en-US" sz="1200" kern="1200" dirty="0" smtClean="0">
                <a:solidFill>
                  <a:schemeClr val="tx1"/>
                </a:solidFill>
                <a:latin typeface="Arial" charset="0"/>
                <a:ea typeface="ＭＳ Ｐゴシック" charset="0"/>
                <a:cs typeface="ＭＳ Ｐゴシック" charset="0"/>
              </a:rPr>
              <a:t> exploits a type confusion vulnerability in E4X, which is an XML extension for </a:t>
            </a:r>
            <a:r>
              <a:rPr lang="en-US" sz="1200" kern="1200" dirty="0" err="1" smtClean="0">
                <a:solidFill>
                  <a:schemeClr val="tx1"/>
                </a:solidFill>
                <a:latin typeface="Arial" charset="0"/>
                <a:ea typeface="ＭＳ Ｐゴシック" charset="0"/>
                <a:cs typeface="ＭＳ Ｐゴシック" charset="0"/>
              </a:rPr>
              <a:t>Javascript</a:t>
            </a:r>
            <a:r>
              <a:rPr lang="en-US" sz="1200" kern="1200" dirty="0" smtClean="0">
                <a:solidFill>
                  <a:schemeClr val="tx1"/>
                </a:solidFill>
                <a:latin typeface="Arial" charset="0"/>
                <a:ea typeface="ＭＳ Ｐゴシック" charset="0"/>
                <a:cs typeface="ＭＳ Ｐゴシック" charset="0"/>
              </a:rPr>
              <a:t>. This vulnerability exists in Firefox 11.0—16.0.2, as well as Firefox 10.0 ESR—the Firefox version used until recently in the Tor browser bundle. </a:t>
            </a:r>
          </a:p>
          <a:p>
            <a:r>
              <a:rPr lang="en-US" sz="1200" kern="1200" dirty="0" smtClean="0">
                <a:solidFill>
                  <a:schemeClr val="tx1"/>
                </a:solidFill>
                <a:latin typeface="Arial" charset="0"/>
                <a:ea typeface="ＭＳ Ｐゴシック" charset="0"/>
                <a:cs typeface="ＭＳ Ｐゴシック" charset="0"/>
              </a:rPr>
              <a:t>Inadvertently fixed when Mozilla removed the E4X library with the vulnerability</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40</a:t>
            </a:fld>
            <a:endParaRPr lang="en-US"/>
          </a:p>
        </p:txBody>
      </p:sp>
    </p:spTree>
    <p:extLst>
      <p:ext uri="{BB962C8B-B14F-4D97-AF65-F5344CB8AC3E}">
        <p14:creationId xmlns:p14="http://schemas.microsoft.com/office/powerpoint/2010/main" val="137813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NSA Dir. Alexander told </a:t>
            </a:r>
            <a:r>
              <a:rPr lang="en-US" dirty="0" err="1" smtClean="0"/>
              <a:t>Blackhat</a:t>
            </a:r>
            <a:r>
              <a:rPr lang="en-US" baseline="0" dirty="0" smtClean="0"/>
              <a:t> that there was no one who went outside the bounds.  Domestically.</a:t>
            </a:r>
            <a:endParaRPr lang="en-US" dirty="0" smtClean="0"/>
          </a:p>
          <a:p>
            <a:r>
              <a:rPr lang="en-US" dirty="0" smtClean="0"/>
              <a:t>10</a:t>
            </a:r>
            <a:r>
              <a:rPr lang="en-US" baseline="0" dirty="0" smtClean="0"/>
              <a:t> incidents of LOVEINT – self reported.  Overseas.</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41</a:t>
            </a:fld>
            <a:endParaRPr lang="en-US"/>
          </a:p>
        </p:txBody>
      </p:sp>
    </p:spTree>
    <p:extLst>
      <p:ext uri="{BB962C8B-B14F-4D97-AF65-F5344CB8AC3E}">
        <p14:creationId xmlns:p14="http://schemas.microsoft.com/office/powerpoint/2010/main" val="3404709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42</a:t>
            </a:fld>
            <a:endParaRPr lang="en-US"/>
          </a:p>
        </p:txBody>
      </p:sp>
    </p:spTree>
    <p:extLst>
      <p:ext uri="{BB962C8B-B14F-4D97-AF65-F5344CB8AC3E}">
        <p14:creationId xmlns:p14="http://schemas.microsoft.com/office/powerpoint/2010/main" val="340470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Eye</a:t>
            </a:r>
            <a:r>
              <a:rPr lang="en-US" baseline="0" dirty="0" smtClean="0"/>
              <a:t> </a:t>
            </a:r>
            <a:r>
              <a:rPr lang="en-US" baseline="0" dirty="0" smtClean="0"/>
              <a:t>of </a:t>
            </a:r>
            <a:r>
              <a:rPr lang="en-US" baseline="0" dirty="0" err="1" smtClean="0"/>
              <a:t>Sauron</a:t>
            </a:r>
            <a:r>
              <a:rPr lang="en-US" baseline="0" dirty="0" smtClean="0"/>
              <a:t> </a:t>
            </a:r>
            <a:r>
              <a:rPr lang="en-US" baseline="0" dirty="0" smtClean="0"/>
              <a:t>unleashed.</a:t>
            </a:r>
            <a:endParaRPr lang="en-US" baseline="0" dirty="0" smtClean="0"/>
          </a:p>
          <a:p>
            <a:r>
              <a:rPr lang="en-US" baseline="0" dirty="0" smtClean="0"/>
              <a:t>TSP was a tautology – defined as the part of the PSP that surveilled terrorists.</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3</a:t>
            </a:fld>
            <a:endParaRPr lang="en-US"/>
          </a:p>
        </p:txBody>
      </p:sp>
    </p:spTree>
    <p:extLst>
      <p:ext uri="{BB962C8B-B14F-4D97-AF65-F5344CB8AC3E}">
        <p14:creationId xmlns:p14="http://schemas.microsoft.com/office/powerpoint/2010/main" val="2107086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0"/>
                <a:cs typeface="ＭＳ Ｐゴシック" charset="0"/>
              </a:rPr>
              <a:t>Privacy International has submitted a claim to the UK Investigatory Powers Tribunal (IPT)</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European </a:t>
            </a:r>
            <a:r>
              <a:rPr lang="en-US" sz="1200" kern="1200" dirty="0" smtClean="0">
                <a:solidFill>
                  <a:schemeClr val="tx1"/>
                </a:solidFill>
                <a:latin typeface="Arial" charset="0"/>
                <a:ea typeface="ＭＳ Ｐゴシック" charset="0"/>
                <a:cs typeface="ＭＳ Ｐゴシック" charset="0"/>
              </a:rPr>
              <a:t>Convention </a:t>
            </a:r>
            <a:r>
              <a:rPr lang="en-US" sz="1200" kern="1200" dirty="0" smtClean="0">
                <a:solidFill>
                  <a:schemeClr val="tx1"/>
                </a:solidFill>
                <a:latin typeface="Arial" charset="0"/>
                <a:ea typeface="ＭＳ Ｐゴシック" charset="0"/>
                <a:cs typeface="ＭＳ Ｐゴシック" charset="0"/>
              </a:rPr>
              <a:t>on </a:t>
            </a:r>
            <a:r>
              <a:rPr lang="en-US" sz="1200" kern="1200" dirty="0" smtClean="0">
                <a:solidFill>
                  <a:schemeClr val="tx1"/>
                </a:solidFill>
                <a:latin typeface="Arial" charset="0"/>
                <a:ea typeface="ＭＳ Ｐゴシック" charset="0"/>
                <a:cs typeface="ＭＳ Ｐゴシック" charset="0"/>
              </a:rPr>
              <a:t>Human </a:t>
            </a:r>
            <a:r>
              <a:rPr lang="en-US" sz="1200" kern="1200" dirty="0" err="1" smtClean="0">
                <a:solidFill>
                  <a:schemeClr val="tx1"/>
                </a:solidFill>
                <a:latin typeface="Arial" charset="0"/>
                <a:ea typeface="ＭＳ Ｐゴシック" charset="0"/>
                <a:cs typeface="ＭＳ Ｐゴシック" charset="0"/>
              </a:rPr>
              <a:t>rRghts</a:t>
            </a:r>
            <a:endParaRPr lang="en-US" sz="1200" kern="1200" dirty="0" smtClean="0">
              <a:solidFill>
                <a:schemeClr val="tx1"/>
              </a:solidFill>
              <a:latin typeface="Arial" charset="0"/>
              <a:ea typeface="ＭＳ Ｐゴシック" charset="0"/>
              <a:cs typeface="ＭＳ Ｐゴシック" charset="0"/>
            </a:endParaRPr>
          </a:p>
          <a:p>
            <a:endParaRPr lang="en-US" sz="1200" kern="1200" dirty="0" smtClean="0">
              <a:solidFill>
                <a:schemeClr val="tx1"/>
              </a:solidFill>
              <a:latin typeface="Arial" charset="0"/>
              <a:ea typeface="ＭＳ Ｐゴシック" charset="0"/>
              <a:cs typeface="ＭＳ Ｐゴシック" charset="0"/>
            </a:endParaRPr>
          </a:p>
          <a:p>
            <a:r>
              <a:rPr lang="en-US" sz="1200" kern="1200" dirty="0" smtClean="0">
                <a:solidFill>
                  <a:schemeClr val="tx1"/>
                </a:solidFill>
                <a:latin typeface="Arial" charset="0"/>
                <a:ea typeface="ＭＳ Ｐゴシック" charset="0"/>
                <a:cs typeface="ＭＳ Ｐゴシック" charset="0"/>
              </a:rPr>
              <a:t>The Inter-American Commission on Human Rights, </a:t>
            </a:r>
            <a:r>
              <a:rPr lang="en-US" sz="1200" kern="1200" dirty="0" smtClean="0">
                <a:solidFill>
                  <a:schemeClr val="tx1"/>
                </a:solidFill>
                <a:latin typeface="Arial" charset="0"/>
                <a:ea typeface="ＭＳ Ｐゴシック" charset="0"/>
                <a:cs typeface="ＭＳ Ｐゴシック" charset="0"/>
              </a:rPr>
              <a:t>Organization </a:t>
            </a:r>
            <a:r>
              <a:rPr lang="en-US" sz="1200" kern="1200" dirty="0" smtClean="0">
                <a:solidFill>
                  <a:schemeClr val="tx1"/>
                </a:solidFill>
                <a:latin typeface="Arial" charset="0"/>
                <a:ea typeface="ＭＳ Ｐゴシック" charset="0"/>
                <a:cs typeface="ＭＳ Ｐゴシック" charset="0"/>
              </a:rPr>
              <a:t>of American States (OAS), held a hearing on October 28, 2013 on the NSA's mass surveillance and its impact on human rights in the Americas. The hearing was held at the request of the American Civil Liberties Union, and included the U.N. Special Rapporteur on Freedom of Opinion and Expression, Frank La Rue.</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44</a:t>
            </a:fld>
            <a:endParaRPr lang="en-US"/>
          </a:p>
        </p:txBody>
      </p:sp>
    </p:spTree>
    <p:extLst>
      <p:ext uri="{BB962C8B-B14F-4D97-AF65-F5344CB8AC3E}">
        <p14:creationId xmlns:p14="http://schemas.microsoft.com/office/powerpoint/2010/main" val="2698951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7E1EE8-DA3D-4649-811E-D28BD1DB5708}" type="slidenum">
              <a:rPr lang="en-US" sz="1200"/>
              <a:pPr/>
              <a:t>47</a:t>
            </a:fld>
            <a:endParaRPr lang="en-US" sz="1200"/>
          </a:p>
        </p:txBody>
      </p:sp>
      <p:sp>
        <p:nvSpPr>
          <p:cNvPr id="19763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PSP</a:t>
            </a:r>
            <a:r>
              <a:rPr lang="en-US" baseline="0" dirty="0" smtClean="0"/>
              <a:t> took advantage of being on the wire for most communications – even Asia to Africa would likely go through the United States.</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4</a:t>
            </a:fld>
            <a:endParaRPr lang="en-US"/>
          </a:p>
        </p:txBody>
      </p:sp>
    </p:spTree>
    <p:extLst>
      <p:ext uri="{BB962C8B-B14F-4D97-AF65-F5344CB8AC3E}">
        <p14:creationId xmlns:p14="http://schemas.microsoft.com/office/powerpoint/2010/main" val="294736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Acquisition word game.</a:t>
            </a:r>
          </a:p>
          <a:p>
            <a:r>
              <a:rPr lang="en-US" dirty="0" err="1" smtClean="0"/>
              <a:t>Comey</a:t>
            </a:r>
            <a:r>
              <a:rPr lang="en-US" baseline="0" dirty="0" smtClean="0"/>
              <a:t> says no lawyer would buy this theory.  </a:t>
            </a:r>
            <a:r>
              <a:rPr lang="en-US" baseline="0" dirty="0" err="1" smtClean="0"/>
              <a:t>Addington</a:t>
            </a:r>
            <a:r>
              <a:rPr lang="en-US" baseline="0" dirty="0" smtClean="0"/>
              <a:t> says I’m a lawyer. “No good lawyer.”</a:t>
            </a:r>
          </a:p>
          <a:p>
            <a:r>
              <a:rPr lang="en-US" baseline="0" dirty="0" err="1" smtClean="0"/>
              <a:t>Comey</a:t>
            </a:r>
            <a:r>
              <a:rPr lang="en-US" baseline="0" dirty="0" smtClean="0"/>
              <a:t> is now the FBI Director.</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5</a:t>
            </a:fld>
            <a:endParaRPr lang="en-US"/>
          </a:p>
        </p:txBody>
      </p:sp>
    </p:spTree>
    <p:extLst>
      <p:ext uri="{BB962C8B-B14F-4D97-AF65-F5344CB8AC3E}">
        <p14:creationId xmlns:p14="http://schemas.microsoft.com/office/powerpoint/2010/main" val="128558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6</a:t>
            </a:fld>
            <a:endParaRPr lang="en-US"/>
          </a:p>
        </p:txBody>
      </p:sp>
    </p:spTree>
    <p:extLst>
      <p:ext uri="{BB962C8B-B14F-4D97-AF65-F5344CB8AC3E}">
        <p14:creationId xmlns:p14="http://schemas.microsoft.com/office/powerpoint/2010/main" val="159314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Ev</a:t>
            </a:r>
            <a:r>
              <a:rPr lang="en-US" baseline="0" dirty="0" err="1" smtClean="0"/>
              <a:t>ilOlive</a:t>
            </a:r>
            <a:r>
              <a:rPr lang="en-US" baseline="0" dirty="0" smtClean="0"/>
              <a:t> – palindrome, and anagram for I Love Evil.  1EF is one end foreign. </a:t>
            </a:r>
            <a:endParaRPr lang="en-US" baseline="0" dirty="0" smtClean="0"/>
          </a:p>
          <a:p>
            <a:r>
              <a:rPr lang="en-US" sz="1200" kern="1200" dirty="0" smtClean="0">
                <a:solidFill>
                  <a:schemeClr val="tx1"/>
                </a:solidFill>
                <a:latin typeface="Arial" charset="0"/>
                <a:ea typeface="ＭＳ Ｐゴシック" charset="0"/>
                <a:cs typeface="ＭＳ Ｐゴシック" charset="0"/>
              </a:rPr>
              <a:t>More</a:t>
            </a:r>
            <a:r>
              <a:rPr lang="en-US" sz="1200" kern="1200" baseline="0" dirty="0" smtClean="0">
                <a:solidFill>
                  <a:schemeClr val="tx1"/>
                </a:solidFill>
                <a:latin typeface="Arial" charset="0"/>
                <a:ea typeface="ＭＳ Ｐゴシック" charset="0"/>
                <a:cs typeface="ＭＳ Ｐゴシック" charset="0"/>
              </a:rPr>
              <a:t> information in these databases.</a:t>
            </a:r>
            <a:endParaRPr lang="en-US" sz="1200" kern="1200" dirty="0" smtClean="0">
              <a:solidFill>
                <a:schemeClr val="tx1"/>
              </a:solidFill>
              <a:latin typeface="Arial" charset="0"/>
              <a:ea typeface="ＭＳ Ｐゴシック" charset="0"/>
              <a:cs typeface="ＭＳ Ｐゴシック" charset="0"/>
            </a:endParaRPr>
          </a:p>
          <a:p>
            <a:r>
              <a:rPr lang="en-US" sz="1200" kern="1200" dirty="0" smtClean="0">
                <a:solidFill>
                  <a:schemeClr val="tx1"/>
                </a:solidFill>
                <a:latin typeface="Arial" charset="0"/>
                <a:ea typeface="ＭＳ Ｐゴシック" charset="0"/>
                <a:cs typeface="ＭＳ Ｐゴシック" charset="0"/>
              </a:rPr>
              <a:t>"The Marina metadata application tracks a user's browser experience, gathers contact information/content</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7</a:t>
            </a:fld>
            <a:endParaRPr lang="en-US"/>
          </a:p>
        </p:txBody>
      </p:sp>
    </p:spTree>
    <p:extLst>
      <p:ext uri="{BB962C8B-B14F-4D97-AF65-F5344CB8AC3E}">
        <p14:creationId xmlns:p14="http://schemas.microsoft.com/office/powerpoint/2010/main" val="761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0"/>
                <a:cs typeface="ＭＳ Ｐゴシック" charset="0"/>
              </a:rPr>
              <a:t>analysis and data visualization system with records from 504 separate DNR and DNI collection sources (SIGADs).</a:t>
            </a:r>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8</a:t>
            </a:fld>
            <a:endParaRPr lang="en-US"/>
          </a:p>
        </p:txBody>
      </p:sp>
    </p:spTree>
    <p:extLst>
      <p:ext uri="{BB962C8B-B14F-4D97-AF65-F5344CB8AC3E}">
        <p14:creationId xmlns:p14="http://schemas.microsoft.com/office/powerpoint/2010/main" val="2634840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0E4F62-1769-9E46-94F5-564D1BA0BE19}" type="slidenum">
              <a:rPr lang="en-US" smtClean="0"/>
              <a:pPr>
                <a:defRPr/>
              </a:pPr>
              <a:t>11</a:t>
            </a:fld>
            <a:endParaRPr lang="en-US"/>
          </a:p>
        </p:txBody>
      </p:sp>
    </p:spTree>
    <p:extLst>
      <p:ext uri="{BB962C8B-B14F-4D97-AF65-F5344CB8AC3E}">
        <p14:creationId xmlns:p14="http://schemas.microsoft.com/office/powerpoint/2010/main" val="75321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5864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32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71500"/>
            <a:ext cx="1943100" cy="4000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71500"/>
            <a:ext cx="5676900" cy="4000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018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99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481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03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189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076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66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9053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88327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7" descr="banner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447800" y="3571"/>
            <a:ext cx="7772400" cy="51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685800" y="571500"/>
            <a:ext cx="77724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8" name="Picture 7" descr="banner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7772400" cy="51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3505200" y="38040"/>
            <a:ext cx="5638800" cy="400110"/>
          </a:xfrm>
          <a:prstGeom prst="rect">
            <a:avLst/>
          </a:prstGeom>
          <a:noFill/>
        </p:spPr>
        <p:txBody>
          <a:bodyPr wrap="square" rtlCol="0">
            <a:spAutoFit/>
          </a:bodyPr>
          <a:lstStyle/>
          <a:p>
            <a:pPr algn="r"/>
            <a:r>
              <a:rPr lang="en-US" sz="2000" baseline="0" dirty="0" smtClean="0">
                <a:solidFill>
                  <a:schemeClr val="bg1"/>
                </a:solidFill>
                <a:latin typeface="Arial Narrow"/>
                <a:cs typeface="Arial Narrow"/>
              </a:rPr>
              <a:t>30C3 – 30 December</a:t>
            </a:r>
            <a:r>
              <a:rPr lang="en-US" sz="2000" dirty="0" smtClean="0">
                <a:solidFill>
                  <a:schemeClr val="bg1"/>
                </a:solidFill>
                <a:latin typeface="Arial Narrow"/>
                <a:cs typeface="Arial Narrow"/>
              </a:rPr>
              <a:t> 2013 </a:t>
            </a:r>
            <a:endParaRPr lang="en-US" sz="2000" dirty="0">
              <a:solidFill>
                <a:schemeClr val="bg1"/>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Arial"/>
          <a:ea typeface="+mj-ea"/>
          <a:cs typeface="+mj-cs"/>
        </a:defRPr>
      </a:lvl1pPr>
      <a:lvl2pPr algn="ctr" rtl="0" eaLnBrk="0" fontAlgn="base" hangingPunct="0">
        <a:spcBef>
          <a:spcPct val="0"/>
        </a:spcBef>
        <a:spcAft>
          <a:spcPct val="0"/>
        </a:spcAft>
        <a:defRPr sz="4400">
          <a:solidFill>
            <a:schemeClr val="tx2"/>
          </a:solidFill>
          <a:latin typeface="GoldeTypItcTBo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GoldeTypItcTBo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GoldeTypItcTBo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GoldeTypItcTBo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GoldeTypItcTBo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GoldeTypItcTBo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GoldeTypItcTBo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GoldeTypItcTBo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a:ea typeface="+mn-ea"/>
        </a:defRPr>
      </a:lvl2pPr>
      <a:lvl3pPr marL="1143000" indent="-228600" algn="l" rtl="0" eaLnBrk="0" fontAlgn="base" hangingPunct="0">
        <a:spcBef>
          <a:spcPct val="20000"/>
        </a:spcBef>
        <a:spcAft>
          <a:spcPct val="0"/>
        </a:spcAft>
        <a:buChar char="•"/>
        <a:defRPr sz="2400">
          <a:solidFill>
            <a:schemeClr val="tx1"/>
          </a:solidFill>
          <a:latin typeface="Arial"/>
          <a:ea typeface="+mn-ea"/>
        </a:defRPr>
      </a:lvl3pPr>
      <a:lvl4pPr marL="1600200" indent="-228600" algn="l" rtl="0" eaLnBrk="0" fontAlgn="base" hangingPunct="0">
        <a:spcBef>
          <a:spcPct val="20000"/>
        </a:spcBef>
        <a:spcAft>
          <a:spcPct val="0"/>
        </a:spcAft>
        <a:buChar char="–"/>
        <a:defRPr sz="2000">
          <a:solidFill>
            <a:schemeClr val="tx1"/>
          </a:solidFill>
          <a:latin typeface="Arial"/>
          <a:ea typeface="+mn-ea"/>
        </a:defRPr>
      </a:lvl4pPr>
      <a:lvl5pPr marL="2057400" indent="-228600" algn="l" rtl="0" eaLnBrk="0" fontAlgn="base" hangingPunct="0">
        <a:spcBef>
          <a:spcPct val="20000"/>
        </a:spcBef>
        <a:spcAft>
          <a:spcPct val="0"/>
        </a:spcAft>
        <a:buChar char="»"/>
        <a:defRPr sz="2000">
          <a:solidFill>
            <a:schemeClr val="tx1"/>
          </a:solidFill>
          <a:latin typeface="Arial"/>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ctrTitle"/>
          </p:nvPr>
        </p:nvSpPr>
        <p:spPr>
          <a:xfrm>
            <a:off x="609600" y="895350"/>
            <a:ext cx="7772400" cy="857250"/>
          </a:xfrm>
        </p:spPr>
        <p:txBody>
          <a:bodyPr/>
          <a:lstStyle/>
          <a:p>
            <a:pPr eaLnBrk="1" hangingPunct="1"/>
            <a:r>
              <a:rPr lang="en-US" b="1" dirty="0">
                <a:ea typeface="ＭＳ Ｐゴシック" charset="0"/>
                <a:cs typeface="ＭＳ Ｐゴシック" charset="0"/>
              </a:rPr>
              <a:t>Through a PRISM, Darkly</a:t>
            </a:r>
          </a:p>
        </p:txBody>
      </p:sp>
      <p:sp>
        <p:nvSpPr>
          <p:cNvPr id="3" name="TextBox 2"/>
          <p:cNvSpPr txBox="1"/>
          <p:nvPr/>
        </p:nvSpPr>
        <p:spPr>
          <a:xfrm>
            <a:off x="2667000" y="4019550"/>
            <a:ext cx="3733800" cy="830997"/>
          </a:xfrm>
          <a:prstGeom prst="rect">
            <a:avLst/>
          </a:prstGeom>
          <a:noFill/>
        </p:spPr>
        <p:txBody>
          <a:bodyPr wrap="square" rtlCol="0">
            <a:spAutoFit/>
          </a:bodyPr>
          <a:lstStyle/>
          <a:p>
            <a:pPr algn="ctr"/>
            <a:r>
              <a:rPr lang="en-US" dirty="0" smtClean="0"/>
              <a:t>Kurt </a:t>
            </a:r>
            <a:r>
              <a:rPr lang="en-US" dirty="0" err="1" smtClean="0"/>
              <a:t>Opsahl</a:t>
            </a:r>
            <a:endParaRPr lang="en-US" dirty="0" smtClean="0"/>
          </a:p>
          <a:p>
            <a:pPr algn="ctr"/>
            <a:r>
              <a:rPr lang="en-US" dirty="0" smtClean="0"/>
              <a:t>Senior Staff Attorney, EFF</a:t>
            </a:r>
            <a:endParaRPr lang="en-US" dirty="0"/>
          </a:p>
        </p:txBody>
      </p:sp>
      <p:pic>
        <p:nvPicPr>
          <p:cNvPr id="4" name="Picture 3"/>
          <p:cNvPicPr>
            <a:picLocks noChangeAspect="1"/>
          </p:cNvPicPr>
          <p:nvPr/>
        </p:nvPicPr>
        <p:blipFill>
          <a:blip r:embed="rId3"/>
          <a:stretch>
            <a:fillRect/>
          </a:stretch>
        </p:blipFill>
        <p:spPr>
          <a:xfrm>
            <a:off x="2971800" y="1925731"/>
            <a:ext cx="3048000" cy="19414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Fiber-Optic Splitters</a:t>
            </a:r>
            <a:endParaRPr lang="en-US" b="1" dirty="0"/>
          </a:p>
        </p:txBody>
      </p:sp>
      <p:sp>
        <p:nvSpPr>
          <p:cNvPr id="3" name="Content Placeholder 2"/>
          <p:cNvSpPr>
            <a:spLocks noGrp="1"/>
          </p:cNvSpPr>
          <p:nvPr>
            <p:ph idx="1"/>
          </p:nvPr>
        </p:nvSpPr>
        <p:spPr/>
        <p:txBody>
          <a:bodyPr/>
          <a:lstStyle/>
          <a:p>
            <a:r>
              <a:rPr lang="en-US" sz="2800" dirty="0"/>
              <a:t>The “splitter cabinet” splits the light signals </a:t>
            </a:r>
            <a:r>
              <a:rPr lang="en-US" sz="2800" dirty="0" smtClean="0"/>
              <a:t>in </a:t>
            </a:r>
            <a:r>
              <a:rPr lang="en-US" sz="2800" dirty="0"/>
              <a:t>two, making two identical copies of the data carried on the light </a:t>
            </a:r>
            <a:r>
              <a:rPr lang="en-US" sz="2800" dirty="0" smtClean="0"/>
              <a:t>signal</a:t>
            </a:r>
            <a:r>
              <a:rPr lang="en-US" sz="2800" dirty="0"/>
              <a:t> </a:t>
            </a:r>
          </a:p>
          <a:p>
            <a:r>
              <a:rPr lang="en-US" sz="2800" dirty="0" smtClean="0"/>
              <a:t>One copy goes to the NSA</a:t>
            </a:r>
          </a:p>
          <a:p>
            <a:r>
              <a:rPr lang="en-US" sz="2800" dirty="0" smtClean="0"/>
              <a:t>Mark Klein revealed Room </a:t>
            </a:r>
            <a:br>
              <a:rPr lang="en-US" sz="2800" dirty="0" smtClean="0"/>
            </a:br>
            <a:r>
              <a:rPr lang="en-US" sz="2800" dirty="0" smtClean="0"/>
              <a:t>641A of AT&amp;T’s </a:t>
            </a:r>
            <a:br>
              <a:rPr lang="en-US" sz="2800" dirty="0" smtClean="0"/>
            </a:br>
            <a:r>
              <a:rPr lang="en-US" sz="2800" dirty="0" smtClean="0"/>
              <a:t>San Francisco facility</a:t>
            </a:r>
            <a:endParaRPr lang="en-US"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43600" y="2555317"/>
            <a:ext cx="2252133" cy="2226233"/>
          </a:xfrm>
          <a:prstGeom prst="rect">
            <a:avLst/>
          </a:prstGeom>
        </p:spPr>
      </p:pic>
      <p:sp>
        <p:nvSpPr>
          <p:cNvPr id="5" name="Rectangle 4"/>
          <p:cNvSpPr/>
          <p:nvPr/>
        </p:nvSpPr>
        <p:spPr bwMode="auto">
          <a:xfrm>
            <a:off x="6629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0196710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524000" y="666750"/>
            <a:ext cx="5867400" cy="4343027"/>
          </a:xfrm>
        </p:spPr>
      </p:pic>
      <p:sp>
        <p:nvSpPr>
          <p:cNvPr id="5" name="Rectangle 4"/>
          <p:cNvSpPr/>
          <p:nvPr/>
        </p:nvSpPr>
        <p:spPr bwMode="auto">
          <a:xfrm>
            <a:off x="6629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5054081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 How Much </a:t>
            </a:r>
            <a:r>
              <a:rPr lang="en-US" b="1" dirty="0"/>
              <a:t>I</a:t>
            </a:r>
            <a:r>
              <a:rPr lang="en-US" b="1" dirty="0" smtClean="0"/>
              <a:t>s That?</a:t>
            </a:r>
            <a:endParaRPr lang="en-US" b="1" dirty="0"/>
          </a:p>
        </p:txBody>
      </p:sp>
      <p:sp>
        <p:nvSpPr>
          <p:cNvPr id="3" name="Content Placeholder 2"/>
          <p:cNvSpPr>
            <a:spLocks noGrp="1"/>
          </p:cNvSpPr>
          <p:nvPr>
            <p:ph idx="1"/>
          </p:nvPr>
        </p:nvSpPr>
        <p:spPr/>
        <p:txBody>
          <a:bodyPr/>
          <a:lstStyle/>
          <a:p>
            <a:r>
              <a:rPr lang="en-US" dirty="0" smtClean="0"/>
              <a:t>NSA says it only ‘touches’ about </a:t>
            </a:r>
            <a:r>
              <a:rPr lang="en-US" dirty="0"/>
              <a:t>1.6</a:t>
            </a:r>
            <a:r>
              <a:rPr lang="en-US" dirty="0" smtClean="0"/>
              <a:t>%</a:t>
            </a:r>
            <a:r>
              <a:rPr lang="en-US" dirty="0"/>
              <a:t> </a:t>
            </a:r>
            <a:r>
              <a:rPr lang="en-US" dirty="0" smtClean="0"/>
              <a:t>of the “world’s Internet traffic”</a:t>
            </a:r>
          </a:p>
          <a:p>
            <a:pPr lvl="1"/>
            <a:r>
              <a:rPr lang="en-US" dirty="0" smtClean="0"/>
              <a:t>Only 11.8% of traffic is web, 2.9% </a:t>
            </a:r>
            <a:r>
              <a:rPr lang="en-US" dirty="0" err="1" smtClean="0"/>
              <a:t>comms</a:t>
            </a:r>
            <a:endParaRPr lang="en-US" dirty="0" smtClean="0"/>
          </a:p>
          <a:p>
            <a:pPr lvl="2"/>
            <a:r>
              <a:rPr lang="en-US" dirty="0" smtClean="0"/>
              <a:t>Most is video streaming</a:t>
            </a:r>
          </a:p>
          <a:p>
            <a:pPr lvl="2"/>
            <a:r>
              <a:rPr lang="en-US" dirty="0" smtClean="0"/>
              <a:t>About 2/3 of email is spam</a:t>
            </a:r>
          </a:p>
          <a:p>
            <a:pPr lvl="1"/>
            <a:r>
              <a:rPr lang="en-US" dirty="0" smtClean="0"/>
              <a:t>1.6% is almost 30 petabytes a day</a:t>
            </a:r>
          </a:p>
          <a:p>
            <a:r>
              <a:rPr lang="en-US" dirty="0" smtClean="0"/>
              <a:t>Plus phone calls, call records, location</a:t>
            </a:r>
          </a:p>
        </p:txBody>
      </p:sp>
      <p:sp>
        <p:nvSpPr>
          <p:cNvPr id="4" name="Rectangle 3"/>
          <p:cNvSpPr/>
          <p:nvPr/>
        </p:nvSpPr>
        <p:spPr bwMode="auto">
          <a:xfrm>
            <a:off x="6629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8682367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b="1" dirty="0" smtClean="0"/>
              <a:t>Utah Data Facility</a:t>
            </a:r>
            <a:endParaRPr lang="en-US" b="1" dirty="0"/>
          </a:p>
        </p:txBody>
      </p:sp>
      <p:sp>
        <p:nvSpPr>
          <p:cNvPr id="3" name="Content Placeholder 2"/>
          <p:cNvSpPr>
            <a:spLocks noGrp="1"/>
          </p:cNvSpPr>
          <p:nvPr>
            <p:ph idx="1"/>
          </p:nvPr>
        </p:nvSpPr>
        <p:spPr>
          <a:xfrm>
            <a:off x="685800" y="1485900"/>
            <a:ext cx="7772400" cy="3429000"/>
          </a:xfrm>
        </p:spPr>
        <p:txBody>
          <a:bodyPr/>
          <a:lstStyle/>
          <a:p>
            <a:endParaRPr lang="en-US" sz="2400" dirty="0" smtClean="0"/>
          </a:p>
          <a:p>
            <a:pPr marL="0" indent="0">
              <a:buNone/>
            </a:pPr>
            <a:endParaRPr lang="en-US" sz="1400" dirty="0"/>
          </a:p>
          <a:p>
            <a:pPr marL="0" indent="0">
              <a:buNone/>
            </a:pPr>
            <a:endParaRPr lang="en-US" sz="1400" dirty="0" smtClean="0"/>
          </a:p>
          <a:p>
            <a:r>
              <a:rPr lang="en-US" sz="2400" dirty="0" smtClean="0"/>
              <a:t>100k ft</a:t>
            </a:r>
            <a:r>
              <a:rPr lang="en-US" sz="2400" baseline="30000" dirty="0" smtClean="0"/>
              <a:t>2</a:t>
            </a:r>
            <a:r>
              <a:rPr lang="en-US" sz="2400" dirty="0" smtClean="0"/>
              <a:t> (9.2k m</a:t>
            </a:r>
            <a:r>
              <a:rPr lang="en-US" sz="2400" baseline="30000" dirty="0" smtClean="0"/>
              <a:t>2</a:t>
            </a:r>
            <a:r>
              <a:rPr lang="en-US" sz="2400" dirty="0" smtClean="0"/>
              <a:t>) server space</a:t>
            </a:r>
          </a:p>
          <a:p>
            <a:r>
              <a:rPr lang="en-US" sz="2400" dirty="0" smtClean="0"/>
              <a:t>Estimates between 3 and 12 </a:t>
            </a:r>
            <a:r>
              <a:rPr lang="en-US" sz="2400" dirty="0" err="1" smtClean="0"/>
              <a:t>exabytes</a:t>
            </a:r>
            <a:endParaRPr lang="en-US" sz="2400" dirty="0"/>
          </a:p>
          <a:p>
            <a:r>
              <a:rPr lang="en-US" sz="2400" dirty="0" smtClean="0"/>
              <a:t>65 to 75 </a:t>
            </a:r>
            <a:r>
              <a:rPr lang="en-US" sz="2400" dirty="0"/>
              <a:t>megawatts</a:t>
            </a:r>
          </a:p>
          <a:p>
            <a:r>
              <a:rPr lang="en-US" sz="2400" dirty="0"/>
              <a:t>Brewster </a:t>
            </a:r>
            <a:r>
              <a:rPr lang="en-US" sz="2400" dirty="0" err="1"/>
              <a:t>Kahle</a:t>
            </a:r>
            <a:r>
              <a:rPr lang="en-US" sz="2400" dirty="0"/>
              <a:t> of </a:t>
            </a:r>
            <a:r>
              <a:rPr lang="en-US" sz="2400" dirty="0" smtClean="0"/>
              <a:t>the Internet </a:t>
            </a:r>
            <a:r>
              <a:rPr lang="en-US" sz="2400" dirty="0"/>
              <a:t>Archive estimates less than </a:t>
            </a:r>
            <a:r>
              <a:rPr lang="en-US" sz="2400" dirty="0" smtClean="0"/>
              <a:t>5k ft</a:t>
            </a:r>
            <a:r>
              <a:rPr lang="en-US" sz="2400" baseline="30000" dirty="0" smtClean="0"/>
              <a:t>2</a:t>
            </a:r>
            <a:r>
              <a:rPr lang="en-US" sz="2400" dirty="0" smtClean="0"/>
              <a:t> (464 m</a:t>
            </a:r>
            <a:r>
              <a:rPr lang="en-US" sz="2400" baseline="30000" dirty="0" smtClean="0"/>
              <a:t>2</a:t>
            </a:r>
            <a:r>
              <a:rPr lang="en-US" sz="2400" dirty="0" smtClean="0"/>
              <a:t>) to </a:t>
            </a:r>
            <a:r>
              <a:rPr lang="en-US" sz="2400" dirty="0"/>
              <a:t>store and process </a:t>
            </a:r>
            <a:r>
              <a:rPr lang="en-US" sz="2400" dirty="0" smtClean="0"/>
              <a:t>year of </a:t>
            </a:r>
            <a:r>
              <a:rPr lang="en-US" sz="2400" i="1" dirty="0" smtClean="0"/>
              <a:t>just U.S. </a:t>
            </a:r>
            <a:r>
              <a:rPr lang="en-US" sz="2400" dirty="0" smtClean="0"/>
              <a:t>phone calls</a:t>
            </a:r>
          </a:p>
          <a:p>
            <a:pPr marL="0" indent="0" algn="r">
              <a:buNone/>
            </a:pPr>
            <a:r>
              <a:rPr lang="en-US" sz="1400" dirty="0"/>
              <a:t>Photo by </a:t>
            </a:r>
            <a:r>
              <a:rPr lang="en-US" sz="1400" dirty="0" err="1" smtClean="0"/>
              <a:t>Swilsonmc</a:t>
            </a:r>
            <a:r>
              <a:rPr lang="en-US" sz="1400" dirty="0" smtClean="0"/>
              <a:t> CC-BY-SA 3.0 </a:t>
            </a:r>
            <a:r>
              <a:rPr lang="en-US" sz="1400" dirty="0" err="1" smtClean="0"/>
              <a:t>Unported</a:t>
            </a:r>
            <a:endParaRPr lang="en-US" sz="1400" dirty="0"/>
          </a:p>
        </p:txBody>
      </p:sp>
      <p:pic>
        <p:nvPicPr>
          <p:cNvPr id="4" name="Picture 3"/>
          <p:cNvPicPr>
            <a:picLocks noChangeAspect="1"/>
          </p:cNvPicPr>
          <p:nvPr/>
        </p:nvPicPr>
        <p:blipFill>
          <a:blip r:embed="rId2"/>
          <a:stretch>
            <a:fillRect/>
          </a:stretch>
        </p:blipFill>
        <p:spPr>
          <a:xfrm>
            <a:off x="533400" y="1200150"/>
            <a:ext cx="8128000" cy="1209675"/>
          </a:xfrm>
          <a:prstGeom prst="rect">
            <a:avLst/>
          </a:prstGeom>
        </p:spPr>
      </p:pic>
      <p:sp>
        <p:nvSpPr>
          <p:cNvPr id="5" name="Rectangle 4"/>
          <p:cNvSpPr/>
          <p:nvPr/>
        </p:nvSpPr>
        <p:spPr bwMode="auto">
          <a:xfrm>
            <a:off x="6629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233832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Data Mining a Haystack</a:t>
            </a:r>
            <a:endParaRPr lang="en-US" b="1" dirty="0">
              <a:latin typeface="Arial"/>
              <a:cs typeface="Arial"/>
            </a:endParaRPr>
          </a:p>
        </p:txBody>
      </p:sp>
      <p:sp>
        <p:nvSpPr>
          <p:cNvPr id="3" name="Content Placeholder 2"/>
          <p:cNvSpPr>
            <a:spLocks noGrp="1"/>
          </p:cNvSpPr>
          <p:nvPr>
            <p:ph idx="1"/>
          </p:nvPr>
        </p:nvSpPr>
        <p:spPr/>
        <p:txBody>
          <a:bodyPr/>
          <a:lstStyle/>
          <a:p>
            <a:r>
              <a:rPr lang="en-US" sz="2800" dirty="0" smtClean="0">
                <a:latin typeface="Arial"/>
                <a:cs typeface="Arial"/>
              </a:rPr>
              <a:t>Risen &amp; </a:t>
            </a:r>
            <a:r>
              <a:rPr lang="en-US" sz="2800" dirty="0" err="1" smtClean="0">
                <a:latin typeface="Arial"/>
                <a:cs typeface="Arial"/>
              </a:rPr>
              <a:t>Lichtblau</a:t>
            </a:r>
            <a:r>
              <a:rPr lang="en-US" sz="2800" dirty="0" smtClean="0">
                <a:latin typeface="Arial"/>
                <a:cs typeface="Arial"/>
              </a:rPr>
              <a:t>: Once </a:t>
            </a:r>
            <a:r>
              <a:rPr lang="en-US" sz="2800" dirty="0">
                <a:latin typeface="Arial"/>
                <a:cs typeface="Arial"/>
              </a:rPr>
              <a:t>the communications are acquired, N</a:t>
            </a:r>
            <a:r>
              <a:rPr lang="en-US" sz="2800" dirty="0" smtClean="0">
                <a:latin typeface="Arial"/>
                <a:cs typeface="Arial"/>
              </a:rPr>
              <a:t>SA “</a:t>
            </a:r>
            <a:r>
              <a:rPr lang="en-US" sz="2800" dirty="0">
                <a:latin typeface="Arial"/>
                <a:cs typeface="Arial"/>
              </a:rPr>
              <a:t>comb</a:t>
            </a:r>
            <a:r>
              <a:rPr lang="en-US" sz="2800" dirty="0" smtClean="0">
                <a:latin typeface="Arial"/>
                <a:cs typeface="Arial"/>
              </a:rPr>
              <a:t>[</a:t>
            </a:r>
            <a:r>
              <a:rPr lang="en-US" sz="2800" dirty="0">
                <a:latin typeface="Arial"/>
                <a:cs typeface="Arial"/>
              </a:rPr>
              <a:t>s</a:t>
            </a:r>
            <a:r>
              <a:rPr lang="en-US" sz="2800" dirty="0" smtClean="0">
                <a:latin typeface="Arial"/>
                <a:cs typeface="Arial"/>
              </a:rPr>
              <a:t>] </a:t>
            </a:r>
            <a:r>
              <a:rPr lang="en-US" sz="2800" dirty="0">
                <a:latin typeface="Arial"/>
                <a:cs typeface="Arial"/>
              </a:rPr>
              <a:t>through large volumes of phone and internet traffic” in a “large data-mining operation.” </a:t>
            </a:r>
            <a:endParaRPr lang="en-US" sz="2800" dirty="0" smtClean="0">
              <a:latin typeface="Arial"/>
              <a:cs typeface="Arial"/>
            </a:endParaRPr>
          </a:p>
          <a:p>
            <a:r>
              <a:rPr lang="en-US" sz="2800" dirty="0" smtClean="0">
                <a:latin typeface="Arial"/>
                <a:cs typeface="Arial"/>
              </a:rPr>
              <a:t>John </a:t>
            </a:r>
            <a:r>
              <a:rPr lang="en-US" sz="2800" dirty="0" err="1" smtClean="0">
                <a:latin typeface="Arial"/>
                <a:cs typeface="Arial"/>
              </a:rPr>
              <a:t>Yoo</a:t>
            </a:r>
            <a:r>
              <a:rPr lang="en-US" sz="2800" dirty="0" smtClean="0">
                <a:latin typeface="Arial"/>
                <a:cs typeface="Arial"/>
              </a:rPr>
              <a:t>: “pluck </a:t>
            </a:r>
            <a:r>
              <a:rPr lang="en-US" sz="2800" dirty="0">
                <a:latin typeface="Arial"/>
                <a:cs typeface="Arial"/>
              </a:rPr>
              <a:t>out e-mails [and] phone calls that have a high likelihood of being terrorists’ communications.”</a:t>
            </a:r>
          </a:p>
        </p:txBody>
      </p:sp>
      <p:sp>
        <p:nvSpPr>
          <p:cNvPr id="4" name="Rectangle 3"/>
          <p:cNvSpPr/>
          <p:nvPr/>
        </p:nvSpPr>
        <p:spPr bwMode="auto">
          <a:xfrm>
            <a:off x="6629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894389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alphaModFix amt="22000"/>
            <a:extLst>
              <a:ext uri="{28A0092B-C50C-407E-A947-70E740481C1C}">
                <a14:useLocalDpi xmlns:a14="http://schemas.microsoft.com/office/drawing/2010/main"/>
              </a:ext>
            </a:extLst>
          </a:blip>
          <a:srcRect/>
          <a:stretch/>
        </p:blipFill>
        <p:spPr>
          <a:xfrm>
            <a:off x="1" y="527050"/>
            <a:ext cx="9143999" cy="4635500"/>
          </a:xfrm>
          <a:prstGeom prst="rect">
            <a:avLst/>
          </a:prstGeom>
        </p:spPr>
      </p:pic>
      <p:sp>
        <p:nvSpPr>
          <p:cNvPr id="2" name="Title 1"/>
          <p:cNvSpPr>
            <a:spLocks noGrp="1"/>
          </p:cNvSpPr>
          <p:nvPr>
            <p:ph type="title"/>
          </p:nvPr>
        </p:nvSpPr>
        <p:spPr>
          <a:xfrm>
            <a:off x="685800" y="571500"/>
            <a:ext cx="8001000" cy="857250"/>
          </a:xfrm>
        </p:spPr>
        <p:txBody>
          <a:bodyPr/>
          <a:lstStyle/>
          <a:p>
            <a:r>
              <a:rPr lang="en-US" b="1" dirty="0" smtClean="0"/>
              <a:t>Holding without “Collecting”</a:t>
            </a:r>
            <a:endParaRPr lang="en-US" b="1" dirty="0"/>
          </a:p>
        </p:txBody>
      </p:sp>
      <p:sp>
        <p:nvSpPr>
          <p:cNvPr id="3" name="Content Placeholder 2"/>
          <p:cNvSpPr>
            <a:spLocks noGrp="1"/>
          </p:cNvSpPr>
          <p:nvPr>
            <p:ph idx="1"/>
          </p:nvPr>
        </p:nvSpPr>
        <p:spPr>
          <a:xfrm>
            <a:off x="685800" y="1485900"/>
            <a:ext cx="7772400" cy="3657600"/>
          </a:xfrm>
        </p:spPr>
        <p:txBody>
          <a:bodyPr/>
          <a:lstStyle/>
          <a:p>
            <a:r>
              <a:rPr lang="en-US" b="1" dirty="0"/>
              <a:t>DNI Clapper: </a:t>
            </a:r>
            <a:r>
              <a:rPr lang="en-US" dirty="0"/>
              <a:t>“think of a huge library …  To me collection </a:t>
            </a:r>
            <a:r>
              <a:rPr lang="en-US" dirty="0" smtClean="0"/>
              <a:t>… would </a:t>
            </a:r>
            <a:r>
              <a:rPr lang="en-US" dirty="0"/>
              <a:t>mean taking the books off the </a:t>
            </a:r>
            <a:r>
              <a:rPr lang="en-US" dirty="0" smtClean="0"/>
              <a:t>shelf.”</a:t>
            </a:r>
            <a:endParaRPr lang="en-US" dirty="0"/>
          </a:p>
          <a:p>
            <a:r>
              <a:rPr lang="en-US" b="1" dirty="0" smtClean="0"/>
              <a:t>DNI </a:t>
            </a:r>
            <a:r>
              <a:rPr lang="en-US" b="1" dirty="0"/>
              <a:t>McConnell: </a:t>
            </a:r>
            <a:r>
              <a:rPr lang="en-US" dirty="0"/>
              <a:t>“We may not know that </a:t>
            </a:r>
            <a:r>
              <a:rPr lang="en-US" dirty="0" smtClean="0"/>
              <a:t>it is </a:t>
            </a:r>
            <a:r>
              <a:rPr lang="en-US" dirty="0"/>
              <a:t>in the database until we have some reason to go query that portion of </a:t>
            </a:r>
            <a:r>
              <a:rPr lang="en-US" dirty="0" smtClean="0"/>
              <a:t>the database</a:t>
            </a:r>
            <a:r>
              <a:rPr lang="en-US" b="1" dirty="0" smtClean="0"/>
              <a:t>.”</a:t>
            </a:r>
          </a:p>
          <a:p>
            <a:pPr marL="0" indent="0" algn="r">
              <a:buNone/>
            </a:pPr>
            <a:endParaRPr lang="en-US" sz="1600" dirty="0" smtClean="0"/>
          </a:p>
          <a:p>
            <a:pPr marL="0" indent="0" algn="r">
              <a:buNone/>
            </a:pPr>
            <a:endParaRPr lang="en-US" sz="1600" dirty="0"/>
          </a:p>
          <a:p>
            <a:pPr marL="0" indent="0" algn="r">
              <a:buNone/>
            </a:pPr>
            <a:endParaRPr lang="en-US" sz="1600" dirty="0" smtClean="0"/>
          </a:p>
          <a:p>
            <a:pPr marL="0" indent="0" algn="r">
              <a:buNone/>
            </a:pPr>
            <a:r>
              <a:rPr lang="en-US" sz="1600" dirty="0" smtClean="0"/>
              <a:t>Photo </a:t>
            </a:r>
            <a:r>
              <a:rPr lang="en-US" sz="1600" dirty="0"/>
              <a:t>by George </a:t>
            </a:r>
            <a:r>
              <a:rPr lang="en-US" sz="1600" dirty="0" err="1" smtClean="0"/>
              <a:t>Chriss</a:t>
            </a:r>
            <a:r>
              <a:rPr lang="en-US" sz="1600" dirty="0" smtClean="0"/>
              <a:t> CC</a:t>
            </a:r>
            <a:r>
              <a:rPr lang="en-US" sz="1600" dirty="0"/>
              <a:t>-BY-SA 3.0 </a:t>
            </a:r>
            <a:r>
              <a:rPr lang="en-US" sz="1600" dirty="0" err="1"/>
              <a:t>Unported</a:t>
            </a:r>
            <a:endParaRPr lang="en-US" sz="1600" dirty="0"/>
          </a:p>
          <a:p>
            <a:endParaRPr lang="en-US" b="1" dirty="0" smtClean="0"/>
          </a:p>
          <a:p>
            <a:endParaRPr lang="en-US" dirty="0"/>
          </a:p>
        </p:txBody>
      </p:sp>
      <p:sp>
        <p:nvSpPr>
          <p:cNvPr id="5" name="Rectangle 4"/>
          <p:cNvSpPr/>
          <p:nvPr/>
        </p:nvSpPr>
        <p:spPr bwMode="auto">
          <a:xfrm>
            <a:off x="6629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417894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“Target” for “Collection”</a:t>
            </a:r>
            <a:endParaRPr lang="en-US"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p:pic>
      <p:sp>
        <p:nvSpPr>
          <p:cNvPr id="5" name="Rectangle 4"/>
          <p:cNvSpPr/>
          <p:nvPr/>
        </p:nvSpPr>
        <p:spPr bwMode="auto">
          <a:xfrm>
            <a:off x="6629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3202658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FISAAA 702</a:t>
            </a:r>
            <a:endParaRPr lang="en-US" b="1"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685800" y="1371600"/>
            <a:ext cx="7772400" cy="3600450"/>
          </a:xfrm>
        </p:spPr>
      </p:pic>
      <p:sp>
        <p:nvSpPr>
          <p:cNvPr id="5" name="Rectangle 4"/>
          <p:cNvSpPr/>
          <p:nvPr/>
        </p:nvSpPr>
        <p:spPr bwMode="auto">
          <a:xfrm>
            <a:off x="6858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7110384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FISA Amendments Act</a:t>
            </a:r>
            <a:endParaRPr lang="en-US" b="1" dirty="0"/>
          </a:p>
        </p:txBody>
      </p:sp>
      <p:sp>
        <p:nvSpPr>
          <p:cNvPr id="3" name="Content Placeholder 2"/>
          <p:cNvSpPr>
            <a:spLocks noGrp="1"/>
          </p:cNvSpPr>
          <p:nvPr>
            <p:ph idx="1"/>
          </p:nvPr>
        </p:nvSpPr>
        <p:spPr/>
        <p:txBody>
          <a:bodyPr/>
          <a:lstStyle/>
          <a:p>
            <a:r>
              <a:rPr lang="en-US" dirty="0" smtClean="0"/>
              <a:t>Section 702 was passed in 2008, and the U.S. relies on this for the collection of content </a:t>
            </a:r>
          </a:p>
          <a:p>
            <a:r>
              <a:rPr lang="en-US" dirty="0" smtClean="0"/>
              <a:t>Targeting and Minimization docs</a:t>
            </a:r>
          </a:p>
          <a:p>
            <a:pPr lvl="1"/>
            <a:r>
              <a:rPr lang="en-US" dirty="0" smtClean="0"/>
              <a:t>Targeting 51% chance of foreign</a:t>
            </a:r>
          </a:p>
          <a:p>
            <a:pPr lvl="1"/>
            <a:r>
              <a:rPr lang="en-US" dirty="0" smtClean="0"/>
              <a:t>Assumes foreign unless proved otherwise</a:t>
            </a:r>
          </a:p>
          <a:p>
            <a:pPr lvl="1"/>
            <a:r>
              <a:rPr lang="en-US" dirty="0" smtClean="0"/>
              <a:t>Encrypted information kept forever</a:t>
            </a:r>
          </a:p>
          <a:p>
            <a:pPr lvl="1"/>
            <a:r>
              <a:rPr lang="en-US" dirty="0" smtClean="0"/>
              <a:t>Can turn over U.S. person info in some circumstances</a:t>
            </a:r>
          </a:p>
          <a:p>
            <a:pPr lvl="1"/>
            <a:endParaRPr lang="en-US" dirty="0"/>
          </a:p>
        </p:txBody>
      </p:sp>
      <p:sp>
        <p:nvSpPr>
          <p:cNvPr id="4" name="Rectangle 3"/>
          <p:cNvSpPr/>
          <p:nvPr/>
        </p:nvSpPr>
        <p:spPr bwMode="auto">
          <a:xfrm>
            <a:off x="65532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Rectangle 4"/>
          <p:cNvSpPr/>
          <p:nvPr/>
        </p:nvSpPr>
        <p:spPr bwMode="auto">
          <a:xfrm>
            <a:off x="6858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006236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Secret Court</a:t>
            </a:r>
            <a:endParaRPr lang="en-US"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1524000" y="1485900"/>
            <a:ext cx="6019800" cy="3086100"/>
          </a:xfrm>
        </p:spPr>
      </p:pic>
      <p:sp>
        <p:nvSpPr>
          <p:cNvPr id="5" name="Rectangle 4"/>
          <p:cNvSpPr/>
          <p:nvPr/>
        </p:nvSpPr>
        <p:spPr bwMode="auto">
          <a:xfrm>
            <a:off x="65532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p:cNvSpPr/>
          <p:nvPr/>
        </p:nvSpPr>
        <p:spPr bwMode="auto">
          <a:xfrm>
            <a:off x="6858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0545936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p:txBody>
          <a:bodyPr/>
          <a:lstStyle/>
          <a:p>
            <a:pPr eaLnBrk="1" hangingPunct="1"/>
            <a:r>
              <a:rPr lang="en-US" b="1" dirty="0">
                <a:ea typeface="ＭＳ Ｐゴシック" charset="0"/>
                <a:cs typeface="ＭＳ Ｐゴシック" charset="0"/>
              </a:rPr>
              <a:t>W</a:t>
            </a:r>
            <a:r>
              <a:rPr lang="en-US" b="1" dirty="0" smtClean="0">
                <a:ea typeface="ＭＳ Ｐゴシック" charset="0"/>
                <a:cs typeface="ＭＳ Ｐゴシック" charset="0"/>
              </a:rPr>
              <a:t>hat </a:t>
            </a:r>
            <a:r>
              <a:rPr lang="en-US" b="1" dirty="0">
                <a:ea typeface="ＭＳ Ｐゴシック" charset="0"/>
                <a:cs typeface="ＭＳ Ｐゴシック" charset="0"/>
              </a:rPr>
              <a:t>we’ll talk about today</a:t>
            </a:r>
          </a:p>
        </p:txBody>
      </p:sp>
      <p:sp>
        <p:nvSpPr>
          <p:cNvPr id="5122" name="Rectangle 3"/>
          <p:cNvSpPr>
            <a:spLocks noGrp="1" noChangeArrowheads="1"/>
          </p:cNvSpPr>
          <p:nvPr>
            <p:ph type="body" idx="1"/>
          </p:nvPr>
        </p:nvSpPr>
        <p:spPr>
          <a:xfrm>
            <a:off x="533400" y="1485900"/>
            <a:ext cx="8229600" cy="3086100"/>
          </a:xfrm>
        </p:spPr>
        <p:txBody>
          <a:bodyPr/>
          <a:lstStyle/>
          <a:p>
            <a:pPr eaLnBrk="1" hangingPunct="1"/>
            <a:endParaRPr lang="en-US" sz="2800" dirty="0">
              <a:ea typeface="ＭＳ Ｐゴシック" charset="0"/>
              <a:cs typeface="ＭＳ Ｐゴシック" charset="0"/>
            </a:endParaRPr>
          </a:p>
          <a:p>
            <a:pPr lvl="1" eaLnBrk="1" hangingPunct="1">
              <a:buFontTx/>
              <a:buNone/>
            </a:pPr>
            <a:endParaRPr lang="en-US" sz="2400" dirty="0">
              <a:ea typeface="ＭＳ Ｐゴシック" charset="0"/>
            </a:endParaRPr>
          </a:p>
        </p:txBody>
      </p:sp>
      <p:sp>
        <p:nvSpPr>
          <p:cNvPr id="5123" name="Text Box 4"/>
          <p:cNvSpPr txBox="1">
            <a:spLocks noChangeArrowheads="1"/>
          </p:cNvSpPr>
          <p:nvPr/>
        </p:nvSpPr>
        <p:spPr bwMode="auto">
          <a:xfrm>
            <a:off x="457200" y="1428750"/>
            <a:ext cx="8458200" cy="300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spcBef>
                <a:spcPct val="50000"/>
              </a:spcBef>
              <a:buFont typeface="Arial"/>
              <a:buChar char="•"/>
            </a:pPr>
            <a:r>
              <a:rPr lang="en-US" sz="2700" dirty="0" smtClean="0"/>
              <a:t>The Background – History, codenames, spying laws</a:t>
            </a:r>
            <a:endParaRPr lang="en-US" sz="2700" dirty="0" smtClean="0"/>
          </a:p>
          <a:p>
            <a:pPr marL="342900" indent="-342900">
              <a:spcBef>
                <a:spcPct val="50000"/>
              </a:spcBef>
              <a:buFont typeface="Arial"/>
              <a:buChar char="•"/>
            </a:pPr>
            <a:r>
              <a:rPr lang="en-US" sz="2700" dirty="0" smtClean="0"/>
              <a:t>The </a:t>
            </a:r>
            <a:r>
              <a:rPr lang="en-US" sz="2700" dirty="0"/>
              <a:t>Programs – </a:t>
            </a:r>
            <a:r>
              <a:rPr lang="en-US" sz="2700" dirty="0" smtClean="0"/>
              <a:t>Facts we know about spying under:</a:t>
            </a:r>
          </a:p>
          <a:p>
            <a:pPr marL="1085850" lvl="1" indent="-342900">
              <a:spcBef>
                <a:spcPct val="50000"/>
              </a:spcBef>
              <a:buFont typeface="Arial"/>
              <a:buChar char="•"/>
            </a:pPr>
            <a:r>
              <a:rPr lang="en-US" sz="2700" dirty="0" smtClean="0"/>
              <a:t>FISAAA and the Patriot Act (PRISM, MARINA)</a:t>
            </a:r>
          </a:p>
          <a:p>
            <a:pPr marL="1085850" lvl="1" indent="-342900">
              <a:spcBef>
                <a:spcPct val="50000"/>
              </a:spcBef>
              <a:buFont typeface="Arial"/>
              <a:buChar char="•"/>
            </a:pPr>
            <a:r>
              <a:rPr lang="en-US" sz="2700" dirty="0" smtClean="0"/>
              <a:t>Executive Orders (MUSCULAR, BULLRUN)</a:t>
            </a:r>
          </a:p>
          <a:p>
            <a:pPr marL="342900" indent="-342900">
              <a:spcBef>
                <a:spcPct val="50000"/>
              </a:spcBef>
              <a:buFont typeface="Arial"/>
              <a:buChar char="•"/>
            </a:pPr>
            <a:r>
              <a:rPr lang="en-US" sz="2700" dirty="0" smtClean="0"/>
              <a:t>Fight Back </a:t>
            </a:r>
            <a:r>
              <a:rPr lang="en-US" sz="2700" dirty="0"/>
              <a:t>–</a:t>
            </a:r>
            <a:r>
              <a:rPr lang="en-US" sz="2700" dirty="0" smtClean="0"/>
              <a:t> What we can do to stop the spying</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857250"/>
          </a:xfrm>
        </p:spPr>
        <p:txBody>
          <a:bodyPr/>
          <a:lstStyle/>
          <a:p>
            <a:r>
              <a:rPr lang="en-US" b="1" dirty="0" smtClean="0"/>
              <a:t>Foreign Intelligence Surveillance Court</a:t>
            </a:r>
            <a:endParaRPr lang="en-US" b="1" dirty="0"/>
          </a:p>
        </p:txBody>
      </p:sp>
      <p:sp>
        <p:nvSpPr>
          <p:cNvPr id="3" name="Content Placeholder 2"/>
          <p:cNvSpPr>
            <a:spLocks noGrp="1"/>
          </p:cNvSpPr>
          <p:nvPr>
            <p:ph idx="1"/>
          </p:nvPr>
        </p:nvSpPr>
        <p:spPr>
          <a:xfrm>
            <a:off x="685800" y="1771650"/>
            <a:ext cx="7772400" cy="3086100"/>
          </a:xfrm>
        </p:spPr>
        <p:txBody>
          <a:bodyPr/>
          <a:lstStyle/>
          <a:p>
            <a:r>
              <a:rPr lang="en-US" sz="2800" dirty="0"/>
              <a:t>E</a:t>
            </a:r>
            <a:r>
              <a:rPr lang="en-US" sz="2800" dirty="0" smtClean="0"/>
              <a:t>stablished </a:t>
            </a:r>
            <a:r>
              <a:rPr lang="en-US" sz="2800" dirty="0"/>
              <a:t>and authorized under the Foreign Intelligence Surveillance Act </a:t>
            </a:r>
            <a:endParaRPr lang="en-US" sz="2800" dirty="0" smtClean="0"/>
          </a:p>
          <a:p>
            <a:r>
              <a:rPr lang="en-US" sz="2800" dirty="0" smtClean="0"/>
              <a:t>Originally for surveillance against </a:t>
            </a:r>
            <a:r>
              <a:rPr lang="en-US" sz="2800" i="1" dirty="0" smtClean="0"/>
              <a:t>foreign </a:t>
            </a:r>
            <a:r>
              <a:rPr lang="en-US" sz="2800" i="1" dirty="0"/>
              <a:t>intelligence </a:t>
            </a:r>
            <a:r>
              <a:rPr lang="en-US" sz="2800" i="1" dirty="0" smtClean="0"/>
              <a:t>agents</a:t>
            </a:r>
          </a:p>
          <a:p>
            <a:r>
              <a:rPr lang="en-US" sz="2800" dirty="0" smtClean="0"/>
              <a:t>Role massively expanded</a:t>
            </a:r>
          </a:p>
          <a:p>
            <a:r>
              <a:rPr lang="en-US" sz="2800" dirty="0" smtClean="0"/>
              <a:t>Approves procedures in secret rulings</a:t>
            </a:r>
            <a:endParaRPr lang="en-US" sz="2800" dirty="0"/>
          </a:p>
        </p:txBody>
      </p:sp>
      <p:sp>
        <p:nvSpPr>
          <p:cNvPr id="4" name="Rectangle 3"/>
          <p:cNvSpPr/>
          <p:nvPr/>
        </p:nvSpPr>
        <p:spPr bwMode="auto">
          <a:xfrm>
            <a:off x="65532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Rectangle 4"/>
          <p:cNvSpPr/>
          <p:nvPr/>
        </p:nvSpPr>
        <p:spPr bwMode="auto">
          <a:xfrm>
            <a:off x="6858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9721625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Definitions</a:t>
            </a:r>
            <a:endParaRPr lang="en-US" b="1" dirty="0"/>
          </a:p>
        </p:txBody>
      </p:sp>
      <p:sp>
        <p:nvSpPr>
          <p:cNvPr id="3" name="Content Placeholder 2"/>
          <p:cNvSpPr>
            <a:spLocks noGrp="1"/>
          </p:cNvSpPr>
          <p:nvPr>
            <p:ph idx="1"/>
          </p:nvPr>
        </p:nvSpPr>
        <p:spPr/>
        <p:txBody>
          <a:bodyPr/>
          <a:lstStyle/>
          <a:p>
            <a:r>
              <a:rPr lang="en-US" sz="2800" dirty="0" smtClean="0"/>
              <a:t>“United States person”</a:t>
            </a:r>
          </a:p>
          <a:p>
            <a:pPr lvl="1"/>
            <a:r>
              <a:rPr lang="en-US" sz="2400" dirty="0" smtClean="0"/>
              <a:t>US Citizen or permanent resident</a:t>
            </a:r>
          </a:p>
          <a:p>
            <a:pPr lvl="1"/>
            <a:r>
              <a:rPr lang="en-US" sz="2400" dirty="0" smtClean="0"/>
              <a:t>Group with “substantial number of U.S. persons</a:t>
            </a:r>
          </a:p>
          <a:p>
            <a:pPr lvl="1"/>
            <a:r>
              <a:rPr lang="en-US" sz="2400" dirty="0" smtClean="0"/>
              <a:t>U.S. corporation </a:t>
            </a:r>
          </a:p>
          <a:p>
            <a:r>
              <a:rPr lang="en-US" sz="2800" dirty="0" smtClean="0"/>
              <a:t>“Foreign </a:t>
            </a:r>
            <a:r>
              <a:rPr lang="en-US" sz="2800" dirty="0"/>
              <a:t>i</a:t>
            </a:r>
            <a:r>
              <a:rPr lang="en-US" sz="2800" dirty="0" smtClean="0"/>
              <a:t>ntelligence information”</a:t>
            </a:r>
          </a:p>
          <a:p>
            <a:pPr lvl="1"/>
            <a:r>
              <a:rPr lang="en-US" sz="2400" dirty="0" smtClean="0"/>
              <a:t>Attacks, terrorists, intelligence activity</a:t>
            </a:r>
          </a:p>
          <a:p>
            <a:pPr lvl="1"/>
            <a:r>
              <a:rPr lang="en-US" sz="2400" dirty="0" smtClean="0"/>
              <a:t>OR relates to the </a:t>
            </a:r>
            <a:r>
              <a:rPr lang="en-US" sz="2400" dirty="0"/>
              <a:t>“conduct of the foreign affairs of the United </a:t>
            </a:r>
            <a:r>
              <a:rPr lang="en-US" sz="2400" dirty="0" smtClean="0"/>
              <a:t>States”</a:t>
            </a:r>
          </a:p>
          <a:p>
            <a:pPr lvl="1"/>
            <a:endParaRPr lang="en-US" sz="2400" dirty="0"/>
          </a:p>
        </p:txBody>
      </p:sp>
      <p:sp>
        <p:nvSpPr>
          <p:cNvPr id="4" name="Rectangle 3"/>
          <p:cNvSpPr/>
          <p:nvPr/>
        </p:nvSpPr>
        <p:spPr bwMode="auto">
          <a:xfrm>
            <a:off x="6858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0078404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2950"/>
            <a:ext cx="7772400" cy="857250"/>
          </a:xfrm>
        </p:spPr>
        <p:txBody>
          <a:bodyPr/>
          <a:lstStyle/>
          <a:p>
            <a:r>
              <a:rPr lang="en-US" b="1" dirty="0" err="1" smtClean="0"/>
              <a:t>XKeyScore</a:t>
            </a:r>
            <a:r>
              <a:rPr lang="en-US" b="1" dirty="0" smtClean="0"/>
              <a:t> Dashboard:</a:t>
            </a:r>
            <a:br>
              <a:rPr lang="en-US" b="1" dirty="0" smtClean="0"/>
            </a:br>
            <a:r>
              <a:rPr lang="en-US" b="1" dirty="0" smtClean="0"/>
              <a:t>51% Foreign</a:t>
            </a:r>
            <a:endParaRPr lang="en-US" b="1"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28600" y="2114550"/>
            <a:ext cx="8603229" cy="2667001"/>
          </a:xfrm>
        </p:spPr>
      </p:pic>
      <p:sp>
        <p:nvSpPr>
          <p:cNvPr id="5" name="Rectangle 4"/>
          <p:cNvSpPr/>
          <p:nvPr/>
        </p:nvSpPr>
        <p:spPr bwMode="auto">
          <a:xfrm>
            <a:off x="6858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5242805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Targeting</a:t>
            </a:r>
            <a:endParaRPr lang="en-US" b="1"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685800" y="1371600"/>
            <a:ext cx="7696200" cy="3237423"/>
          </a:xfrm>
          <a:prstGeom prst="rect">
            <a:avLst/>
          </a:prstGeom>
        </p:spPr>
      </p:pic>
      <p:sp>
        <p:nvSpPr>
          <p:cNvPr id="5" name="Rectangle 4"/>
          <p:cNvSpPr/>
          <p:nvPr/>
        </p:nvSpPr>
        <p:spPr bwMode="auto">
          <a:xfrm>
            <a:off x="6858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6067664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Processing</a:t>
            </a:r>
            <a:endParaRPr lang="en-US" b="1"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b="-3401"/>
          <a:stretch/>
        </p:blipFill>
        <p:spPr>
          <a:xfrm>
            <a:off x="1176868" y="1485900"/>
            <a:ext cx="7052733" cy="3498850"/>
          </a:xfrm>
        </p:spPr>
      </p:pic>
      <p:sp>
        <p:nvSpPr>
          <p:cNvPr id="5" name="Rectangle 4"/>
          <p:cNvSpPr/>
          <p:nvPr/>
        </p:nvSpPr>
        <p:spPr bwMode="auto">
          <a:xfrm>
            <a:off x="6858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8875383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Section 215 of Patriot Act</a:t>
            </a:r>
            <a:endParaRPr lang="en-US" b="1" dirty="0"/>
          </a:p>
        </p:txBody>
      </p:sp>
      <p:sp>
        <p:nvSpPr>
          <p:cNvPr id="3" name="Content Placeholder 2"/>
          <p:cNvSpPr>
            <a:spLocks noGrp="1"/>
          </p:cNvSpPr>
          <p:nvPr>
            <p:ph idx="1"/>
          </p:nvPr>
        </p:nvSpPr>
        <p:spPr/>
        <p:txBody>
          <a:bodyPr/>
          <a:lstStyle/>
          <a:p>
            <a:r>
              <a:rPr lang="en-US" sz="2800" dirty="0" smtClean="0"/>
              <a:t>Section 215 amended FISA to allow orders to produce “tangible things”</a:t>
            </a:r>
          </a:p>
          <a:p>
            <a:r>
              <a:rPr lang="en-US" sz="2800" dirty="0" smtClean="0"/>
              <a:t>Must </a:t>
            </a:r>
            <a:r>
              <a:rPr lang="en-US" sz="2800" dirty="0"/>
              <a:t>be “relevant to an authorized investigation (other than a threat assessment</a:t>
            </a:r>
            <a:r>
              <a:rPr lang="en-US" sz="2800" dirty="0" smtClean="0"/>
              <a:t>)”</a:t>
            </a:r>
          </a:p>
          <a:p>
            <a:r>
              <a:rPr lang="en-US" sz="2800" dirty="0" smtClean="0"/>
              <a:t>No broader than a Grand Jury Subpoena</a:t>
            </a:r>
            <a:endParaRPr lang="en-US" sz="2800" dirty="0"/>
          </a:p>
        </p:txBody>
      </p:sp>
      <p:sp>
        <p:nvSpPr>
          <p:cNvPr id="4" name="Rectangle 3"/>
          <p:cNvSpPr/>
          <p:nvPr/>
        </p:nvSpPr>
        <p:spPr bwMode="auto">
          <a:xfrm>
            <a:off x="7010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564948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Verizon Order</a:t>
            </a:r>
            <a:endParaRPr lang="en-US" b="1" dirty="0"/>
          </a:p>
        </p:txBody>
      </p:sp>
      <p:sp>
        <p:nvSpPr>
          <p:cNvPr id="3" name="Content Placeholder 2"/>
          <p:cNvSpPr>
            <a:spLocks noGrp="1"/>
          </p:cNvSpPr>
          <p:nvPr>
            <p:ph idx="1"/>
          </p:nvPr>
        </p:nvSpPr>
        <p:spPr/>
        <p:txBody>
          <a:bodyPr/>
          <a:lstStyle/>
          <a:p>
            <a:r>
              <a:rPr lang="en-US" sz="2400" dirty="0"/>
              <a:t>“all call detail records or </a:t>
            </a:r>
            <a:r>
              <a:rPr lang="en-US" sz="2400" dirty="0" smtClean="0"/>
              <a:t>‘telephony metadata’ </a:t>
            </a:r>
            <a:r>
              <a:rPr lang="en-US" sz="2400" dirty="0"/>
              <a:t>created by Verizon for communications (</a:t>
            </a:r>
            <a:r>
              <a:rPr lang="en-US" sz="2400" dirty="0" err="1"/>
              <a:t>i</a:t>
            </a:r>
            <a:r>
              <a:rPr lang="en-US" sz="2400" dirty="0"/>
              <a:t>) between the United States and abroad; or (ii) wholly within the United States, including local telephone calls</a:t>
            </a:r>
            <a:r>
              <a:rPr lang="en-US" sz="2400" dirty="0" smtClean="0"/>
              <a:t>.”</a:t>
            </a:r>
          </a:p>
          <a:p>
            <a:r>
              <a:rPr lang="en-US" sz="2400" dirty="0"/>
              <a:t>O</a:t>
            </a:r>
            <a:r>
              <a:rPr lang="en-US" sz="2400" dirty="0" smtClean="0"/>
              <a:t>riginating </a:t>
            </a:r>
            <a:r>
              <a:rPr lang="en-US" sz="2400" dirty="0"/>
              <a:t>and terminating </a:t>
            </a:r>
            <a:r>
              <a:rPr lang="en-US" sz="2400" dirty="0" smtClean="0"/>
              <a:t>phone nos., IMSI #, IMEI #, </a:t>
            </a:r>
            <a:r>
              <a:rPr lang="en-US" sz="2400" dirty="0"/>
              <a:t>trunk identifier, telephone calling card numbers, and time and duration </a:t>
            </a:r>
            <a:r>
              <a:rPr lang="en-US" sz="2400" dirty="0" smtClean="0"/>
              <a:t>of call</a:t>
            </a:r>
          </a:p>
          <a:p>
            <a:r>
              <a:rPr lang="en-US" sz="2400" dirty="0" smtClean="0"/>
              <a:t>Renewed every 90 days</a:t>
            </a:r>
            <a:endParaRPr lang="en-US" sz="2400" dirty="0"/>
          </a:p>
        </p:txBody>
      </p:sp>
      <p:sp>
        <p:nvSpPr>
          <p:cNvPr id="5" name="Rectangle 4"/>
          <p:cNvSpPr/>
          <p:nvPr/>
        </p:nvSpPr>
        <p:spPr bwMode="auto">
          <a:xfrm>
            <a:off x="7010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2536418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Just Metadata</a:t>
            </a:r>
            <a:endParaRPr lang="en-US" b="1" dirty="0"/>
          </a:p>
        </p:txBody>
      </p:sp>
      <p:sp>
        <p:nvSpPr>
          <p:cNvPr id="3" name="Content Placeholder 2"/>
          <p:cNvSpPr>
            <a:spLocks noGrp="1"/>
          </p:cNvSpPr>
          <p:nvPr>
            <p:ph idx="1"/>
          </p:nvPr>
        </p:nvSpPr>
        <p:spPr/>
        <p:txBody>
          <a:bodyPr/>
          <a:lstStyle/>
          <a:p>
            <a:r>
              <a:rPr lang="en-US" sz="2400" b="1" dirty="0"/>
              <a:t>President </a:t>
            </a:r>
            <a:r>
              <a:rPr lang="en-US" sz="2400" b="1" dirty="0" smtClean="0"/>
              <a:t>Obama: </a:t>
            </a:r>
            <a:r>
              <a:rPr lang="en-US" sz="2400" dirty="0" smtClean="0"/>
              <a:t>“</a:t>
            </a:r>
            <a:r>
              <a:rPr lang="en-US" sz="2400" dirty="0" smtClean="0"/>
              <a:t>When </a:t>
            </a:r>
            <a:r>
              <a:rPr lang="en-US" sz="2400" dirty="0"/>
              <a:t>it comes to telephone calls, nobody is listening to your telephone calls." Instead, the government was just "sifting through this so-called metadata</a:t>
            </a:r>
            <a:r>
              <a:rPr lang="en-US" sz="2400" dirty="0" smtClean="0"/>
              <a:t>.” </a:t>
            </a:r>
            <a:endParaRPr lang="en-US" sz="2400" dirty="0" smtClean="0"/>
          </a:p>
          <a:p>
            <a:r>
              <a:rPr lang="en-US" sz="2400" b="1" dirty="0" smtClean="0"/>
              <a:t>DNI Clapper:  </a:t>
            </a:r>
            <a:r>
              <a:rPr lang="en-US" sz="2400" dirty="0" smtClean="0"/>
              <a:t>“</a:t>
            </a:r>
            <a:r>
              <a:rPr lang="en-US" sz="2400" dirty="0" smtClean="0"/>
              <a:t>The </a:t>
            </a:r>
            <a:r>
              <a:rPr lang="en-US" sz="2400" dirty="0"/>
              <a:t>program does not allow the Government to listen in on anyone’s phone calls. The information acquired does not include the content of any communications or the identity of any subscriber</a:t>
            </a:r>
            <a:r>
              <a:rPr lang="en-US" sz="2400" dirty="0" smtClean="0"/>
              <a:t>.”</a:t>
            </a:r>
            <a:endParaRPr lang="en-US" sz="2400" dirty="0"/>
          </a:p>
        </p:txBody>
      </p:sp>
      <p:sp>
        <p:nvSpPr>
          <p:cNvPr id="5" name="Rectangle 4"/>
          <p:cNvSpPr/>
          <p:nvPr/>
        </p:nvSpPr>
        <p:spPr bwMode="auto">
          <a:xfrm>
            <a:off x="7010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850190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Gov’t Attempts to Explain</a:t>
            </a:r>
            <a:endParaRPr lang="en-US" b="1" dirty="0"/>
          </a:p>
        </p:txBody>
      </p:sp>
      <p:sp>
        <p:nvSpPr>
          <p:cNvPr id="3" name="Content Placeholder 2"/>
          <p:cNvSpPr>
            <a:spLocks noGrp="1"/>
          </p:cNvSpPr>
          <p:nvPr>
            <p:ph idx="1"/>
          </p:nvPr>
        </p:nvSpPr>
        <p:spPr>
          <a:xfrm>
            <a:off x="685800" y="1371600"/>
            <a:ext cx="8001000" cy="3657600"/>
          </a:xfrm>
        </p:spPr>
        <p:txBody>
          <a:bodyPr/>
          <a:lstStyle/>
          <a:p>
            <a:r>
              <a:rPr lang="en-US" sz="2400" dirty="0" smtClean="0"/>
              <a:t>No identity</a:t>
            </a:r>
          </a:p>
          <a:p>
            <a:pPr lvl="1"/>
            <a:r>
              <a:rPr lang="en-US" sz="2000" dirty="0" smtClean="0"/>
              <a:t>NSA may have access to phone books</a:t>
            </a:r>
          </a:p>
          <a:p>
            <a:r>
              <a:rPr lang="en-US" sz="2400" dirty="0" smtClean="0"/>
              <a:t>No location information</a:t>
            </a:r>
          </a:p>
          <a:p>
            <a:pPr lvl="1"/>
            <a:r>
              <a:rPr lang="en-US" sz="2000" dirty="0" smtClean="0"/>
              <a:t>“under this program”</a:t>
            </a:r>
          </a:p>
          <a:p>
            <a:r>
              <a:rPr lang="en-US" sz="2400" dirty="0" smtClean="0"/>
              <a:t>Few hundred selectors</a:t>
            </a:r>
          </a:p>
          <a:p>
            <a:pPr lvl="1"/>
            <a:r>
              <a:rPr lang="en-US" sz="2000" dirty="0" smtClean="0"/>
              <a:t>Three hops is a lot of people</a:t>
            </a:r>
          </a:p>
          <a:p>
            <a:r>
              <a:rPr lang="en-US" sz="2400" dirty="0"/>
              <a:t>L</a:t>
            </a:r>
            <a:r>
              <a:rPr lang="en-US" sz="2400" dirty="0" smtClean="0"/>
              <a:t>egal basis</a:t>
            </a:r>
          </a:p>
          <a:p>
            <a:pPr lvl="1"/>
            <a:r>
              <a:rPr lang="en-US" sz="2000" dirty="0" smtClean="0"/>
              <a:t>FISA court: analysis until after leaks</a:t>
            </a:r>
          </a:p>
          <a:p>
            <a:pPr lvl="1"/>
            <a:r>
              <a:rPr lang="en-US" sz="2000" dirty="0" smtClean="0"/>
              <a:t>Federal </a:t>
            </a:r>
            <a:r>
              <a:rPr lang="en-US" sz="2000" dirty="0" smtClean="0"/>
              <a:t>courts split on constitutionality</a:t>
            </a:r>
            <a:endParaRPr lang="en-US" sz="2000" dirty="0" smtClean="0"/>
          </a:p>
        </p:txBody>
      </p:sp>
      <p:sp>
        <p:nvSpPr>
          <p:cNvPr id="5" name="Rectangle 4"/>
          <p:cNvSpPr/>
          <p:nvPr/>
        </p:nvSpPr>
        <p:spPr bwMode="auto">
          <a:xfrm>
            <a:off x="7010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420736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Metadata Matters</a:t>
            </a:r>
            <a:endParaRPr lang="en-US" b="1" dirty="0"/>
          </a:p>
        </p:txBody>
      </p:sp>
      <p:sp>
        <p:nvSpPr>
          <p:cNvPr id="3" name="Content Placeholder 2"/>
          <p:cNvSpPr>
            <a:spLocks noGrp="1"/>
          </p:cNvSpPr>
          <p:nvPr>
            <p:ph idx="1"/>
          </p:nvPr>
        </p:nvSpPr>
        <p:spPr>
          <a:xfrm>
            <a:off x="457200" y="1466850"/>
            <a:ext cx="8001000" cy="3543300"/>
          </a:xfrm>
        </p:spPr>
        <p:txBody>
          <a:bodyPr/>
          <a:lstStyle/>
          <a:p>
            <a:r>
              <a:rPr lang="en-US" sz="2400" dirty="0"/>
              <a:t>They know you rang a phone sex service at 2:24 am and spoke for 18 minutes. But they don't know what you talked about.</a:t>
            </a:r>
          </a:p>
          <a:p>
            <a:r>
              <a:rPr lang="en-US" sz="2400" dirty="0"/>
              <a:t>They know you called the suicide prevention hotline from the </a:t>
            </a:r>
            <a:r>
              <a:rPr lang="en-US" sz="2400" dirty="0" smtClean="0"/>
              <a:t>Golden Gate Bridge. </a:t>
            </a:r>
            <a:r>
              <a:rPr lang="en-US" sz="2400" dirty="0"/>
              <a:t>But the topic of the call remains a secret.</a:t>
            </a:r>
          </a:p>
          <a:p>
            <a:r>
              <a:rPr lang="en-US" sz="2400" dirty="0"/>
              <a:t>They know you spoke with an HIV testing service, then your doctor, then your health insurance company in the same hour. But they don't know what was discussed.</a:t>
            </a:r>
          </a:p>
        </p:txBody>
      </p:sp>
      <p:sp>
        <p:nvSpPr>
          <p:cNvPr id="5" name="Rectangle 4"/>
          <p:cNvSpPr/>
          <p:nvPr/>
        </p:nvSpPr>
        <p:spPr bwMode="auto">
          <a:xfrm>
            <a:off x="7010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7264572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Background</a:t>
            </a:r>
            <a:endParaRPr lang="en-US" b="1" dirty="0"/>
          </a:p>
        </p:txBody>
      </p:sp>
      <p:sp>
        <p:nvSpPr>
          <p:cNvPr id="3" name="Content Placeholder 2"/>
          <p:cNvSpPr>
            <a:spLocks noGrp="1"/>
          </p:cNvSpPr>
          <p:nvPr>
            <p:ph idx="1"/>
          </p:nvPr>
        </p:nvSpPr>
        <p:spPr>
          <a:xfrm>
            <a:off x="685800" y="1352550"/>
            <a:ext cx="7772400" cy="3200400"/>
          </a:xfrm>
        </p:spPr>
        <p:txBody>
          <a:bodyPr/>
          <a:lstStyle/>
          <a:p>
            <a:r>
              <a:rPr lang="en-US" dirty="0" smtClean="0"/>
              <a:t>After 9/11, President </a:t>
            </a:r>
            <a:r>
              <a:rPr lang="en-US" dirty="0"/>
              <a:t>Bush </a:t>
            </a:r>
            <a:r>
              <a:rPr lang="en-US" dirty="0" smtClean="0"/>
              <a:t>unleashed the full power of the NSA</a:t>
            </a:r>
          </a:p>
          <a:p>
            <a:r>
              <a:rPr lang="en-US" dirty="0" smtClean="0"/>
              <a:t>A subset of the President’s Surveillance Program was later labeled the TSP</a:t>
            </a:r>
          </a:p>
          <a:p>
            <a:r>
              <a:rPr lang="en-US" dirty="0" smtClean="0"/>
              <a:t>PSP was without </a:t>
            </a:r>
            <a:r>
              <a:rPr lang="en-US" dirty="0"/>
              <a:t>the court-approved warrants ordinarily required for domestic spying</a:t>
            </a:r>
            <a:endParaRPr lang="en-US" dirty="0" smtClean="0"/>
          </a:p>
          <a:p>
            <a:endParaRPr lang="en-US" dirty="0"/>
          </a:p>
        </p:txBody>
      </p:sp>
      <p:sp>
        <p:nvSpPr>
          <p:cNvPr id="4" name="Rectangle 3"/>
          <p:cNvSpPr/>
          <p:nvPr/>
        </p:nvSpPr>
        <p:spPr bwMode="auto">
          <a:xfrm>
            <a:off x="6629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217746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Executive Order 12333</a:t>
            </a:r>
            <a:endParaRPr lang="en-US" b="1" dirty="0"/>
          </a:p>
        </p:txBody>
      </p:sp>
      <p:sp>
        <p:nvSpPr>
          <p:cNvPr id="3" name="Content Placeholder 2"/>
          <p:cNvSpPr>
            <a:spLocks noGrp="1"/>
          </p:cNvSpPr>
          <p:nvPr>
            <p:ph idx="1"/>
          </p:nvPr>
        </p:nvSpPr>
        <p:spPr>
          <a:xfrm>
            <a:off x="228600" y="1485900"/>
            <a:ext cx="8610600" cy="3086100"/>
          </a:xfrm>
        </p:spPr>
        <p:txBody>
          <a:bodyPr/>
          <a:lstStyle/>
          <a:p>
            <a:r>
              <a:rPr lang="en-US" sz="2800" dirty="0" smtClean="0"/>
              <a:t>Order by U.S. President on how the intelligence community should conduct surveillance</a:t>
            </a:r>
          </a:p>
          <a:p>
            <a:r>
              <a:rPr lang="en-US" sz="2800" dirty="0" smtClean="0"/>
              <a:t>Applies to spying outside U.S. law</a:t>
            </a:r>
          </a:p>
          <a:p>
            <a:r>
              <a:rPr lang="en-US" sz="2800" dirty="0" smtClean="0"/>
              <a:t>Not a substantive limit on surveillance</a:t>
            </a:r>
          </a:p>
          <a:p>
            <a:pPr lvl="1"/>
            <a:r>
              <a:rPr lang="en-US" sz="2400" dirty="0"/>
              <a:t>“the least intrusive collection techniques feasible within the United States </a:t>
            </a:r>
            <a:r>
              <a:rPr lang="en-US" sz="2400" dirty="0" smtClean="0"/>
              <a:t>or </a:t>
            </a:r>
            <a:r>
              <a:rPr lang="en-US" sz="2400" dirty="0"/>
              <a:t>directed against United States persons </a:t>
            </a:r>
            <a:r>
              <a:rPr lang="en-US" sz="2400" dirty="0" smtClean="0"/>
              <a:t>abroad”</a:t>
            </a:r>
          </a:p>
          <a:p>
            <a:pPr lvl="1"/>
            <a:r>
              <a:rPr lang="en-US" sz="2400" dirty="0" smtClean="0"/>
              <a:t>“in accordance with procedures”</a:t>
            </a:r>
          </a:p>
        </p:txBody>
      </p:sp>
      <p:sp>
        <p:nvSpPr>
          <p:cNvPr id="4" name="Rectangle 3"/>
          <p:cNvSpPr/>
          <p:nvPr/>
        </p:nvSpPr>
        <p:spPr bwMode="auto">
          <a:xfrm>
            <a:off x="7239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646981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Bulk Operations</a:t>
            </a:r>
            <a:endParaRPr lang="en-US" b="1" dirty="0"/>
          </a:p>
        </p:txBody>
      </p:sp>
      <p:sp>
        <p:nvSpPr>
          <p:cNvPr id="3" name="Content Placeholder 2"/>
          <p:cNvSpPr>
            <a:spLocks noGrp="1"/>
          </p:cNvSpPr>
          <p:nvPr>
            <p:ph idx="1"/>
          </p:nvPr>
        </p:nvSpPr>
        <p:spPr>
          <a:xfrm>
            <a:off x="685800" y="1543050"/>
            <a:ext cx="7772400" cy="3086100"/>
          </a:xfrm>
        </p:spPr>
        <p:txBody>
          <a:bodyPr/>
          <a:lstStyle/>
          <a:p>
            <a:r>
              <a:rPr lang="en-US" sz="2800" dirty="0" smtClean="0"/>
              <a:t>Phone calls</a:t>
            </a:r>
          </a:p>
          <a:p>
            <a:pPr lvl="1"/>
            <a:r>
              <a:rPr lang="en-US" sz="2400" dirty="0" smtClean="0"/>
              <a:t>70 million French phone calls/month</a:t>
            </a:r>
          </a:p>
          <a:p>
            <a:pPr lvl="1"/>
            <a:r>
              <a:rPr lang="en-US" sz="2400" dirty="0"/>
              <a:t>60 million Spanish phone </a:t>
            </a:r>
            <a:r>
              <a:rPr lang="en-US" sz="2400" dirty="0" smtClean="0"/>
              <a:t>calls/month</a:t>
            </a:r>
          </a:p>
          <a:p>
            <a:pPr lvl="1"/>
            <a:r>
              <a:rPr lang="en-US" sz="2400" dirty="0" smtClean="0"/>
              <a:t>NSA Dir. Alexander says French/Spanish intelligence agencies assisted</a:t>
            </a:r>
          </a:p>
          <a:p>
            <a:r>
              <a:rPr lang="en-US" sz="2800" dirty="0" smtClean="0"/>
              <a:t>Financial records from SWIFT</a:t>
            </a:r>
          </a:p>
          <a:p>
            <a:pPr lvl="1"/>
            <a:r>
              <a:rPr lang="en-US" sz="2400" dirty="0"/>
              <a:t>180 million records in 2011</a:t>
            </a:r>
            <a:endParaRPr lang="en-US" sz="2400" dirty="0" smtClean="0"/>
          </a:p>
        </p:txBody>
      </p:sp>
      <p:sp>
        <p:nvSpPr>
          <p:cNvPr id="5" name="Rectangle 4"/>
          <p:cNvSpPr/>
          <p:nvPr/>
        </p:nvSpPr>
        <p:spPr bwMode="auto">
          <a:xfrm>
            <a:off x="7239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9299978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MUSCULAR</a:t>
            </a:r>
            <a:endParaRPr lang="en-US" b="1" dirty="0"/>
          </a:p>
        </p:txBody>
      </p:sp>
      <p:sp>
        <p:nvSpPr>
          <p:cNvPr id="3" name="Content Placeholder 2"/>
          <p:cNvSpPr>
            <a:spLocks noGrp="1"/>
          </p:cNvSpPr>
          <p:nvPr>
            <p:ph idx="1"/>
          </p:nvPr>
        </p:nvSpPr>
        <p:spPr>
          <a:xfrm>
            <a:off x="685800" y="1428750"/>
            <a:ext cx="8153400" cy="3143250"/>
          </a:xfrm>
        </p:spPr>
        <p:txBody>
          <a:bodyPr/>
          <a:lstStyle/>
          <a:p>
            <a:r>
              <a:rPr lang="en-US" sz="2400" dirty="0" smtClean="0"/>
              <a:t>Since 2009, NSA infiltrated links between tech company data centers</a:t>
            </a:r>
          </a:p>
          <a:p>
            <a:pPr lvl="1"/>
            <a:r>
              <a:rPr lang="en-US" sz="2000" dirty="0" smtClean="0"/>
              <a:t>Google</a:t>
            </a:r>
          </a:p>
          <a:p>
            <a:pPr lvl="1"/>
            <a:r>
              <a:rPr lang="en-US" sz="2000" dirty="0" smtClean="0"/>
              <a:t>Yahoo</a:t>
            </a:r>
          </a:p>
          <a:p>
            <a:pPr lvl="1"/>
            <a:r>
              <a:rPr lang="en-US" sz="2000" dirty="0" smtClean="0"/>
              <a:t>and more</a:t>
            </a:r>
          </a:p>
          <a:p>
            <a:r>
              <a:rPr lang="en-US" sz="2400" dirty="0" smtClean="0"/>
              <a:t>Works with</a:t>
            </a:r>
            <a:br>
              <a:rPr lang="en-US" sz="2400" dirty="0" smtClean="0"/>
            </a:br>
            <a:r>
              <a:rPr lang="en-US" sz="2400" dirty="0" smtClean="0"/>
              <a:t>UK GCHQ;</a:t>
            </a:r>
            <a:br>
              <a:rPr lang="en-US" sz="2400" dirty="0" smtClean="0"/>
            </a:br>
            <a:r>
              <a:rPr lang="en-US" sz="2400" dirty="0" smtClean="0"/>
              <a:t>routed to Ft.</a:t>
            </a:r>
            <a:br>
              <a:rPr lang="en-US" sz="2400" dirty="0" smtClean="0"/>
            </a:br>
            <a:r>
              <a:rPr lang="en-US" sz="2400" dirty="0" smtClean="0"/>
              <a:t>Meade</a:t>
            </a:r>
          </a:p>
          <a:p>
            <a:pPr lvl="1"/>
            <a:endParaRPr lang="en-US" sz="2000" dirty="0" smtClean="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2266950"/>
            <a:ext cx="5198533" cy="2413000"/>
          </a:xfrm>
          <a:prstGeom prst="rect">
            <a:avLst/>
          </a:prstGeom>
        </p:spPr>
      </p:pic>
      <p:sp>
        <p:nvSpPr>
          <p:cNvPr id="5" name="Rectangle 4"/>
          <p:cNvSpPr/>
          <p:nvPr/>
        </p:nvSpPr>
        <p:spPr bwMode="auto">
          <a:xfrm>
            <a:off x="7239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2902536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1500"/>
            <a:ext cx="6400800" cy="857250"/>
          </a:xfrm>
        </p:spPr>
        <p:txBody>
          <a:bodyPr/>
          <a:lstStyle/>
          <a:p>
            <a:r>
              <a:rPr lang="en-US" b="1" dirty="0" smtClean="0"/>
              <a:t>Encrypt All the Bits</a:t>
            </a:r>
            <a:endParaRPr lang="en-US" b="1" dirty="0"/>
          </a:p>
        </p:txBody>
      </p:sp>
      <p:sp>
        <p:nvSpPr>
          <p:cNvPr id="3" name="Content Placeholder 2"/>
          <p:cNvSpPr>
            <a:spLocks noGrp="1"/>
          </p:cNvSpPr>
          <p:nvPr>
            <p:ph idx="1"/>
          </p:nvPr>
        </p:nvSpPr>
        <p:spPr>
          <a:xfrm>
            <a:off x="152400" y="1485900"/>
            <a:ext cx="6096000" cy="3086100"/>
          </a:xfrm>
        </p:spPr>
        <p:txBody>
          <a:bodyPr/>
          <a:lstStyle/>
          <a:p>
            <a:r>
              <a:rPr lang="en-US" sz="2800" dirty="0" smtClean="0"/>
              <a:t>Responses to the smiley face</a:t>
            </a:r>
          </a:p>
          <a:p>
            <a:pPr lvl="1"/>
            <a:r>
              <a:rPr lang="en-US" sz="2400" dirty="0" err="1" smtClean="0"/>
              <a:t>Dropbox</a:t>
            </a:r>
            <a:r>
              <a:rPr lang="en-US" sz="2400" dirty="0"/>
              <a:t>, Facebook, Google, Microsoft</a:t>
            </a:r>
            <a:r>
              <a:rPr lang="en-US" sz="2400" dirty="0" smtClean="0"/>
              <a:t>, Twitter, Yahoo and others deploying encryption on data center links</a:t>
            </a:r>
          </a:p>
          <a:p>
            <a:pPr lvl="1"/>
            <a:r>
              <a:rPr lang="en-US" sz="2400" dirty="0" smtClean="0"/>
              <a:t>Increased adoption of HTTPS/HSTS</a:t>
            </a:r>
          </a:p>
          <a:p>
            <a:pPr lvl="1"/>
            <a:r>
              <a:rPr lang="en-US" sz="2400" dirty="0" smtClean="0"/>
              <a:t>More forward secrecy</a:t>
            </a:r>
          </a:p>
          <a:p>
            <a:pPr lvl="1"/>
            <a:r>
              <a:rPr lang="en-US" sz="2400" dirty="0" smtClean="0"/>
              <a:t>Full page ads opposing bulk </a:t>
            </a:r>
            <a:r>
              <a:rPr lang="en-US" sz="2400" dirty="0" smtClean="0"/>
              <a:t>collection</a:t>
            </a:r>
            <a:endParaRPr lang="en-US" sz="24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58000" y="862084"/>
            <a:ext cx="2030031" cy="3995666"/>
          </a:xfrm>
          <a:prstGeom prst="rect">
            <a:avLst/>
          </a:prstGeom>
        </p:spPr>
      </p:pic>
      <p:sp>
        <p:nvSpPr>
          <p:cNvPr id="5" name="Rectangle 4"/>
          <p:cNvSpPr/>
          <p:nvPr/>
        </p:nvSpPr>
        <p:spPr bwMode="auto">
          <a:xfrm>
            <a:off x="7239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1454268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CO-TRAVELLER</a:t>
            </a:r>
            <a:endParaRPr lang="en-US" b="1" dirty="0"/>
          </a:p>
        </p:txBody>
      </p:sp>
      <p:sp>
        <p:nvSpPr>
          <p:cNvPr id="3" name="Content Placeholder 2"/>
          <p:cNvSpPr>
            <a:spLocks noGrp="1"/>
          </p:cNvSpPr>
          <p:nvPr>
            <p:ph idx="1"/>
          </p:nvPr>
        </p:nvSpPr>
        <p:spPr>
          <a:xfrm>
            <a:off x="228600" y="1809750"/>
            <a:ext cx="7162800" cy="3200400"/>
          </a:xfrm>
        </p:spPr>
        <p:txBody>
          <a:bodyPr/>
          <a:lstStyle/>
          <a:p>
            <a:r>
              <a:rPr lang="en-US" sz="2400" dirty="0" smtClean="0"/>
              <a:t>The NSA obtains location information from cell tower triangulation, </a:t>
            </a:r>
            <a:r>
              <a:rPr lang="en-US" sz="2400" dirty="0" err="1" smtClean="0"/>
              <a:t>wifi</a:t>
            </a:r>
            <a:r>
              <a:rPr lang="en-US" sz="2400" dirty="0" smtClean="0"/>
              <a:t>, GPS</a:t>
            </a:r>
          </a:p>
          <a:p>
            <a:r>
              <a:rPr lang="en-US" sz="2400" dirty="0" smtClean="0"/>
              <a:t>Automating </a:t>
            </a:r>
            <a:r>
              <a:rPr lang="en-US" sz="2400" dirty="0" smtClean="0"/>
              <a:t>guilt by association</a:t>
            </a:r>
          </a:p>
          <a:p>
            <a:pPr lvl="1"/>
            <a:r>
              <a:rPr lang="en-US" sz="2000" dirty="0" smtClean="0"/>
              <a:t>Correlate patterns of movement</a:t>
            </a:r>
          </a:p>
          <a:p>
            <a:pPr lvl="1"/>
            <a:r>
              <a:rPr lang="en-US" sz="2000" dirty="0" smtClean="0"/>
              <a:t>Speed and trajectory</a:t>
            </a:r>
          </a:p>
          <a:p>
            <a:r>
              <a:rPr lang="en-US" sz="2400" dirty="0" smtClean="0"/>
              <a:t>Looking for disposable </a:t>
            </a:r>
            <a:r>
              <a:rPr lang="en-US" sz="2400" dirty="0"/>
              <a:t>cellphones </a:t>
            </a:r>
            <a:endParaRPr lang="en-US" sz="2400" dirty="0" smtClean="0"/>
          </a:p>
          <a:p>
            <a:pPr lvl="1"/>
            <a:r>
              <a:rPr lang="en-US" sz="2000" dirty="0" smtClean="0"/>
              <a:t>Switching on, calling, and then switching off</a:t>
            </a:r>
          </a:p>
          <a:p>
            <a:pPr lvl="1"/>
            <a:r>
              <a:rPr lang="en-US" sz="2000" dirty="0" smtClean="0"/>
              <a:t>New phone connects after another phone </a:t>
            </a:r>
            <a:r>
              <a:rPr lang="en-US" sz="2000" dirty="0" smtClean="0"/>
              <a:t>stops</a:t>
            </a:r>
            <a:endParaRPr lang="en-US" sz="2000" dirty="0" smtClean="0"/>
          </a:p>
        </p:txBody>
      </p:sp>
      <p:pic>
        <p:nvPicPr>
          <p:cNvPr id="5" name="Picture 5" descr="Cell_phone_tower_disguised_2008.jpg"/>
          <p:cNvPicPr>
            <a:picLocks noChangeAspect="1"/>
          </p:cNvPicPr>
          <p:nvPr/>
        </p:nvPicPr>
        <p:blipFill>
          <a:blip r:embed="rId3" cstate="print">
            <a:extLst>
              <a:ext uri="{28A0092B-C50C-407E-A947-70E740481C1C}">
                <a14:useLocalDpi xmlns:a14="http://schemas.microsoft.com/office/drawing/2010/main"/>
              </a:ext>
            </a:extLst>
          </a:blip>
          <a:srcRect b="-15883"/>
          <a:stretch>
            <a:fillRect/>
          </a:stretch>
        </p:blipFill>
        <p:spPr bwMode="auto">
          <a:xfrm>
            <a:off x="7162800" y="742950"/>
            <a:ext cx="176847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ellphone_tower.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3400" y="666750"/>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7239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467347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Targeted Operations</a:t>
            </a:r>
            <a:endParaRPr lang="en-US" b="1" dirty="0"/>
          </a:p>
        </p:txBody>
      </p:sp>
      <p:sp>
        <p:nvSpPr>
          <p:cNvPr id="3" name="Content Placeholder 2"/>
          <p:cNvSpPr>
            <a:spLocks noGrp="1"/>
          </p:cNvSpPr>
          <p:nvPr>
            <p:ph idx="1"/>
          </p:nvPr>
        </p:nvSpPr>
        <p:spPr>
          <a:xfrm>
            <a:off x="304800" y="1352550"/>
            <a:ext cx="7086600" cy="3790950"/>
          </a:xfrm>
        </p:spPr>
        <p:txBody>
          <a:bodyPr/>
          <a:lstStyle/>
          <a:p>
            <a:r>
              <a:rPr lang="en-US" sz="2800" dirty="0" smtClean="0"/>
              <a:t>“</a:t>
            </a:r>
            <a:r>
              <a:rPr lang="en-US" sz="2800" dirty="0" smtClean="0"/>
              <a:t>Special </a:t>
            </a:r>
            <a:r>
              <a:rPr lang="en-US" sz="2800" dirty="0"/>
              <a:t>Collection </a:t>
            </a:r>
            <a:r>
              <a:rPr lang="en-US" sz="2800" dirty="0" smtClean="0"/>
              <a:t>Service” </a:t>
            </a:r>
          </a:p>
          <a:p>
            <a:pPr lvl="1"/>
            <a:r>
              <a:rPr lang="en-US" sz="2400" dirty="0" smtClean="0"/>
              <a:t>Angela </a:t>
            </a:r>
            <a:r>
              <a:rPr lang="en-US" sz="2400" dirty="0"/>
              <a:t>Merkel’s </a:t>
            </a:r>
            <a:r>
              <a:rPr lang="en-US" sz="2400" dirty="0" smtClean="0"/>
              <a:t>cell phone since 2002</a:t>
            </a:r>
          </a:p>
          <a:p>
            <a:pPr lvl="1"/>
            <a:r>
              <a:rPr lang="en-US" sz="2400" dirty="0" smtClean="0"/>
              <a:t>American diplomatic buildings</a:t>
            </a:r>
          </a:p>
          <a:p>
            <a:r>
              <a:rPr lang="en-US" sz="2800" dirty="0" smtClean="0"/>
              <a:t>Spied on at least 35 world leaders</a:t>
            </a:r>
          </a:p>
          <a:p>
            <a:pPr lvl="1"/>
            <a:r>
              <a:rPr lang="en-US" sz="2400" dirty="0" smtClean="0"/>
              <a:t>Mexico, Brazil, senior EU officials</a:t>
            </a:r>
          </a:p>
          <a:p>
            <a:r>
              <a:rPr lang="en-US" sz="2800" dirty="0" smtClean="0"/>
              <a:t>Economic spying</a:t>
            </a:r>
          </a:p>
          <a:p>
            <a:pPr lvl="1"/>
            <a:r>
              <a:rPr lang="en-US" sz="2400" dirty="0" err="1" smtClean="0"/>
              <a:t>Petrobras</a:t>
            </a:r>
            <a:endParaRPr lang="en-US" sz="2400" dirty="0" smtClean="0"/>
          </a:p>
          <a:p>
            <a:pPr lvl="1"/>
            <a:r>
              <a:rPr lang="en-US" sz="2400" dirty="0" smtClean="0"/>
              <a:t>2010 </a:t>
            </a:r>
            <a:r>
              <a:rPr lang="en-US" sz="2400" dirty="0"/>
              <a:t>Group of 20 summit in </a:t>
            </a:r>
            <a:r>
              <a:rPr lang="en-US" sz="2400" dirty="0" smtClean="0"/>
              <a:t>Toronto. </a:t>
            </a:r>
          </a:p>
        </p:txBody>
      </p:sp>
      <p:sp>
        <p:nvSpPr>
          <p:cNvPr id="4" name="Rectangle 3"/>
          <p:cNvSpPr/>
          <p:nvPr/>
        </p:nvSpPr>
        <p:spPr bwMode="auto">
          <a:xfrm>
            <a:off x="7239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251224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Flying Pig in the Middle</a:t>
            </a:r>
            <a:endParaRPr lang="en-US" b="1" dirty="0"/>
          </a:p>
        </p:txBody>
      </p:sp>
      <p:sp>
        <p:nvSpPr>
          <p:cNvPr id="3" name="Content Placeholder 2"/>
          <p:cNvSpPr>
            <a:spLocks noGrp="1"/>
          </p:cNvSpPr>
          <p:nvPr>
            <p:ph idx="1"/>
          </p:nvPr>
        </p:nvSpPr>
        <p:spPr>
          <a:xfrm>
            <a:off x="685800" y="1485900"/>
            <a:ext cx="7772400" cy="3086100"/>
          </a:xfrm>
        </p:spPr>
        <p:txBody>
          <a:bodyPr/>
          <a:lstStyle/>
          <a:p>
            <a:r>
              <a:rPr lang="en-US" sz="2800" dirty="0" smtClean="0"/>
              <a:t>Instead of cracking</a:t>
            </a:r>
            <a:br>
              <a:rPr lang="en-US" sz="2800" dirty="0" smtClean="0"/>
            </a:br>
            <a:r>
              <a:rPr lang="en-US" sz="2800" dirty="0" smtClean="0"/>
              <a:t>SSL: </a:t>
            </a:r>
            <a:r>
              <a:rPr lang="en-US" sz="2800" dirty="0" err="1" smtClean="0"/>
              <a:t>pwn</a:t>
            </a:r>
            <a:r>
              <a:rPr lang="en-US" sz="2800" dirty="0" smtClean="0"/>
              <a:t> router,</a:t>
            </a:r>
            <a:br>
              <a:rPr lang="en-US" sz="2800" dirty="0" smtClean="0"/>
            </a:br>
            <a:r>
              <a:rPr lang="en-US" sz="2800" dirty="0" smtClean="0"/>
              <a:t>impersonate</a:t>
            </a:r>
            <a:br>
              <a:rPr lang="en-US" sz="2800" dirty="0" smtClean="0"/>
            </a:br>
            <a:r>
              <a:rPr lang="en-US" sz="2800" dirty="0" smtClean="0"/>
              <a:t>certificates</a:t>
            </a:r>
          </a:p>
          <a:p>
            <a:r>
              <a:rPr lang="en-US" sz="2800" dirty="0" smtClean="0"/>
              <a:t>GCHQ operates</a:t>
            </a:r>
            <a:r>
              <a:rPr lang="en-US" sz="2800" dirty="0"/>
              <a:t/>
            </a:r>
            <a:br>
              <a:rPr lang="en-US" sz="2800" dirty="0"/>
            </a:br>
            <a:r>
              <a:rPr lang="en-US" sz="2800" dirty="0" smtClean="0"/>
              <a:t>FLYINGPIG to</a:t>
            </a:r>
            <a:br>
              <a:rPr lang="en-US" sz="2800" dirty="0" smtClean="0"/>
            </a:br>
            <a:r>
              <a:rPr lang="en-US" sz="2800" dirty="0" smtClean="0"/>
              <a:t>organize SSL </a:t>
            </a:r>
            <a:br>
              <a:rPr lang="en-US" sz="2800" dirty="0" smtClean="0"/>
            </a:br>
            <a:r>
              <a:rPr lang="en-US" sz="2800" dirty="0" smtClean="0"/>
              <a:t>certificates</a:t>
            </a:r>
            <a:endParaRPr lang="en-US" sz="2800" dirty="0" smtClean="0"/>
          </a:p>
        </p:txBody>
      </p:sp>
      <p:pic>
        <p:nvPicPr>
          <p:cNvPr id="4" name="Picture 3"/>
          <p:cNvPicPr>
            <a:picLocks noChangeAspect="1"/>
          </p:cNvPicPr>
          <p:nvPr/>
        </p:nvPicPr>
        <p:blipFill>
          <a:blip r:embed="rId3"/>
          <a:stretch>
            <a:fillRect/>
          </a:stretch>
        </p:blipFill>
        <p:spPr>
          <a:xfrm>
            <a:off x="4279251" y="1676400"/>
            <a:ext cx="4636149" cy="3028950"/>
          </a:xfrm>
          <a:prstGeom prst="rect">
            <a:avLst/>
          </a:prstGeom>
        </p:spPr>
      </p:pic>
      <p:sp>
        <p:nvSpPr>
          <p:cNvPr id="5" name="Rectangle 4"/>
          <p:cNvSpPr/>
          <p:nvPr/>
        </p:nvSpPr>
        <p:spPr bwMode="auto">
          <a:xfrm>
            <a:off x="7239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36493468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TAO of the NSA</a:t>
            </a:r>
            <a:endParaRPr lang="en-US" b="1" dirty="0"/>
          </a:p>
        </p:txBody>
      </p:sp>
      <p:sp>
        <p:nvSpPr>
          <p:cNvPr id="3" name="Content Placeholder 2"/>
          <p:cNvSpPr>
            <a:spLocks noGrp="1"/>
          </p:cNvSpPr>
          <p:nvPr>
            <p:ph idx="1"/>
          </p:nvPr>
        </p:nvSpPr>
        <p:spPr>
          <a:xfrm>
            <a:off x="609600" y="1485900"/>
            <a:ext cx="7772400" cy="3086100"/>
          </a:xfrm>
        </p:spPr>
        <p:txBody>
          <a:bodyPr/>
          <a:lstStyle/>
          <a:p>
            <a:r>
              <a:rPr lang="en-US" sz="2800" dirty="0" smtClean="0"/>
              <a:t>Office of Tailored Access Operations</a:t>
            </a:r>
          </a:p>
          <a:p>
            <a:r>
              <a:rPr lang="en-US" sz="2800" dirty="0" smtClean="0"/>
              <a:t>231 ops in 2011</a:t>
            </a:r>
            <a:endParaRPr lang="en-US" sz="2800" dirty="0"/>
          </a:p>
          <a:p>
            <a:pPr lvl="1"/>
            <a:r>
              <a:rPr lang="en-US" sz="2400" dirty="0" smtClean="0"/>
              <a:t>Mexican</a:t>
            </a:r>
            <a:r>
              <a:rPr lang="en-US" sz="2400" dirty="0"/>
              <a:t> </a:t>
            </a:r>
            <a:r>
              <a:rPr lang="en-US" sz="2400" dirty="0" smtClean="0"/>
              <a:t>President’s</a:t>
            </a:r>
            <a:br>
              <a:rPr lang="en-US" sz="2400" dirty="0" smtClean="0"/>
            </a:br>
            <a:r>
              <a:rPr lang="en-US" sz="2400" dirty="0" smtClean="0"/>
              <a:t>email, OPEC</a:t>
            </a:r>
            <a:endParaRPr lang="en-US" sz="2400" dirty="0" smtClean="0"/>
          </a:p>
          <a:p>
            <a:pPr lvl="1"/>
            <a:r>
              <a:rPr lang="en-US" sz="2400" dirty="0" smtClean="0"/>
              <a:t>Many way to target – </a:t>
            </a:r>
            <a:r>
              <a:rPr lang="en-US" sz="2400" dirty="0"/>
              <a:t/>
            </a:r>
            <a:br>
              <a:rPr lang="en-US" sz="2400" dirty="0"/>
            </a:br>
            <a:r>
              <a:rPr lang="en-US" sz="2400" dirty="0" smtClean="0"/>
              <a:t>Google </a:t>
            </a:r>
            <a:r>
              <a:rPr lang="en-US" sz="2400" dirty="0" smtClean="0"/>
              <a:t>PREF </a:t>
            </a:r>
            <a:r>
              <a:rPr lang="en-US" sz="2400" dirty="0" smtClean="0"/>
              <a:t>cookies</a:t>
            </a:r>
            <a:endParaRPr lang="en-US" sz="24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l="4776"/>
          <a:stretch/>
        </p:blipFill>
        <p:spPr>
          <a:xfrm>
            <a:off x="4639734" y="2000250"/>
            <a:ext cx="4504267" cy="2743017"/>
          </a:xfrm>
          <a:prstGeom prst="rect">
            <a:avLst/>
          </a:prstGeom>
        </p:spPr>
      </p:pic>
      <p:sp>
        <p:nvSpPr>
          <p:cNvPr id="5" name="Rectangle 4"/>
          <p:cNvSpPr/>
          <p:nvPr/>
        </p:nvSpPr>
        <p:spPr bwMode="auto">
          <a:xfrm>
            <a:off x="7239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9422324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QUANTUM INSERT</a:t>
            </a:r>
            <a:endParaRPr lang="en-US" b="1" dirty="0"/>
          </a:p>
        </p:txBody>
      </p:sp>
      <p:sp>
        <p:nvSpPr>
          <p:cNvPr id="5" name="Rectangle 4"/>
          <p:cNvSpPr/>
          <p:nvPr/>
        </p:nvSpPr>
        <p:spPr bwMode="auto">
          <a:xfrm>
            <a:off x="7239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888" t="630" r="-37820" b="-20863"/>
          <a:stretch/>
        </p:blipFill>
        <p:spPr>
          <a:xfrm>
            <a:off x="1905000" y="1428750"/>
            <a:ext cx="7772400" cy="4217988"/>
          </a:xfrm>
        </p:spPr>
      </p:pic>
    </p:spTree>
    <p:extLst>
      <p:ext uri="{BB962C8B-B14F-4D97-AF65-F5344CB8AC3E}">
        <p14:creationId xmlns:p14="http://schemas.microsoft.com/office/powerpoint/2010/main" val="246980851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1500"/>
            <a:ext cx="7772400" cy="628650"/>
          </a:xfrm>
        </p:spPr>
        <p:txBody>
          <a:bodyPr/>
          <a:lstStyle/>
          <a:p>
            <a:r>
              <a:rPr lang="en-US" b="1" dirty="0" smtClean="0"/>
              <a:t>BULLRUN – It’s Sabotage!</a:t>
            </a:r>
            <a:endParaRPr lang="en-US" sz="3400" b="1" baseline="30000" dirty="0"/>
          </a:p>
        </p:txBody>
      </p:sp>
      <p:sp>
        <p:nvSpPr>
          <p:cNvPr id="3" name="Content Placeholder 2"/>
          <p:cNvSpPr>
            <a:spLocks noGrp="1"/>
          </p:cNvSpPr>
          <p:nvPr>
            <p:ph idx="1"/>
          </p:nvPr>
        </p:nvSpPr>
        <p:spPr>
          <a:xfrm>
            <a:off x="457200" y="1371600"/>
            <a:ext cx="8229600" cy="3714750"/>
          </a:xfrm>
        </p:spPr>
        <p:txBody>
          <a:bodyPr/>
          <a:lstStyle/>
          <a:p>
            <a:r>
              <a:rPr lang="en-US" sz="2800" dirty="0" smtClean="0"/>
              <a:t>$250 million/year program to decrypt</a:t>
            </a:r>
          </a:p>
          <a:p>
            <a:pPr lvl="1"/>
            <a:r>
              <a:rPr lang="en-US" sz="2400" dirty="0" smtClean="0"/>
              <a:t>“</a:t>
            </a:r>
            <a:r>
              <a:rPr lang="en-US" sz="2400" dirty="0"/>
              <a:t>Insert </a:t>
            </a:r>
            <a:r>
              <a:rPr lang="en-US" sz="2400" dirty="0" smtClean="0"/>
              <a:t>vulnerabilities”</a:t>
            </a:r>
          </a:p>
          <a:p>
            <a:pPr lvl="1"/>
            <a:r>
              <a:rPr lang="en-US" sz="2400" dirty="0" smtClean="0"/>
              <a:t>“</a:t>
            </a:r>
            <a:r>
              <a:rPr lang="en-US" sz="2400" dirty="0"/>
              <a:t>covertly influence and/or overtly leverage</a:t>
            </a:r>
            <a:r>
              <a:rPr lang="en-US" sz="2400" dirty="0" smtClean="0"/>
              <a:t>”</a:t>
            </a:r>
            <a:endParaRPr lang="en-US" sz="2400" dirty="0"/>
          </a:p>
          <a:p>
            <a:pPr lvl="1"/>
            <a:r>
              <a:rPr lang="en-US" sz="2400" dirty="0" smtClean="0"/>
              <a:t>“influence policies, standards and specifications for commercial public key technologies”</a:t>
            </a:r>
          </a:p>
          <a:p>
            <a:pPr lvl="2"/>
            <a:r>
              <a:rPr lang="en-US" dirty="0" smtClean="0"/>
              <a:t>Putting the pseudo in pseudo-random</a:t>
            </a:r>
          </a:p>
          <a:p>
            <a:r>
              <a:rPr lang="en-US" sz="2800" dirty="0" smtClean="0"/>
              <a:t>2010: breakthrough for “vast amounts” of data </a:t>
            </a:r>
          </a:p>
        </p:txBody>
      </p:sp>
      <p:sp>
        <p:nvSpPr>
          <p:cNvPr id="4" name="Rectangle 3"/>
          <p:cNvSpPr/>
          <p:nvPr/>
        </p:nvSpPr>
        <p:spPr bwMode="auto">
          <a:xfrm>
            <a:off x="7239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2822070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Companies Sit on Wire</a:t>
            </a:r>
            <a:endParaRPr lang="en-US" b="1"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b="-1316"/>
          <a:stretch/>
        </p:blipFill>
        <p:spPr>
          <a:xfrm>
            <a:off x="1219200" y="1368879"/>
            <a:ext cx="6858000" cy="3469822"/>
          </a:xfrm>
        </p:spPr>
      </p:pic>
      <p:sp>
        <p:nvSpPr>
          <p:cNvPr id="5" name="Rectangle 4"/>
          <p:cNvSpPr/>
          <p:nvPr/>
        </p:nvSpPr>
        <p:spPr bwMode="auto">
          <a:xfrm>
            <a:off x="6629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09182348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r>
              <a:rPr lang="en-US" dirty="0"/>
              <a:t> </a:t>
            </a:r>
            <a:r>
              <a:rPr lang="en-US" dirty="0" smtClean="0"/>
              <a:t> 			</a:t>
            </a:r>
            <a:r>
              <a:rPr lang="en-US" sz="6600" b="1" dirty="0" smtClean="0"/>
              <a:t>Stinks</a:t>
            </a:r>
            <a:endParaRPr lang="en-US" sz="6600" b="1" cap="small" baseline="30000" dirty="0"/>
          </a:p>
        </p:txBody>
      </p:sp>
      <p:sp>
        <p:nvSpPr>
          <p:cNvPr id="3" name="Content Placeholder 2"/>
          <p:cNvSpPr>
            <a:spLocks noGrp="1"/>
          </p:cNvSpPr>
          <p:nvPr>
            <p:ph idx="1"/>
          </p:nvPr>
        </p:nvSpPr>
        <p:spPr>
          <a:xfrm>
            <a:off x="457200" y="1485900"/>
            <a:ext cx="8229600" cy="3086100"/>
          </a:xfrm>
        </p:spPr>
        <p:txBody>
          <a:bodyPr/>
          <a:lstStyle/>
          <a:p>
            <a:r>
              <a:rPr lang="en-US" sz="2400" dirty="0" smtClean="0"/>
              <a:t>Efforts to fingerprint and exploit </a:t>
            </a:r>
            <a:r>
              <a:rPr lang="en-US" sz="2400" dirty="0" smtClean="0"/>
              <a:t>users via Firefox</a:t>
            </a:r>
            <a:endParaRPr lang="en-US" sz="2400" dirty="0" smtClean="0"/>
          </a:p>
          <a:p>
            <a:pPr lvl="1"/>
            <a:r>
              <a:rPr lang="en-US" sz="2000" dirty="0" smtClean="0"/>
              <a:t>EGOTISTICALGIRAFFE exploits Firefox bugs </a:t>
            </a:r>
          </a:p>
          <a:p>
            <a:pPr lvl="1"/>
            <a:r>
              <a:rPr lang="en-US" sz="2000" dirty="0" smtClean="0"/>
              <a:t>FBI used same technique on Freedom Host (.onion)</a:t>
            </a:r>
          </a:p>
          <a:p>
            <a:r>
              <a:rPr lang="en-US" sz="2400" dirty="0" smtClean="0"/>
              <a:t>Core security appears intact</a:t>
            </a:r>
          </a:p>
          <a:p>
            <a:pPr lvl="1"/>
            <a:r>
              <a:rPr lang="en-US" sz="2000" dirty="0" smtClean="0"/>
              <a:t>No de-</a:t>
            </a:r>
            <a:r>
              <a:rPr lang="en-US" sz="2000" dirty="0" err="1" smtClean="0"/>
              <a:t>anonymizing</a:t>
            </a:r>
            <a:r>
              <a:rPr lang="en-US" sz="2000" dirty="0" smtClean="0"/>
              <a:t> on demand</a:t>
            </a:r>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0" y="628650"/>
            <a:ext cx="1752600" cy="716803"/>
          </a:xfrm>
          <a:prstGeom prst="rect">
            <a:avLst/>
          </a:prstGeom>
        </p:spPr>
      </p:pic>
      <p:pic>
        <p:nvPicPr>
          <p:cNvPr id="5" name="Picture 4"/>
          <p:cNvPicPr>
            <a:picLocks noChangeAspect="1"/>
          </p:cNvPicPr>
          <p:nvPr/>
        </p:nvPicPr>
        <p:blipFill>
          <a:blip r:embed="rId4"/>
          <a:stretch>
            <a:fillRect/>
          </a:stretch>
        </p:blipFill>
        <p:spPr>
          <a:xfrm>
            <a:off x="1905000" y="3409950"/>
            <a:ext cx="5105400" cy="1664805"/>
          </a:xfrm>
          <a:prstGeom prst="rect">
            <a:avLst/>
          </a:prstGeom>
        </p:spPr>
      </p:pic>
      <p:sp>
        <p:nvSpPr>
          <p:cNvPr id="6" name="Rectangle 5"/>
          <p:cNvSpPr/>
          <p:nvPr/>
        </p:nvSpPr>
        <p:spPr bwMode="auto">
          <a:xfrm>
            <a:off x="7239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520842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Abuses of Power</a:t>
            </a:r>
            <a:endParaRPr lang="en-US" b="1" dirty="0"/>
          </a:p>
        </p:txBody>
      </p:sp>
      <p:sp>
        <p:nvSpPr>
          <p:cNvPr id="3" name="Content Placeholder 2"/>
          <p:cNvSpPr>
            <a:spLocks noGrp="1"/>
          </p:cNvSpPr>
          <p:nvPr>
            <p:ph idx="1"/>
          </p:nvPr>
        </p:nvSpPr>
        <p:spPr>
          <a:xfrm>
            <a:off x="685800" y="1314450"/>
            <a:ext cx="7772400" cy="3600450"/>
          </a:xfrm>
        </p:spPr>
        <p:txBody>
          <a:bodyPr/>
          <a:lstStyle/>
          <a:p>
            <a:r>
              <a:rPr lang="en-US" sz="2400" dirty="0" smtClean="0"/>
              <a:t>Audit found: “2,776 </a:t>
            </a:r>
            <a:r>
              <a:rPr lang="en-US" sz="2400" dirty="0"/>
              <a:t>incidents (/year) of unauthorized collection, storage, access to or distribution of legally protected </a:t>
            </a:r>
            <a:r>
              <a:rPr lang="en-US" sz="2400" dirty="0" smtClean="0"/>
              <a:t>communications” in D.C./Ft. Meade alone</a:t>
            </a:r>
          </a:p>
          <a:p>
            <a:pPr lvl="1"/>
            <a:r>
              <a:rPr lang="en-US" sz="2000" dirty="0" smtClean="0"/>
              <a:t>Misread country code 20 as area code 202 and grabbed all the </a:t>
            </a:r>
            <a:r>
              <a:rPr lang="en-US" sz="2000" dirty="0"/>
              <a:t>calls from </a:t>
            </a:r>
            <a:r>
              <a:rPr lang="en-US" sz="2000" dirty="0" smtClean="0"/>
              <a:t>Washington D.C., </a:t>
            </a:r>
            <a:r>
              <a:rPr lang="en-US" sz="2000" dirty="0"/>
              <a:t>instead of </a:t>
            </a:r>
            <a:r>
              <a:rPr lang="en-US" sz="2000" dirty="0" smtClean="0"/>
              <a:t>from Egypt.</a:t>
            </a:r>
          </a:p>
          <a:p>
            <a:pPr lvl="1"/>
            <a:r>
              <a:rPr lang="en-US" sz="2000" dirty="0"/>
              <a:t>The “202” area code collection was deemed irrelevant: “The issue pertained to Metadata ONLY so there were no defects to </a:t>
            </a:r>
            <a:r>
              <a:rPr lang="en-US" sz="2000" dirty="0" smtClean="0"/>
              <a:t>report”</a:t>
            </a:r>
          </a:p>
          <a:p>
            <a:r>
              <a:rPr lang="en-US" sz="2400" dirty="0"/>
              <a:t>LOVEINT – tracking </a:t>
            </a:r>
            <a:r>
              <a:rPr lang="en-US" sz="2400" dirty="0" smtClean="0"/>
              <a:t>ex-lovers, spouses</a:t>
            </a:r>
            <a:endParaRPr lang="en-US" sz="2400" dirty="0"/>
          </a:p>
        </p:txBody>
      </p:sp>
      <p:sp>
        <p:nvSpPr>
          <p:cNvPr id="4" name="Rectangle 3"/>
          <p:cNvSpPr/>
          <p:nvPr/>
        </p:nvSpPr>
        <p:spPr bwMode="auto">
          <a:xfrm>
            <a:off x="7239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92977381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Discrediting Radicalizers</a:t>
            </a:r>
            <a:endParaRPr lang="en-US" b="1" dirty="0"/>
          </a:p>
        </p:txBody>
      </p:sp>
      <p:sp>
        <p:nvSpPr>
          <p:cNvPr id="3" name="Content Placeholder 2"/>
          <p:cNvSpPr>
            <a:spLocks noGrp="1"/>
          </p:cNvSpPr>
          <p:nvPr>
            <p:ph idx="1"/>
          </p:nvPr>
        </p:nvSpPr>
        <p:spPr>
          <a:xfrm>
            <a:off x="685800" y="1314450"/>
            <a:ext cx="7696200" cy="3429000"/>
          </a:xfrm>
        </p:spPr>
        <p:txBody>
          <a:bodyPr/>
          <a:lstStyle/>
          <a:p>
            <a:r>
              <a:rPr lang="en-US" dirty="0" smtClean="0"/>
              <a:t>The NSA is gathering evidence of “radicalizer’s” visits to porn sites</a:t>
            </a:r>
          </a:p>
          <a:p>
            <a:pPr lvl="1"/>
            <a:r>
              <a:rPr lang="en-US" dirty="0"/>
              <a:t>Also </a:t>
            </a:r>
            <a:r>
              <a:rPr lang="en-US" dirty="0" smtClean="0"/>
              <a:t>“</a:t>
            </a:r>
            <a:r>
              <a:rPr lang="en-US" dirty="0"/>
              <a:t>online promiscuity” and “deceitful use of funds</a:t>
            </a:r>
            <a:r>
              <a:rPr lang="en-US" dirty="0" smtClean="0"/>
              <a:t>”</a:t>
            </a:r>
          </a:p>
          <a:p>
            <a:r>
              <a:rPr lang="en-US" dirty="0" smtClean="0"/>
              <a:t>“Radicalizers” are people who speak on their “extremist” views online</a:t>
            </a:r>
          </a:p>
          <a:p>
            <a:pPr lvl="1"/>
            <a:r>
              <a:rPr lang="en-US" dirty="0" smtClean="0"/>
              <a:t>Seeking to discredit the message</a:t>
            </a:r>
          </a:p>
          <a:p>
            <a:endParaRPr lang="en-US" dirty="0"/>
          </a:p>
        </p:txBody>
      </p:sp>
      <p:sp>
        <p:nvSpPr>
          <p:cNvPr id="4" name="Rectangle 3"/>
          <p:cNvSpPr/>
          <p:nvPr/>
        </p:nvSpPr>
        <p:spPr bwMode="auto">
          <a:xfrm>
            <a:off x="7239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4724540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1500"/>
            <a:ext cx="7772400" cy="1257300"/>
          </a:xfrm>
        </p:spPr>
        <p:txBody>
          <a:bodyPr/>
          <a:lstStyle/>
          <a:p>
            <a:r>
              <a:rPr lang="en-US" b="1" dirty="0" smtClean="0"/>
              <a:t/>
            </a:r>
            <a:br>
              <a:rPr lang="en-US" b="1" dirty="0" smtClean="0"/>
            </a:br>
            <a:r>
              <a:rPr lang="en-US" b="1" dirty="0"/>
              <a:t/>
            </a:r>
            <a:br>
              <a:rPr lang="en-US" b="1" dirty="0"/>
            </a:br>
            <a:r>
              <a:rPr lang="en-US" b="1" dirty="0" smtClean="0"/>
              <a:t>Legislation </a:t>
            </a:r>
            <a:r>
              <a:rPr lang="en-US" b="1" dirty="0"/>
              <a:t>and Activism</a:t>
            </a:r>
            <a:br>
              <a:rPr lang="en-US" b="1" dirty="0"/>
            </a:br>
            <a:endParaRPr lang="en-US" b="1" dirty="0"/>
          </a:p>
        </p:txBody>
      </p:sp>
      <p:sp>
        <p:nvSpPr>
          <p:cNvPr id="3" name="Content Placeholder 2"/>
          <p:cNvSpPr>
            <a:spLocks noGrp="1"/>
          </p:cNvSpPr>
          <p:nvPr>
            <p:ph idx="1"/>
          </p:nvPr>
        </p:nvSpPr>
        <p:spPr>
          <a:xfrm>
            <a:off x="33867" y="1828800"/>
            <a:ext cx="7772400" cy="2971800"/>
          </a:xfrm>
        </p:spPr>
        <p:txBody>
          <a:bodyPr/>
          <a:lstStyle/>
          <a:p>
            <a:r>
              <a:rPr lang="en-US" sz="2800" dirty="0" smtClean="0"/>
              <a:t>Built broad coalition</a:t>
            </a:r>
          </a:p>
          <a:p>
            <a:pPr lvl="1"/>
            <a:r>
              <a:rPr lang="en-US" sz="2400" dirty="0" smtClean="0"/>
              <a:t>Over half-million petition </a:t>
            </a:r>
            <a:br>
              <a:rPr lang="en-US" sz="2400" dirty="0" smtClean="0"/>
            </a:br>
            <a:r>
              <a:rPr lang="en-US" sz="2400" dirty="0" smtClean="0"/>
              <a:t>signatures to U.S. Congress</a:t>
            </a:r>
          </a:p>
          <a:p>
            <a:pPr lvl="1"/>
            <a:r>
              <a:rPr lang="en-US" sz="2400" dirty="0" smtClean="0"/>
              <a:t>Interpret for public</a:t>
            </a:r>
          </a:p>
          <a:p>
            <a:r>
              <a:rPr lang="en-US" sz="2800" dirty="0" smtClean="0"/>
              <a:t>Commenting on U.S. bills</a:t>
            </a:r>
          </a:p>
          <a:p>
            <a:pPr lvl="2"/>
            <a:r>
              <a:rPr lang="en-US" sz="2000" dirty="0" smtClean="0"/>
              <a:t>Feinstein/Rogers </a:t>
            </a:r>
          </a:p>
          <a:p>
            <a:pPr lvl="2"/>
            <a:r>
              <a:rPr lang="en-US" sz="2000" dirty="0" smtClean="0"/>
              <a:t>Leahy/Sensenbrenner</a:t>
            </a:r>
            <a:endParaRPr lang="en-US" sz="2000" dirty="0"/>
          </a:p>
          <a:p>
            <a:pPr lvl="1"/>
            <a:endParaRPr lang="en-US" sz="2400" dirty="0"/>
          </a:p>
          <a:p>
            <a:endParaRPr lang="en-US" sz="2800" dirty="0"/>
          </a:p>
        </p:txBody>
      </p:sp>
      <p:pic>
        <p:nvPicPr>
          <p:cNvPr id="4" name="Picture 3"/>
          <p:cNvPicPr>
            <a:picLocks noChangeAspect="1"/>
          </p:cNvPicPr>
          <p:nvPr/>
        </p:nvPicPr>
        <p:blipFill>
          <a:blip r:embed="rId2"/>
          <a:stretch>
            <a:fillRect/>
          </a:stretch>
        </p:blipFill>
        <p:spPr>
          <a:xfrm>
            <a:off x="2438400" y="685800"/>
            <a:ext cx="3708400" cy="523875"/>
          </a:xfrm>
          <a:prstGeom prst="rect">
            <a:avLst/>
          </a:prstGeom>
        </p:spPr>
      </p:pic>
      <p:pic>
        <p:nvPicPr>
          <p:cNvPr id="5" name="Picture 4"/>
          <p:cNvPicPr>
            <a:picLocks noChangeAspect="1"/>
          </p:cNvPicPr>
          <p:nvPr/>
        </p:nvPicPr>
        <p:blipFill>
          <a:blip r:embed="rId3"/>
          <a:stretch>
            <a:fillRect/>
          </a:stretch>
        </p:blipFill>
        <p:spPr>
          <a:xfrm>
            <a:off x="5257800" y="2038350"/>
            <a:ext cx="3489583" cy="2928465"/>
          </a:xfrm>
          <a:prstGeom prst="rect">
            <a:avLst/>
          </a:prstGeom>
        </p:spPr>
      </p:pic>
      <p:sp>
        <p:nvSpPr>
          <p:cNvPr id="7" name="Rectangle 6"/>
          <p:cNvSpPr/>
          <p:nvPr/>
        </p:nvSpPr>
        <p:spPr bwMode="auto">
          <a:xfrm>
            <a:off x="7620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262386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52550"/>
            <a:ext cx="7772400" cy="857250"/>
          </a:xfrm>
        </p:spPr>
        <p:txBody>
          <a:bodyPr/>
          <a:lstStyle/>
          <a:p>
            <a:r>
              <a:rPr lang="en-US" b="1" dirty="0" smtClean="0"/>
              <a:t>International</a:t>
            </a:r>
            <a:endParaRPr lang="en-US" b="1" dirty="0"/>
          </a:p>
        </p:txBody>
      </p:sp>
      <p:sp>
        <p:nvSpPr>
          <p:cNvPr id="3" name="Content Placeholder 2"/>
          <p:cNvSpPr>
            <a:spLocks noGrp="1"/>
          </p:cNvSpPr>
          <p:nvPr>
            <p:ph idx="1"/>
          </p:nvPr>
        </p:nvSpPr>
        <p:spPr>
          <a:xfrm>
            <a:off x="685800" y="2038350"/>
            <a:ext cx="7772400" cy="2800350"/>
          </a:xfrm>
        </p:spPr>
        <p:txBody>
          <a:bodyPr/>
          <a:lstStyle/>
          <a:p>
            <a:r>
              <a:rPr lang="en-US" sz="2800" dirty="0" smtClean="0"/>
              <a:t>13 Principles </a:t>
            </a:r>
            <a:r>
              <a:rPr lang="en-US" sz="2400" dirty="0" smtClean="0"/>
              <a:t>(</a:t>
            </a:r>
            <a:r>
              <a:rPr lang="en-US" sz="2000" dirty="0" err="1" smtClean="0"/>
              <a:t>necessaryandproportionate.net</a:t>
            </a:r>
            <a:r>
              <a:rPr lang="en-US" sz="2400" dirty="0" smtClean="0"/>
              <a:t>)</a:t>
            </a:r>
            <a:endParaRPr lang="en-US" sz="2400" dirty="0"/>
          </a:p>
          <a:p>
            <a:pPr lvl="1"/>
            <a:r>
              <a:rPr lang="en-US" sz="2400" dirty="0" smtClean="0"/>
              <a:t>Over 300 </a:t>
            </a:r>
            <a:r>
              <a:rPr lang="en-US" sz="2400" dirty="0"/>
              <a:t>organizations worldwide</a:t>
            </a:r>
          </a:p>
          <a:p>
            <a:pPr lvl="1"/>
            <a:r>
              <a:rPr lang="en-US" sz="2400" dirty="0" smtClean="0"/>
              <a:t>Basis for UN Resolution</a:t>
            </a:r>
          </a:p>
          <a:p>
            <a:pPr lvl="2"/>
            <a:r>
              <a:rPr lang="en-US" dirty="0"/>
              <a:t>You can sign</a:t>
            </a:r>
            <a:r>
              <a:rPr lang="en-US" dirty="0" smtClean="0"/>
              <a:t>!</a:t>
            </a:r>
          </a:p>
          <a:p>
            <a:r>
              <a:rPr lang="en-US" sz="2800" dirty="0" smtClean="0"/>
              <a:t>Legal processes </a:t>
            </a:r>
          </a:p>
          <a:p>
            <a:pPr lvl="1"/>
            <a:r>
              <a:rPr lang="en-US" sz="2400" dirty="0" smtClean="0"/>
              <a:t>ECHR </a:t>
            </a:r>
            <a:r>
              <a:rPr lang="en-US" sz="2400" dirty="0" smtClean="0"/>
              <a:t>complaint; OAS </a:t>
            </a:r>
            <a:r>
              <a:rPr lang="en-US" sz="2400" dirty="0" smtClean="0"/>
              <a:t>hearing</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b="3792"/>
          <a:stretch/>
        </p:blipFill>
        <p:spPr>
          <a:xfrm>
            <a:off x="1447800" y="576310"/>
            <a:ext cx="6307133" cy="928640"/>
          </a:xfrm>
          <a:prstGeom prst="rect">
            <a:avLst/>
          </a:prstGeom>
        </p:spPr>
      </p:pic>
      <p:sp>
        <p:nvSpPr>
          <p:cNvPr id="5" name="Rectangle 4"/>
          <p:cNvSpPr/>
          <p:nvPr/>
        </p:nvSpPr>
        <p:spPr bwMode="auto">
          <a:xfrm>
            <a:off x="7620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86773461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Technology</a:t>
            </a:r>
            <a:endParaRPr lang="en-US" b="1" dirty="0"/>
          </a:p>
        </p:txBody>
      </p:sp>
      <p:sp>
        <p:nvSpPr>
          <p:cNvPr id="3" name="Content Placeholder 2"/>
          <p:cNvSpPr>
            <a:spLocks noGrp="1"/>
          </p:cNvSpPr>
          <p:nvPr>
            <p:ph idx="1"/>
          </p:nvPr>
        </p:nvSpPr>
        <p:spPr/>
        <p:txBody>
          <a:bodyPr/>
          <a:lstStyle/>
          <a:p>
            <a:endParaRPr lang="en-US" sz="2800" dirty="0" smtClean="0"/>
          </a:p>
          <a:p>
            <a:pPr marL="0" indent="0">
              <a:buNone/>
            </a:pPr>
            <a:endParaRPr lang="en-US" sz="2400" dirty="0" smtClean="0"/>
          </a:p>
          <a:p>
            <a:r>
              <a:rPr lang="en-US" sz="2800" dirty="0" smtClean="0"/>
              <a:t>Still to be done: </a:t>
            </a:r>
            <a:r>
              <a:rPr lang="en-US" sz="2800" b="1" dirty="0" smtClean="0"/>
              <a:t>Ease of use</a:t>
            </a:r>
          </a:p>
          <a:p>
            <a:pPr lvl="1"/>
            <a:r>
              <a:rPr lang="en-US" sz="2400" dirty="0" smtClean="0"/>
              <a:t>End-to-end </a:t>
            </a:r>
            <a:r>
              <a:rPr lang="en-US" sz="2400" dirty="0"/>
              <a:t>in </a:t>
            </a:r>
            <a:r>
              <a:rPr lang="en-US" sz="2400" dirty="0" smtClean="0"/>
              <a:t>phones, IM, </a:t>
            </a:r>
            <a:r>
              <a:rPr lang="en-US" sz="2400" dirty="0"/>
              <a:t>text </a:t>
            </a:r>
            <a:r>
              <a:rPr lang="en-US" sz="2400" dirty="0" smtClean="0"/>
              <a:t>messages</a:t>
            </a:r>
          </a:p>
          <a:p>
            <a:pPr lvl="1"/>
            <a:r>
              <a:rPr lang="en-US" sz="2400" dirty="0" err="1" smtClean="0"/>
              <a:t>Securify</a:t>
            </a:r>
            <a:r>
              <a:rPr lang="en-US" sz="2400" dirty="0" smtClean="0"/>
              <a:t> the </a:t>
            </a:r>
            <a:r>
              <a:rPr lang="en-US" sz="2400" dirty="0" err="1" smtClean="0"/>
              <a:t>interwebs</a:t>
            </a:r>
            <a:r>
              <a:rPr lang="en-US" sz="2400" dirty="0" smtClean="0"/>
              <a:t>, social </a:t>
            </a:r>
            <a:r>
              <a:rPr lang="en-US" sz="2400" dirty="0"/>
              <a:t>networking, disk drives, flash memory, “data at rest</a:t>
            </a:r>
            <a:r>
              <a:rPr lang="en-US" sz="2400" dirty="0" smtClean="0"/>
              <a:t>”</a:t>
            </a:r>
          </a:p>
          <a:p>
            <a:r>
              <a:rPr lang="en-US" sz="2800" dirty="0" smtClean="0"/>
              <a:t>Shore up crypto tools against sabotage </a:t>
            </a:r>
            <a:endParaRPr lang="en-US" sz="2800" dirty="0"/>
          </a:p>
          <a:p>
            <a:pPr marL="0" indent="0">
              <a:buNone/>
            </a:pPr>
            <a:endParaRPr lang="en-US" sz="2800" dirty="0"/>
          </a:p>
        </p:txBody>
      </p:sp>
      <p:sp>
        <p:nvSpPr>
          <p:cNvPr id="4" name="Content Placeholder 2"/>
          <p:cNvSpPr>
            <a:spLocks noGrp="1"/>
          </p:cNvSpPr>
          <p:nvPr/>
        </p:nvSpPr>
        <p:spPr bwMode="auto">
          <a:xfrm>
            <a:off x="-28667" y="1014370"/>
            <a:ext cx="77724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1"/>
            <a:endParaRPr lang="en-US" dirty="0" smtClean="0">
              <a:latin typeface="Arial"/>
            </a:endParaRPr>
          </a:p>
        </p:txBody>
      </p:sp>
      <p:pic>
        <p:nvPicPr>
          <p:cNvPr id="5" name="Picture 4" descr="https-everywhere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6850" y="1352550"/>
            <a:ext cx="7152751" cy="1097672"/>
          </a:xfrm>
          <a:prstGeom prst="rect">
            <a:avLst/>
          </a:prstGeom>
        </p:spPr>
      </p:pic>
      <p:sp>
        <p:nvSpPr>
          <p:cNvPr id="6" name="Rectangle 5"/>
          <p:cNvSpPr/>
          <p:nvPr/>
        </p:nvSpPr>
        <p:spPr bwMode="auto">
          <a:xfrm>
            <a:off x="7620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04832104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a:t>
            </a:r>
            <a:endParaRPr lang="en-US" b="1" dirty="0"/>
          </a:p>
        </p:txBody>
      </p:sp>
      <p:sp>
        <p:nvSpPr>
          <p:cNvPr id="3" name="Content Placeholder 2"/>
          <p:cNvSpPr>
            <a:spLocks noGrp="1"/>
          </p:cNvSpPr>
          <p:nvPr>
            <p:ph idx="1"/>
          </p:nvPr>
        </p:nvSpPr>
        <p:spPr/>
        <p:txBody>
          <a:bodyPr/>
          <a:lstStyle/>
          <a:p>
            <a:r>
              <a:rPr lang="en-US" dirty="0" smtClean="0"/>
              <a:t>Pay attention, </a:t>
            </a:r>
            <a:r>
              <a:rPr lang="en-US" dirty="0" smtClean="0"/>
              <a:t>Share</a:t>
            </a:r>
            <a:r>
              <a:rPr lang="en-US" dirty="0" smtClean="0"/>
              <a:t>, Vote</a:t>
            </a:r>
          </a:p>
          <a:p>
            <a:pPr lvl="1"/>
            <a:r>
              <a:rPr lang="en-US" dirty="0" smtClean="0"/>
              <a:t>Activism is an open source project</a:t>
            </a:r>
          </a:p>
          <a:p>
            <a:r>
              <a:rPr lang="en-US" dirty="0" smtClean="0"/>
              <a:t>Use the tools – “I am Spartacus”</a:t>
            </a:r>
          </a:p>
          <a:p>
            <a:r>
              <a:rPr lang="en-US" dirty="0" smtClean="0"/>
              <a:t>Build the tools for a future you would want to live in</a:t>
            </a:r>
          </a:p>
          <a:p>
            <a:endParaRPr lang="en-US" dirty="0" smtClean="0"/>
          </a:p>
          <a:p>
            <a:endParaRPr lang="en-US" dirty="0"/>
          </a:p>
        </p:txBody>
      </p:sp>
      <p:sp>
        <p:nvSpPr>
          <p:cNvPr id="4" name="Rectangle 3"/>
          <p:cNvSpPr/>
          <p:nvPr/>
        </p:nvSpPr>
        <p:spPr bwMode="auto">
          <a:xfrm>
            <a:off x="76200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13115266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body" idx="1"/>
          </p:nvPr>
        </p:nvSpPr>
        <p:spPr>
          <a:xfrm>
            <a:off x="685800" y="895350"/>
            <a:ext cx="7772400" cy="3429000"/>
          </a:xfrm>
        </p:spPr>
        <p:txBody>
          <a:bodyPr/>
          <a:lstStyle/>
          <a:p>
            <a:pPr algn="ctr" eaLnBrk="1" hangingPunct="1">
              <a:buFontTx/>
              <a:buNone/>
            </a:pPr>
            <a:r>
              <a:rPr lang="en-US" sz="4400" b="1" dirty="0" smtClean="0">
                <a:ea typeface="ＭＳ Ｐゴシック" charset="0"/>
                <a:cs typeface="ＭＳ Ｐゴシック" charset="0"/>
              </a:rPr>
              <a:t>Questions?</a:t>
            </a:r>
            <a:endParaRPr lang="en-US" b="1" dirty="0">
              <a:ea typeface="ＭＳ Ｐゴシック" charset="0"/>
              <a:cs typeface="ＭＳ Ｐゴシック" charset="0"/>
            </a:endParaRPr>
          </a:p>
          <a:p>
            <a:pPr algn="ctr" eaLnBrk="1" hangingPunct="1">
              <a:buFontTx/>
              <a:buNone/>
            </a:pPr>
            <a:endParaRPr lang="en-US" sz="2400" dirty="0" smtClean="0">
              <a:ea typeface="ＭＳ Ｐゴシック" charset="0"/>
              <a:cs typeface="ＭＳ Ｐゴシック" charset="0"/>
            </a:endParaRPr>
          </a:p>
          <a:p>
            <a:pPr algn="ctr" eaLnBrk="1" hangingPunct="1">
              <a:buFontTx/>
              <a:buNone/>
            </a:pPr>
            <a:r>
              <a:rPr lang="en-US" sz="2400" dirty="0" smtClean="0">
                <a:ea typeface="ＭＳ Ｐゴシック" charset="0"/>
                <a:cs typeface="ＭＳ Ｐゴシック" charset="0"/>
              </a:rPr>
              <a:t>Kurt </a:t>
            </a:r>
            <a:r>
              <a:rPr lang="en-US" sz="2400" dirty="0" err="1" smtClean="0">
                <a:ea typeface="ＭＳ Ｐゴシック" charset="0"/>
                <a:cs typeface="ＭＳ Ｐゴシック" charset="0"/>
              </a:rPr>
              <a:t>Opsahl</a:t>
            </a:r>
            <a:r>
              <a:rPr lang="en-US" sz="2400" dirty="0" smtClean="0">
                <a:ea typeface="ＭＳ Ｐゴシック" charset="0"/>
                <a:cs typeface="ＭＳ Ｐゴシック" charset="0"/>
              </a:rPr>
              <a:t> </a:t>
            </a:r>
            <a:endParaRPr lang="en-US" sz="2400" dirty="0">
              <a:ea typeface="ＭＳ Ｐゴシック" charset="0"/>
              <a:cs typeface="ＭＳ Ｐゴシック" charset="0"/>
            </a:endParaRPr>
          </a:p>
          <a:p>
            <a:pPr algn="ctr" eaLnBrk="1" hangingPunct="1">
              <a:buFontTx/>
              <a:buNone/>
            </a:pPr>
            <a:r>
              <a:rPr lang="en-US" sz="2400" dirty="0">
                <a:ea typeface="ＭＳ Ｐゴシック" charset="0"/>
                <a:cs typeface="ＭＳ Ｐゴシック" charset="0"/>
              </a:rPr>
              <a:t>Senior Staff Attorney, </a:t>
            </a:r>
            <a:r>
              <a:rPr lang="en-US" sz="2400" dirty="0" smtClean="0">
                <a:ea typeface="ＭＳ Ｐゴシック" charset="0"/>
                <a:cs typeface="ＭＳ Ｐゴシック" charset="0"/>
              </a:rPr>
              <a:t>EFF</a:t>
            </a:r>
          </a:p>
          <a:p>
            <a:pPr algn="ctr" eaLnBrk="1" hangingPunct="1">
              <a:buFontTx/>
              <a:buNone/>
            </a:pPr>
            <a:r>
              <a:rPr lang="en-US" sz="2400" dirty="0" smtClean="0">
                <a:ea typeface="ＭＳ Ｐゴシック" charset="0"/>
                <a:cs typeface="ＭＳ Ｐゴシック" charset="0"/>
              </a:rPr>
              <a:t>@</a:t>
            </a:r>
            <a:r>
              <a:rPr lang="en-US" sz="2400" dirty="0" err="1" smtClean="0">
                <a:ea typeface="ＭＳ Ｐゴシック" charset="0"/>
                <a:cs typeface="ＭＳ Ｐゴシック" charset="0"/>
              </a:rPr>
              <a:t>kurtopsahl</a:t>
            </a:r>
            <a:endParaRPr lang="en-US" sz="2400" dirty="0">
              <a:ea typeface="ＭＳ Ｐゴシック" charset="0"/>
              <a:cs typeface="ＭＳ Ｐゴシック" charset="0"/>
            </a:endParaRPr>
          </a:p>
          <a:p>
            <a:pPr algn="ctr" eaLnBrk="1" hangingPunct="1">
              <a:buFontTx/>
              <a:buNone/>
            </a:pPr>
            <a:r>
              <a:rPr lang="en-US" sz="2400" dirty="0" err="1" smtClean="0">
                <a:ea typeface="ＭＳ Ｐゴシック" charset="0"/>
                <a:cs typeface="ＭＳ Ｐゴシック" charset="0"/>
              </a:rPr>
              <a:t>kurt@eff.org</a:t>
            </a:r>
            <a:endParaRPr lang="en-US" sz="2400" dirty="0" smtClean="0">
              <a:ea typeface="ＭＳ Ｐゴシック" charset="0"/>
              <a:cs typeface="ＭＳ Ｐゴシック" charset="0"/>
            </a:endParaRPr>
          </a:p>
          <a:p>
            <a:pPr algn="ctr" eaLnBrk="1" hangingPunct="1">
              <a:buFontTx/>
              <a:buNone/>
            </a:pPr>
            <a:endParaRPr lang="en-US" sz="2400" dirty="0" smtClean="0">
              <a:ea typeface="ＭＳ Ｐゴシック" charset="0"/>
              <a:cs typeface="ＭＳ Ｐゴシック" charset="0"/>
            </a:endParaRPr>
          </a:p>
          <a:p>
            <a:pPr algn="ctr" eaLnBrk="1" hangingPunct="1">
              <a:buFontTx/>
              <a:buNone/>
            </a:pPr>
            <a:r>
              <a:rPr lang="en-US" sz="2400" b="1" dirty="0" smtClean="0">
                <a:ea typeface="ＭＳ Ｐゴシック" charset="0"/>
                <a:cs typeface="ＭＳ Ｐゴシック" charset="0"/>
              </a:rPr>
              <a:t>More info at https://</a:t>
            </a:r>
            <a:r>
              <a:rPr lang="en-US" sz="2400" b="1" dirty="0" err="1" smtClean="0">
                <a:ea typeface="ＭＳ Ｐゴシック" charset="0"/>
                <a:cs typeface="ＭＳ Ｐゴシック" charset="0"/>
              </a:rPr>
              <a:t>eff.org</a:t>
            </a:r>
            <a:r>
              <a:rPr lang="en-US" sz="2400" b="1" dirty="0" smtClean="0">
                <a:ea typeface="ＭＳ Ｐゴシック" charset="0"/>
                <a:cs typeface="ＭＳ Ｐゴシック" charset="0"/>
              </a:rPr>
              <a:t>/</a:t>
            </a:r>
            <a:r>
              <a:rPr lang="en-US" sz="2400" b="1" dirty="0" err="1" smtClean="0">
                <a:ea typeface="ＭＳ Ｐゴシック" charset="0"/>
                <a:cs typeface="ＭＳ Ｐゴシック" charset="0"/>
              </a:rPr>
              <a:t>nsa</a:t>
            </a:r>
            <a:r>
              <a:rPr lang="en-US" sz="2400" b="1" dirty="0" smtClean="0">
                <a:ea typeface="ＭＳ Ｐゴシック" charset="0"/>
                <a:cs typeface="ＭＳ Ｐゴシック" charset="0"/>
              </a:rPr>
              <a:t>-spying</a:t>
            </a:r>
            <a:endParaRPr lang="en-US" sz="2400" b="1" dirty="0">
              <a:ea typeface="ＭＳ Ｐゴシック" charset="0"/>
              <a:cs typeface="ＭＳ Ｐゴシック" charset="0"/>
            </a:endParaRPr>
          </a:p>
          <a:p>
            <a:pPr algn="ctr" eaLnBrk="1" hangingPunct="1">
              <a:buFontTx/>
              <a:buNone/>
            </a:pPr>
            <a:endParaRPr lang="en-US" sz="2800" dirty="0">
              <a:ea typeface="ＭＳ Ｐゴシック" charset="0"/>
              <a:cs typeface="ＭＳ Ｐゴシック" charset="0"/>
            </a:endParaRPr>
          </a:p>
        </p:txBody>
      </p:sp>
      <p:sp>
        <p:nvSpPr>
          <p:cNvPr id="3" name="Rectangle 2"/>
          <p:cNvSpPr/>
          <p:nvPr/>
        </p:nvSpPr>
        <p:spPr bwMode="auto">
          <a:xfrm>
            <a:off x="7772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Showdown at the Hospital</a:t>
            </a:r>
            <a:endParaRPr lang="en-US" b="1" dirty="0"/>
          </a:p>
        </p:txBody>
      </p:sp>
      <p:sp>
        <p:nvSpPr>
          <p:cNvPr id="3" name="Content Placeholder 2"/>
          <p:cNvSpPr>
            <a:spLocks noGrp="1"/>
          </p:cNvSpPr>
          <p:nvPr>
            <p:ph idx="1"/>
          </p:nvPr>
        </p:nvSpPr>
        <p:spPr>
          <a:xfrm>
            <a:off x="685800" y="1352550"/>
            <a:ext cx="7772400" cy="3086100"/>
          </a:xfrm>
        </p:spPr>
        <p:txBody>
          <a:bodyPr/>
          <a:lstStyle/>
          <a:p>
            <a:r>
              <a:rPr lang="en-US" sz="2800" dirty="0" smtClean="0"/>
              <a:t>March 2004 – Acting Attorney General </a:t>
            </a:r>
            <a:r>
              <a:rPr lang="en-US" sz="2800" dirty="0" err="1" smtClean="0"/>
              <a:t>Comey</a:t>
            </a:r>
            <a:r>
              <a:rPr lang="en-US" sz="2800" dirty="0" smtClean="0"/>
              <a:t> refused to sign off on the PSP</a:t>
            </a:r>
          </a:p>
          <a:p>
            <a:endParaRPr lang="en-US" sz="2800" dirty="0" smtClean="0"/>
          </a:p>
          <a:p>
            <a:pPr lvl="1"/>
            <a:endParaRPr lang="en-US" sz="2400" dirty="0"/>
          </a:p>
          <a:p>
            <a:pPr marL="457200" lvl="1" indent="0">
              <a:buNone/>
            </a:pPr>
            <a:endParaRPr lang="en-US" sz="2400" dirty="0" smtClean="0"/>
          </a:p>
          <a:p>
            <a:pPr marL="457200" lvl="1" indent="0">
              <a:buNone/>
            </a:pPr>
            <a:endParaRPr lang="en-US" sz="2000" dirty="0" smtClean="0"/>
          </a:p>
          <a:p>
            <a:r>
              <a:rPr lang="en-US" sz="2800" dirty="0" smtClean="0"/>
              <a:t>Gonzales and </a:t>
            </a:r>
            <a:r>
              <a:rPr lang="en-US" sz="2800" dirty="0" err="1" smtClean="0"/>
              <a:t>Comey</a:t>
            </a:r>
            <a:r>
              <a:rPr lang="en-US" sz="2800" dirty="0" smtClean="0"/>
              <a:t> race to hospital</a:t>
            </a:r>
          </a:p>
          <a:p>
            <a:r>
              <a:rPr lang="en-US" sz="2800" dirty="0" smtClean="0"/>
              <a:t>Threats of </a:t>
            </a:r>
            <a:r>
              <a:rPr lang="en-US" sz="2800" dirty="0" smtClean="0"/>
              <a:t>resignation</a:t>
            </a:r>
            <a:endParaRPr lang="en-US" sz="2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36800" y="2343150"/>
            <a:ext cx="4457700" cy="1495425"/>
          </a:xfrm>
          <a:prstGeom prst="rect">
            <a:avLst/>
          </a:prstGeom>
        </p:spPr>
      </p:pic>
      <p:sp>
        <p:nvSpPr>
          <p:cNvPr id="5" name="Rectangle 4"/>
          <p:cNvSpPr/>
          <p:nvPr/>
        </p:nvSpPr>
        <p:spPr bwMode="auto">
          <a:xfrm>
            <a:off x="6629400" y="-1905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01829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Disclosure</a:t>
            </a:r>
            <a:endParaRPr lang="en-US" b="1" dirty="0"/>
          </a:p>
        </p:txBody>
      </p:sp>
      <p:sp>
        <p:nvSpPr>
          <p:cNvPr id="3" name="Content Placeholder 2"/>
          <p:cNvSpPr>
            <a:spLocks noGrp="1"/>
          </p:cNvSpPr>
          <p:nvPr>
            <p:ph idx="1"/>
          </p:nvPr>
        </p:nvSpPr>
        <p:spPr/>
        <p:txBody>
          <a:bodyPr/>
          <a:lstStyle/>
          <a:p>
            <a:r>
              <a:rPr lang="en-US" sz="2800" dirty="0" smtClean="0"/>
              <a:t>2005</a:t>
            </a:r>
            <a:r>
              <a:rPr lang="en-US" sz="2800" dirty="0"/>
              <a:t>:</a:t>
            </a:r>
            <a:r>
              <a:rPr lang="en-US" sz="2800" dirty="0" smtClean="0"/>
              <a:t> </a:t>
            </a:r>
            <a:r>
              <a:rPr lang="en-US" sz="2800" i="1" dirty="0" smtClean="0"/>
              <a:t>NY Times </a:t>
            </a:r>
            <a:r>
              <a:rPr lang="en-US" sz="2800" dirty="0" smtClean="0"/>
              <a:t>revealed the existence of PSP, focus on content collection</a:t>
            </a:r>
          </a:p>
          <a:p>
            <a:r>
              <a:rPr lang="en-US" sz="2800" dirty="0" smtClean="0"/>
              <a:t>2006: </a:t>
            </a:r>
            <a:r>
              <a:rPr lang="en-US" sz="2800" i="1" dirty="0" smtClean="0"/>
              <a:t>USA Today </a:t>
            </a:r>
            <a:r>
              <a:rPr lang="en-US" sz="2800" dirty="0" smtClean="0"/>
              <a:t>revealed call-detail records program</a:t>
            </a:r>
          </a:p>
          <a:p>
            <a:r>
              <a:rPr lang="en-US" sz="2800" dirty="0" smtClean="0"/>
              <a:t>2007: Gov’t claims program under FISA </a:t>
            </a:r>
            <a:r>
              <a:rPr lang="en-US" sz="2800" dirty="0" smtClean="0"/>
              <a:t>court; </a:t>
            </a:r>
            <a:endParaRPr lang="en-US" sz="2800" dirty="0" smtClean="0"/>
          </a:p>
          <a:p>
            <a:pPr lvl="1"/>
            <a:r>
              <a:rPr lang="en-US" sz="2400" dirty="0"/>
              <a:t>Protect America </a:t>
            </a:r>
            <a:r>
              <a:rPr lang="en-US" sz="2400" dirty="0" smtClean="0"/>
              <a:t>Act passes</a:t>
            </a:r>
          </a:p>
          <a:p>
            <a:r>
              <a:rPr lang="en-US" sz="2800" dirty="0" smtClean="0"/>
              <a:t>2008: </a:t>
            </a:r>
            <a:r>
              <a:rPr lang="en-US" sz="2800" dirty="0"/>
              <a:t>FISA Amendments </a:t>
            </a:r>
            <a:r>
              <a:rPr lang="en-US" sz="2800" dirty="0" smtClean="0"/>
              <a:t>Act</a:t>
            </a:r>
            <a:endParaRPr lang="en-US" sz="2800" dirty="0" smtClean="0"/>
          </a:p>
        </p:txBody>
      </p:sp>
      <p:sp>
        <p:nvSpPr>
          <p:cNvPr id="4" name="Rectangle 3"/>
          <p:cNvSpPr/>
          <p:nvPr/>
        </p:nvSpPr>
        <p:spPr bwMode="auto">
          <a:xfrm>
            <a:off x="6629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5831905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 Your Codenames</a:t>
            </a:r>
            <a:endParaRPr lang="en-US" b="1" dirty="0"/>
          </a:p>
        </p:txBody>
      </p:sp>
      <p:sp>
        <p:nvSpPr>
          <p:cNvPr id="3" name="Content Placeholder 2"/>
          <p:cNvSpPr>
            <a:spLocks noGrp="1"/>
          </p:cNvSpPr>
          <p:nvPr>
            <p:ph idx="1"/>
          </p:nvPr>
        </p:nvSpPr>
        <p:spPr>
          <a:xfrm>
            <a:off x="457200" y="1428750"/>
            <a:ext cx="7772400" cy="3086100"/>
          </a:xfrm>
        </p:spPr>
        <p:txBody>
          <a:bodyPr/>
          <a:lstStyle/>
          <a:p>
            <a:r>
              <a:rPr lang="en-US" i="1" dirty="0" smtClean="0"/>
              <a:t>STELLAR WIND </a:t>
            </a:r>
            <a:r>
              <a:rPr lang="en-US" dirty="0" smtClean="0"/>
              <a:t>– the original PSP program –  has four basic parts: </a:t>
            </a:r>
          </a:p>
          <a:p>
            <a:endParaRPr lang="en-US" dirty="0"/>
          </a:p>
          <a:p>
            <a:pPr marL="0" indent="0">
              <a:buNone/>
            </a:pPr>
            <a:endParaRPr lang="en-US" dirty="0" smtClean="0"/>
          </a:p>
          <a:p>
            <a:endParaRPr lang="en-US" sz="1200" dirty="0" smtClean="0"/>
          </a:p>
          <a:p>
            <a:r>
              <a:rPr lang="en-US" dirty="0" smtClean="0"/>
              <a:t>EVILOLIVE - IP </a:t>
            </a:r>
            <a:r>
              <a:rPr lang="en-US" dirty="0" err="1" smtClean="0"/>
              <a:t>geolocation</a:t>
            </a:r>
            <a:r>
              <a:rPr lang="en-US" dirty="0" smtClean="0"/>
              <a:t> (1EF)</a:t>
            </a:r>
          </a:p>
          <a:p>
            <a:r>
              <a:rPr lang="en-US" dirty="0" smtClean="0"/>
              <a:t>FASCIA – </a:t>
            </a:r>
            <a:r>
              <a:rPr lang="en-US" dirty="0"/>
              <a:t>L</a:t>
            </a:r>
            <a:r>
              <a:rPr lang="en-US" dirty="0" smtClean="0"/>
              <a:t>ocation database</a:t>
            </a:r>
          </a:p>
        </p:txBody>
      </p:sp>
      <p:graphicFrame>
        <p:nvGraphicFramePr>
          <p:cNvPr id="5" name="Table 4"/>
          <p:cNvGraphicFramePr>
            <a:graphicFrameLocks noGrp="1"/>
          </p:cNvGraphicFramePr>
          <p:nvPr>
            <p:extLst>
              <p:ext uri="{D42A27DB-BD31-4B8C-83A1-F6EECF244321}">
                <p14:modId xmlns:p14="http://schemas.microsoft.com/office/powerpoint/2010/main" val="4267073442"/>
              </p:ext>
            </p:extLst>
          </p:nvPr>
        </p:nvGraphicFramePr>
        <p:xfrm>
          <a:off x="1371600" y="2190750"/>
          <a:ext cx="5562600" cy="1624965"/>
        </p:xfrm>
        <a:graphic>
          <a:graphicData uri="http://schemas.openxmlformats.org/drawingml/2006/table">
            <a:tbl>
              <a:tblPr/>
              <a:tblGrid>
                <a:gridCol w="1762408"/>
                <a:gridCol w="2019426"/>
                <a:gridCol w="1780766"/>
              </a:tblGrid>
              <a:tr h="533400">
                <a:tc>
                  <a:txBody>
                    <a:bodyPr/>
                    <a:lstStyle/>
                    <a:p>
                      <a:pPr algn="ctr" fontAlgn="b"/>
                      <a:endParaRPr lang="en-US" sz="1800" b="0" i="0" u="none" strike="noStrike" dirty="0">
                        <a:solidFill>
                          <a:srgbClr val="000000"/>
                        </a:solidFill>
                        <a:effectLst/>
                        <a:latin typeface="Arial Black"/>
                      </a:endParaRPr>
                    </a:p>
                  </a:txBody>
                  <a:tcPr marL="12700" marR="12700"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Arial Black"/>
                        </a:rPr>
                        <a:t>Content</a:t>
                      </a:r>
                    </a:p>
                  </a:txBody>
                  <a:tcPr marL="12700" marR="12700"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Black"/>
                        </a:rPr>
                        <a:t>Metadata</a:t>
                      </a:r>
                    </a:p>
                  </a:txBody>
                  <a:tcPr marL="12700" marR="12700" marT="9525" marB="0" anchor="b">
                    <a:lnL>
                      <a:noFill/>
                    </a:lnL>
                    <a:lnR>
                      <a:noFill/>
                    </a:lnR>
                    <a:lnT>
                      <a:noFill/>
                    </a:lnT>
                    <a:lnB w="6350" cap="flat" cmpd="sng" algn="ctr">
                      <a:solidFill>
                        <a:srgbClr val="000000"/>
                      </a:solidFill>
                      <a:prstDash val="solid"/>
                      <a:round/>
                      <a:headEnd type="none" w="med" len="med"/>
                      <a:tailEnd type="none" w="med" len="med"/>
                    </a:lnB>
                  </a:tcPr>
                </a:tc>
              </a:tr>
              <a:tr h="533400">
                <a:tc>
                  <a:txBody>
                    <a:bodyPr/>
                    <a:lstStyle/>
                    <a:p>
                      <a:pPr algn="ctr" fontAlgn="b"/>
                      <a:r>
                        <a:rPr lang="en-US" sz="1800" b="0" i="0" u="none" strike="noStrike" dirty="0" smtClean="0">
                          <a:solidFill>
                            <a:srgbClr val="000000"/>
                          </a:solidFill>
                          <a:effectLst/>
                          <a:latin typeface="Arial Black"/>
                        </a:rPr>
                        <a:t>Telephony </a:t>
                      </a:r>
                    </a:p>
                    <a:p>
                      <a:pPr algn="ctr" fontAlgn="b"/>
                      <a:endParaRPr lang="en-US" sz="700" b="0" i="0" u="none" strike="noStrike" dirty="0">
                        <a:solidFill>
                          <a:srgbClr val="000000"/>
                        </a:solidFill>
                        <a:effectLst/>
                        <a:latin typeface="Arial Black"/>
                      </a:endParaRPr>
                    </a:p>
                  </a:txBody>
                  <a:tcPr marL="12700" marR="12700"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smtClean="0">
                          <a:solidFill>
                            <a:srgbClr val="000000"/>
                          </a:solidFill>
                          <a:effectLst/>
                          <a:latin typeface="Arial Rounded MT Bold"/>
                        </a:rPr>
                        <a:t>NUCLEON</a:t>
                      </a:r>
                    </a:p>
                    <a:p>
                      <a:pPr algn="ctr" fontAlgn="b"/>
                      <a:endParaRPr lang="en-US" sz="700" b="0" i="0" u="none" strike="noStrike" dirty="0">
                        <a:solidFill>
                          <a:srgbClr val="000000"/>
                        </a:solidFill>
                        <a:effectLst/>
                        <a:latin typeface="Arial Rounded MT Bold"/>
                      </a:endParaRP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Arial Rounded MT Bold"/>
                        </a:rPr>
                        <a:t>MAINWAY</a:t>
                      </a:r>
                      <a:endParaRPr lang="en-US" sz="1800" b="0" i="0" u="none" strike="noStrike" dirty="0">
                        <a:solidFill>
                          <a:srgbClr val="000000"/>
                        </a:solidFill>
                        <a:effectLst/>
                        <a:latin typeface="Arial Rounded MT Bold"/>
                      </a:endParaRPr>
                    </a:p>
                    <a:p>
                      <a:pPr algn="ctr" fontAlgn="b"/>
                      <a:endParaRPr lang="en-US" sz="700" b="0" i="0" u="none" strike="noStrike" dirty="0" smtClean="0">
                        <a:solidFill>
                          <a:srgbClr val="000000"/>
                        </a:solidFill>
                        <a:effectLst/>
                        <a:latin typeface="Arial Rounded MT Bold"/>
                      </a:endParaRP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8165">
                <a:tc>
                  <a:txBody>
                    <a:bodyPr/>
                    <a:lstStyle/>
                    <a:p>
                      <a:pPr algn="ctr" fontAlgn="b"/>
                      <a:r>
                        <a:rPr lang="en-US" sz="1800" b="0" i="0" u="none" strike="noStrike" dirty="0" smtClean="0">
                          <a:solidFill>
                            <a:srgbClr val="000000"/>
                          </a:solidFill>
                          <a:effectLst/>
                          <a:latin typeface="Arial Black"/>
                        </a:rPr>
                        <a:t>Internet</a:t>
                      </a:r>
                    </a:p>
                    <a:p>
                      <a:pPr algn="ctr" fontAlgn="b"/>
                      <a:endParaRPr lang="en-US" sz="700" b="0" i="0" u="none" strike="noStrike" dirty="0">
                        <a:solidFill>
                          <a:srgbClr val="000000"/>
                        </a:solidFill>
                        <a:effectLst/>
                        <a:latin typeface="Arial Black"/>
                      </a:endParaRPr>
                    </a:p>
                  </a:txBody>
                  <a:tcPr marL="12700" marR="12700"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Aft>
                          <a:spcPts val="600"/>
                        </a:spcAft>
                      </a:pPr>
                      <a:r>
                        <a:rPr lang="en-US" sz="1800" b="0" i="0" u="none" strike="noStrike" dirty="0" smtClean="0">
                          <a:solidFill>
                            <a:srgbClr val="000000"/>
                          </a:solidFill>
                          <a:effectLst/>
                          <a:latin typeface="Arial Rounded MT Bold"/>
                        </a:rPr>
                        <a:t>PINWALE</a:t>
                      </a:r>
                      <a:r>
                        <a:rPr lang="en-US" sz="1800" b="0" i="0" u="none" strike="noStrike" dirty="0" smtClean="0">
                          <a:solidFill>
                            <a:srgbClr val="000000"/>
                          </a:solidFill>
                          <a:effectLst/>
                          <a:latin typeface="Arial Rounded MT Bold"/>
                        </a:rPr>
                        <a:t>/</a:t>
                      </a:r>
                      <a:br>
                        <a:rPr lang="en-US" sz="1800" b="0" i="0" u="none" strike="noStrike" dirty="0" smtClean="0">
                          <a:solidFill>
                            <a:srgbClr val="000000"/>
                          </a:solidFill>
                          <a:effectLst/>
                          <a:latin typeface="Arial Rounded MT Bold"/>
                        </a:rPr>
                      </a:br>
                      <a:r>
                        <a:rPr lang="en-US" sz="1800" b="0" i="0" u="none" strike="noStrike" dirty="0" smtClean="0">
                          <a:solidFill>
                            <a:srgbClr val="000000"/>
                          </a:solidFill>
                          <a:effectLst/>
                          <a:latin typeface="Arial Rounded MT Bold"/>
                        </a:rPr>
                        <a:t>PRISM</a:t>
                      </a:r>
                      <a:endParaRPr lang="en-US" sz="1800" b="0" i="0" u="none" strike="noStrike" dirty="0">
                        <a:solidFill>
                          <a:srgbClr val="000000"/>
                        </a:solidFill>
                        <a:effectLst/>
                        <a:latin typeface="Arial Rounded MT Bold"/>
                      </a:endParaRP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Arial Rounded MT Bold"/>
                        </a:rPr>
                        <a:t>MARINA</a:t>
                      </a:r>
                    </a:p>
                    <a:p>
                      <a:pPr algn="ctr" fontAlgn="b"/>
                      <a:endParaRPr lang="en-US" sz="700" b="0" i="0" u="none" strike="noStrike" dirty="0">
                        <a:solidFill>
                          <a:srgbClr val="000000"/>
                        </a:solidFill>
                        <a:effectLst/>
                        <a:latin typeface="Arial Rounded MT Bold"/>
                      </a:endParaRPr>
                    </a:p>
                  </a:txBody>
                  <a:tcPr marL="12700" marR="1270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bwMode="auto">
          <a:xfrm>
            <a:off x="6629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081613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Boundless indeed</a:t>
            </a:r>
            <a:endParaRPr lang="en-US" b="1"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744" r="-5714"/>
          <a:stretch/>
        </p:blipFill>
        <p:spPr>
          <a:xfrm>
            <a:off x="76200" y="1485900"/>
            <a:ext cx="9431867" cy="3086100"/>
          </a:xfrm>
        </p:spPr>
      </p:pic>
      <p:sp>
        <p:nvSpPr>
          <p:cNvPr id="5" name="Rectangle 4"/>
          <p:cNvSpPr/>
          <p:nvPr/>
        </p:nvSpPr>
        <p:spPr bwMode="auto">
          <a:xfrm>
            <a:off x="6629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240423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 your spying laws</a:t>
            </a:r>
            <a:endParaRPr lang="en-US" b="1" dirty="0"/>
          </a:p>
        </p:txBody>
      </p:sp>
      <p:sp>
        <p:nvSpPr>
          <p:cNvPr id="3" name="Content Placeholder 2"/>
          <p:cNvSpPr>
            <a:spLocks noGrp="1"/>
          </p:cNvSpPr>
          <p:nvPr>
            <p:ph idx="1"/>
          </p:nvPr>
        </p:nvSpPr>
        <p:spPr>
          <a:xfrm>
            <a:off x="685800" y="1352550"/>
            <a:ext cx="7772400" cy="3086100"/>
          </a:xfrm>
        </p:spPr>
        <p:txBody>
          <a:bodyPr/>
          <a:lstStyle/>
          <a:p>
            <a:r>
              <a:rPr lang="en-US" sz="2800" dirty="0" smtClean="0"/>
              <a:t>Wiretap Act</a:t>
            </a:r>
          </a:p>
          <a:p>
            <a:r>
              <a:rPr lang="en-US" sz="2800" dirty="0" smtClean="0"/>
              <a:t>Foreign Intelligence Surveillance Act</a:t>
            </a:r>
          </a:p>
          <a:p>
            <a:r>
              <a:rPr lang="en-US" sz="2800" dirty="0"/>
              <a:t>Electronic Communications Privacy Act</a:t>
            </a:r>
          </a:p>
          <a:p>
            <a:r>
              <a:rPr lang="en-US" sz="2800" dirty="0"/>
              <a:t>USA Patriot Act (Section 215)</a:t>
            </a:r>
          </a:p>
          <a:p>
            <a:r>
              <a:rPr lang="en-US" sz="2800" dirty="0" smtClean="0"/>
              <a:t>Protect </a:t>
            </a:r>
            <a:r>
              <a:rPr lang="en-US" sz="2800" dirty="0"/>
              <a:t>America </a:t>
            </a:r>
            <a:r>
              <a:rPr lang="en-US" sz="2800" dirty="0" smtClean="0"/>
              <a:t>Act (temporary)</a:t>
            </a:r>
            <a:endParaRPr lang="en-US" sz="2800" dirty="0"/>
          </a:p>
          <a:p>
            <a:r>
              <a:rPr lang="en-US" sz="2800" dirty="0" smtClean="0"/>
              <a:t>FISA Amendment Act (Section 702)</a:t>
            </a:r>
          </a:p>
          <a:p>
            <a:r>
              <a:rPr lang="en-US" sz="2800" dirty="0" smtClean="0"/>
              <a:t>Executive Order 12333</a:t>
            </a:r>
          </a:p>
          <a:p>
            <a:endParaRPr lang="en-US" sz="2800" dirty="0"/>
          </a:p>
        </p:txBody>
      </p:sp>
      <p:sp>
        <p:nvSpPr>
          <p:cNvPr id="4" name="Rectangle 3"/>
          <p:cNvSpPr/>
          <p:nvPr/>
        </p:nvSpPr>
        <p:spPr bwMode="auto">
          <a:xfrm>
            <a:off x="6629400" y="-38100"/>
            <a:ext cx="1295400" cy="9525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8026397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oldeTypItcTBol"/>
        <a:ea typeface="ＭＳ Ｐゴシック"/>
        <a:cs typeface="ＭＳ Ｐゴシック"/>
      </a:majorFont>
      <a:minorFont>
        <a:latin typeface="GoldeTypItcTO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31482</TotalTime>
  <Words>2415</Words>
  <Application>Microsoft Macintosh PowerPoint</Application>
  <PresentationFormat>On-screen Show (16:9)</PresentationFormat>
  <Paragraphs>312</Paragraphs>
  <Slides>47</Slides>
  <Notes>31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Blank Presentation</vt:lpstr>
      <vt:lpstr>Through a PRISM, Darkly</vt:lpstr>
      <vt:lpstr>What we’ll talk about today</vt:lpstr>
      <vt:lpstr>The Background</vt:lpstr>
      <vt:lpstr>US Companies Sit on Wire</vt:lpstr>
      <vt:lpstr>Showdown at the Hospital</vt:lpstr>
      <vt:lpstr>Public Disclosure</vt:lpstr>
      <vt:lpstr>Know Your Codenames</vt:lpstr>
      <vt:lpstr>Boundless indeed</vt:lpstr>
      <vt:lpstr>Know your spying laws</vt:lpstr>
      <vt:lpstr>Fiber-Optic Splitters</vt:lpstr>
      <vt:lpstr>PowerPoint Presentation</vt:lpstr>
      <vt:lpstr>So How Much Is That?</vt:lpstr>
      <vt:lpstr>Utah Data Facility</vt:lpstr>
      <vt:lpstr>Data Mining a Haystack</vt:lpstr>
      <vt:lpstr>Holding without “Collecting”</vt:lpstr>
      <vt:lpstr>“Target” for “Collection”</vt:lpstr>
      <vt:lpstr>FISAAA 702</vt:lpstr>
      <vt:lpstr>FISA Amendments Act</vt:lpstr>
      <vt:lpstr>The Secret Court</vt:lpstr>
      <vt:lpstr>Foreign Intelligence Surveillance Court</vt:lpstr>
      <vt:lpstr>Key Definitions</vt:lpstr>
      <vt:lpstr>XKeyScore Dashboard: 51% Foreign</vt:lpstr>
      <vt:lpstr>Targeting</vt:lpstr>
      <vt:lpstr>Processing</vt:lpstr>
      <vt:lpstr>Section 215 of Patriot Act</vt:lpstr>
      <vt:lpstr>Verizon Order</vt:lpstr>
      <vt:lpstr>Just Metadata</vt:lpstr>
      <vt:lpstr>Gov’t Attempts to Explain</vt:lpstr>
      <vt:lpstr>Why Metadata Matters</vt:lpstr>
      <vt:lpstr>Executive Order 12333</vt:lpstr>
      <vt:lpstr>Bulk Operations</vt:lpstr>
      <vt:lpstr>MUSCULAR</vt:lpstr>
      <vt:lpstr>Encrypt All the Bits</vt:lpstr>
      <vt:lpstr>CO-TRAVELLER</vt:lpstr>
      <vt:lpstr>Targeted Operations</vt:lpstr>
      <vt:lpstr>The Flying Pig in the Middle</vt:lpstr>
      <vt:lpstr>The TAO of the NSA</vt:lpstr>
      <vt:lpstr>QUANTUM INSERT</vt:lpstr>
      <vt:lpstr>BULLRUN – It’s Sabotage!</vt:lpstr>
      <vt:lpstr>         Stinks</vt:lpstr>
      <vt:lpstr>Abuses of Power</vt:lpstr>
      <vt:lpstr>Discrediting Radicalizers</vt:lpstr>
      <vt:lpstr>  Legislation and Activism </vt:lpstr>
      <vt:lpstr>International</vt:lpstr>
      <vt:lpstr>Technology</vt:lpstr>
      <vt:lpstr>You</vt:lpstr>
      <vt:lpstr>PowerPoint Presentation</vt:lpstr>
    </vt:vector>
  </TitlesOfParts>
  <Company>Marcia Hofmann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 of Web Application Hacking</dc:title>
  <dc:creator>Marcia Hofmann</dc:creator>
  <cp:lastModifiedBy>Kurt Opsahl</cp:lastModifiedBy>
  <cp:revision>190</cp:revision>
  <dcterms:created xsi:type="dcterms:W3CDTF">2011-03-05T00:09:24Z</dcterms:created>
  <dcterms:modified xsi:type="dcterms:W3CDTF">2013-12-30T12:10:42Z</dcterms:modified>
</cp:coreProperties>
</file>