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41"/>
  </p:notesMasterIdLst>
  <p:sldIdLst>
    <p:sldId id="256" r:id="rId5"/>
    <p:sldId id="257" r:id="rId6"/>
    <p:sldId id="302" r:id="rId7"/>
    <p:sldId id="299" r:id="rId8"/>
    <p:sldId id="337" r:id="rId9"/>
    <p:sldId id="304" r:id="rId10"/>
    <p:sldId id="303" r:id="rId11"/>
    <p:sldId id="305" r:id="rId12"/>
    <p:sldId id="308" r:id="rId13"/>
    <p:sldId id="328" r:id="rId14"/>
    <p:sldId id="307" r:id="rId15"/>
    <p:sldId id="334" r:id="rId16"/>
    <p:sldId id="309" r:id="rId17"/>
    <p:sldId id="319" r:id="rId18"/>
    <p:sldId id="310" r:id="rId19"/>
    <p:sldId id="329" r:id="rId20"/>
    <p:sldId id="326" r:id="rId21"/>
    <p:sldId id="330" r:id="rId22"/>
    <p:sldId id="327" r:id="rId23"/>
    <p:sldId id="331" r:id="rId24"/>
    <p:sldId id="321" r:id="rId25"/>
    <p:sldId id="332" r:id="rId26"/>
    <p:sldId id="322" r:id="rId27"/>
    <p:sldId id="323" r:id="rId28"/>
    <p:sldId id="318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24" r:id="rId37"/>
    <p:sldId id="333" r:id="rId38"/>
    <p:sldId id="335" r:id="rId39"/>
    <p:sldId id="298" r:id="rId40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2907B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72" autoAdjust="0"/>
    <p:restoredTop sz="94660"/>
  </p:normalViewPr>
  <p:slideViewPr>
    <p:cSldViewPr>
      <p:cViewPr varScale="1">
        <p:scale>
          <a:sx n="84" d="100"/>
          <a:sy n="84" d="100"/>
        </p:scale>
        <p:origin x="-1074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765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702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3A1C0197-80A8-4FEF-B384-58A595242F02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2C563E66-31CD-45EE-8153-187B64EA6892}" type="slidenum">
              <a:rPr lang="de-CH" smtClean="0">
                <a:latin typeface="Times New Roman" pitchFamily="18" charset="0"/>
              </a:rPr>
              <a:pPr>
                <a:buFont typeface="Wingdings" pitchFamily="2" charset="2"/>
                <a:buNone/>
              </a:pPr>
              <a:t>1</a:t>
            </a:fld>
            <a:endParaRPr lang="de-CH" smtClean="0">
              <a:latin typeface="Times New Roman" pitchFamily="18" charset="0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3F909102-FD16-4023-A82E-6918D4F95092}" type="slidenum">
              <a:rPr lang="de-CH" smtClean="0">
                <a:latin typeface="Times New Roman" pitchFamily="18" charset="0"/>
              </a:rPr>
              <a:pPr>
                <a:buFont typeface="Wingdings" pitchFamily="2" charset="2"/>
                <a:buNone/>
              </a:pPr>
              <a:t>2</a:t>
            </a:fld>
            <a:endParaRPr lang="de-CH" smtClean="0">
              <a:latin typeface="Times New Roman" pitchFamily="18" charset="0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24B57037-193F-4154-B48D-D175F56E606A}" type="slidenum">
              <a:rPr lang="de-CH" smtClean="0">
                <a:latin typeface="Times New Roman" pitchFamily="18" charset="0"/>
              </a:rPr>
              <a:pPr>
                <a:buFont typeface="Wingdings" pitchFamily="2" charset="2"/>
                <a:buNone/>
              </a:pPr>
              <a:t>3</a:t>
            </a:fld>
            <a:endParaRPr lang="de-CH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8050" y="4716463"/>
            <a:ext cx="5761038" cy="4270375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3F909102-FD16-4023-A82E-6918D4F95092}" type="slidenum">
              <a:rPr lang="de-CH" smtClean="0">
                <a:latin typeface="Times New Roman" pitchFamily="18" charset="0"/>
              </a:rPr>
              <a:pPr>
                <a:buFont typeface="Wingdings" pitchFamily="2" charset="2"/>
                <a:buNone/>
              </a:pPr>
              <a:t>5</a:t>
            </a:fld>
            <a:endParaRPr lang="de-CH" smtClean="0">
              <a:latin typeface="Times New Roman" pitchFamily="18" charset="0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Frutiger 45 Light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05/27/11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C97A4-966A-432B-808A-EB23251D6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05/27/11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A3ACC-DB77-40DC-BF33-83B7F1B2D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0050" y="260350"/>
            <a:ext cx="2141538" cy="6046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273800" cy="6046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05/27/11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2D539-4FEC-497E-9E0D-09DFDDE59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6838950" cy="1006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628775"/>
            <a:ext cx="4206875" cy="467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628775"/>
            <a:ext cx="4208463" cy="467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05/27/11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FF6A9-908A-4A19-82FD-6E77DBA14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6838950" cy="1006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628775"/>
            <a:ext cx="8567738" cy="46783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05/27/11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184E1-4117-457C-83F9-FA40EA87B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6838950" cy="1006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23850" y="1628775"/>
            <a:ext cx="8567738" cy="46783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05/27/11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03888-A731-4DD2-B85C-65F16860D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05/27/11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56A36-3283-4D90-A28C-78C7FB20C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57338"/>
            <a:ext cx="2055813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57338"/>
            <a:ext cx="60198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557338"/>
            <a:ext cx="7770812" cy="790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05/27/11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2B83C-1326-464D-8FB8-4C45D4108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05/27/11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30631-D4C8-4A35-950E-2F3572421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05/27/11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3535F-09C3-4FBA-B92A-3BCC11C59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05/27/11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A4B31-2576-4832-88C5-5446897D1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628775"/>
            <a:ext cx="4206875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628775"/>
            <a:ext cx="4208463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05/27/11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CDDC4-4CCB-48FF-B55B-80C38CFCEA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05/27/11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55BC8-08B2-4F61-BD32-9E43DEAA9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05/27/11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0DA66-6543-42B4-895C-5696F002F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05/27/11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3D4CE-9F5E-4C12-9895-41BEA0098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05/27/11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64998-D981-4E29-9DC5-BB9CF4F02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05/27/11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7F650-6E35-43B2-A1B6-62482EAE8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05/27/11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DD084-30CA-4D13-BD9B-D4CC398D1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0050" y="260350"/>
            <a:ext cx="2141538" cy="6046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273800" cy="6046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05/27/11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BC7EC-7DE4-4A49-A708-F57DC09C2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628775"/>
            <a:ext cx="4206875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628775"/>
            <a:ext cx="4208463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05/27/11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30C72-8A13-4860-B851-AA77B569E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57338"/>
            <a:ext cx="2057400" cy="4568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57338"/>
            <a:ext cx="6019800" cy="4568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05/27/11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DED3A-3B7B-4C0E-829E-1457F7680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05/27/11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FC356-6F0F-44CC-AEF3-80E205879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05/27/11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8959B-C4A7-489A-AD60-E2ADAC31B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05/27/11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1F709-AF4C-4B87-9A58-F2930A158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05/27/11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63F13-3862-42E1-9719-BE8436417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6838950" cy="1006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628775"/>
            <a:ext cx="8567738" cy="4678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391150" y="6453188"/>
            <a:ext cx="3500438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05/27/11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23850" y="6453188"/>
            <a:ext cx="345440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3949700" y="6453188"/>
            <a:ext cx="1268413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828D35E0-4FCF-4501-8951-41B7268D0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9" name="Picture 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380288" y="260350"/>
            <a:ext cx="1516062" cy="623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80808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808080"/>
          </a:solidFill>
          <a:latin typeface="Arial" charset="0"/>
          <a:ea typeface="DejaVu Sans" charset="0"/>
          <a:cs typeface="DejaVu San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808080"/>
          </a:solidFill>
          <a:latin typeface="Arial" charset="0"/>
          <a:ea typeface="DejaVu Sans" charset="0"/>
          <a:cs typeface="DejaVu San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808080"/>
          </a:solidFill>
          <a:latin typeface="Arial" charset="0"/>
          <a:ea typeface="DejaVu Sans" charset="0"/>
          <a:cs typeface="DejaVu San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80808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80808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80808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80808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80808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lnSpc>
          <a:spcPct val="12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169B5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169B5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2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1600">
          <a:solidFill>
            <a:srgbClr val="0169B5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1600">
          <a:solidFill>
            <a:srgbClr val="0169B5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169B5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169B5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169B5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169B5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169B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557338"/>
            <a:ext cx="7770812" cy="790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80288" y="260350"/>
            <a:ext cx="1516062" cy="623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80808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808080"/>
          </a:solidFill>
          <a:latin typeface="Arial" charset="0"/>
          <a:ea typeface="DejaVu Sans" charset="0"/>
          <a:cs typeface="DejaVu San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808080"/>
          </a:solidFill>
          <a:latin typeface="Arial" charset="0"/>
          <a:ea typeface="DejaVu Sans" charset="0"/>
          <a:cs typeface="DejaVu San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808080"/>
          </a:solidFill>
          <a:latin typeface="Arial" charset="0"/>
          <a:ea typeface="DejaVu Sans" charset="0"/>
          <a:cs typeface="DejaVu San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80808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80808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80808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80808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80808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lnSpc>
          <a:spcPct val="12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169B5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169B5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2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1600">
          <a:solidFill>
            <a:srgbClr val="0169B5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1600">
          <a:solidFill>
            <a:srgbClr val="0169B5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169B5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169B5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169B5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169B5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169B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69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6767513" cy="1006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628775"/>
            <a:ext cx="8567738" cy="4678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391150" y="6453188"/>
            <a:ext cx="3500438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FFFFFF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05/27/11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23850" y="6453188"/>
            <a:ext cx="3454400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FFFFFF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3949700" y="6453188"/>
            <a:ext cx="1268413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SzPct val="45000"/>
              <a:buFont typeface="Wingdings" charset="2"/>
              <a:buNone/>
              <a:tabLst>
                <a:tab pos="723900" algn="l"/>
              </a:tabLst>
              <a:defRPr sz="1200">
                <a:solidFill>
                  <a:srgbClr val="FFFFFF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706029A-6222-4A47-A476-1742C549F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05713" y="279400"/>
            <a:ext cx="1214437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B5B6B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B5B6B6"/>
          </a:solidFill>
          <a:latin typeface="Arial" charset="0"/>
          <a:ea typeface="DejaVu Sans" charset="0"/>
          <a:cs typeface="DejaVu San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B5B6B6"/>
          </a:solidFill>
          <a:latin typeface="Arial" charset="0"/>
          <a:ea typeface="DejaVu Sans" charset="0"/>
          <a:cs typeface="DejaVu San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B5B6B6"/>
          </a:solidFill>
          <a:latin typeface="Arial" charset="0"/>
          <a:ea typeface="DejaVu Sans" charset="0"/>
          <a:cs typeface="DejaVu San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B5B6B6"/>
          </a:solidFill>
          <a:latin typeface="Arial" charset="0"/>
          <a:ea typeface="DejaVu Sans" charset="0"/>
          <a:cs typeface="DejaVu Sans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B5B6B6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B5B6B6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B5B6B6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B5B6B6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lnSpc>
          <a:spcPct val="12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2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16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16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69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557338"/>
            <a:ext cx="7770812" cy="790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96188" y="279400"/>
            <a:ext cx="1214437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B5B6B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B5B6B6"/>
          </a:solidFill>
          <a:latin typeface="Arial" charset="0"/>
          <a:ea typeface="DejaVu Sans" charset="0"/>
          <a:cs typeface="DejaVu San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B5B6B6"/>
          </a:solidFill>
          <a:latin typeface="Arial" charset="0"/>
          <a:ea typeface="DejaVu Sans" charset="0"/>
          <a:cs typeface="DejaVu San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B5B6B6"/>
          </a:solidFill>
          <a:latin typeface="Arial" charset="0"/>
          <a:ea typeface="DejaVu Sans" charset="0"/>
          <a:cs typeface="DejaVu San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B5B6B6"/>
          </a:solidFill>
          <a:latin typeface="Arial" charset="0"/>
          <a:ea typeface="DejaVu Sans" charset="0"/>
          <a:cs typeface="DejaVu Sans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B5B6B6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B5B6B6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B5B6B6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B5B6B6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lnSpc>
          <a:spcPct val="12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2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16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16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11" Type="http://schemas.openxmlformats.org/officeDocument/2006/relationships/image" Target="../media/image8.png"/><Relationship Id="rId5" Type="http://schemas.openxmlformats.org/officeDocument/2006/relationships/image" Target="../media/image16.jpe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5.jpeg"/><Relationship Id="rId9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25.jpe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85794"/>
            <a:ext cx="9144000" cy="1922462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 smtClean="0"/>
              <a:t>Encrypted Traffic Mining (TM)</a:t>
            </a:r>
            <a:br>
              <a:rPr lang="en-US" sz="4000" dirty="0" smtClean="0"/>
            </a:br>
            <a:r>
              <a:rPr lang="en-US" sz="4000" dirty="0" smtClean="0"/>
              <a:t> </a:t>
            </a:r>
            <a:r>
              <a:rPr lang="en-US" sz="2400" dirty="0" smtClean="0"/>
              <a:t>e.g. </a:t>
            </a:r>
            <a:r>
              <a:rPr lang="en-US" dirty="0" smtClean="0"/>
              <a:t>Leaks </a:t>
            </a:r>
            <a:r>
              <a:rPr lang="en-US" dirty="0" smtClean="0"/>
              <a:t>in Skype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4643438"/>
            <a:ext cx="7775575" cy="1752600"/>
          </a:xfrm>
        </p:spPr>
        <p:txBody>
          <a:bodyPr lIns="90000" tIns="46800" rIns="90000" bIns="46800"/>
          <a:lstStyle/>
          <a:p>
            <a:pPr marL="0" indent="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Benoit </a:t>
            </a:r>
            <a:r>
              <a:rPr lang="en-US" dirty="0" err="1" smtClean="0"/>
              <a:t>DuPasquier</a:t>
            </a:r>
            <a:r>
              <a:rPr lang="en-US" dirty="0" smtClean="0"/>
              <a:t>, Stefan </a:t>
            </a:r>
            <a:r>
              <a:rPr lang="en-US" dirty="0" err="1" smtClean="0"/>
              <a:t>Burschka</a:t>
            </a:r>
            <a:endParaRPr lang="en-US" dirty="0" smtClean="0"/>
          </a:p>
        </p:txBody>
      </p:sp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857496"/>
            <a:ext cx="24288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3116"/>
            <a:ext cx="3262315" cy="24288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Picture 9" descr="MC900064950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58" y="2786058"/>
            <a:ext cx="1205175" cy="1067216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>
            <a:off x="3000364" y="3286124"/>
            <a:ext cx="857256" cy="1588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5286380" y="3286124"/>
            <a:ext cx="857256" cy="1588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Why Skype?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r>
              <a:rPr lang="de-CH" dirty="0" smtClean="0"/>
              <a:t>Google Talk, SIP/RTP, etc too easy</a:t>
            </a:r>
          </a:p>
          <a:p>
            <a:r>
              <a:rPr lang="de-CH" dirty="0" smtClean="0"/>
              <a:t>At that time many undocumented codecs, including SILK</a:t>
            </a:r>
          </a:p>
          <a:p>
            <a:r>
              <a:rPr lang="de-CH" dirty="0" smtClean="0"/>
              <a:t>Challenge: Constant packet flow, so no indication about speaker pause</a:t>
            </a:r>
          </a:p>
          <a:p>
            <a:r>
              <a:rPr lang="de-CH" dirty="0" smtClean="0"/>
              <a:t>Feds: Pedophile detection in encrypted VoIP</a:t>
            </a:r>
          </a:p>
          <a:p>
            <a:endParaRPr lang="de-CH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4656A36-3283-4D90-A28C-78C7FB20C24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43834" y="85723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chemeClr val="tx1"/>
                </a:solidFill>
              </a:rPr>
              <a:t>EPFL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987D8F-8F2A-4270-B563-5AB9418AF260}" type="slidenum">
              <a:rPr lang="fr-FR"/>
              <a:pPr>
                <a:defRPr/>
              </a:pPr>
              <a:t>11</a:t>
            </a:fld>
            <a:endParaRPr lang="fr-FR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TM Exercise: See the features?</a:t>
            </a:r>
            <a:endParaRPr lang="en-US" sz="2400" dirty="0" smtClean="0"/>
          </a:p>
        </p:txBody>
      </p:sp>
      <p:pic>
        <p:nvPicPr>
          <p:cNvPr id="57348" name="Picture 3" descr="SKYPE_LINUX-WIN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68413"/>
            <a:ext cx="8072494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052" name="Text Box 4"/>
          <p:cNvSpPr txBox="1">
            <a:spLocks noChangeArrowheads="1"/>
          </p:cNvSpPr>
          <p:nvPr/>
        </p:nvSpPr>
        <p:spPr bwMode="auto">
          <a:xfrm>
            <a:off x="2700338" y="3141663"/>
            <a:ext cx="2592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dirty="0">
                <a:solidFill>
                  <a:srgbClr val="0070C0"/>
                </a:solidFill>
              </a:rPr>
              <a:t>Burschka </a:t>
            </a:r>
            <a:r>
              <a:rPr lang="de-CH" sz="1200" dirty="0">
                <a:solidFill>
                  <a:srgbClr val="0070C0"/>
                </a:solidFill>
              </a:rPr>
              <a:t>(Fischkopp) Linux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514053" name="Text Box 5"/>
          <p:cNvSpPr txBox="1">
            <a:spLocks noChangeArrowheads="1"/>
          </p:cNvSpPr>
          <p:nvPr/>
        </p:nvSpPr>
        <p:spPr bwMode="auto">
          <a:xfrm>
            <a:off x="3203575" y="4076700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dirty="0">
                <a:solidFill>
                  <a:srgbClr val="0070C0"/>
                </a:solidFill>
              </a:rPr>
              <a:t>Dominic </a:t>
            </a:r>
            <a:r>
              <a:rPr lang="de-CH" sz="1200" dirty="0">
                <a:solidFill>
                  <a:srgbClr val="0070C0"/>
                </a:solidFill>
              </a:rPr>
              <a:t>(Student) Windows</a:t>
            </a:r>
            <a:endParaRPr lang="en-US" sz="1200" dirty="0">
              <a:solidFill>
                <a:srgbClr val="0070C0"/>
              </a:solidFill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484438" y="2060575"/>
            <a:ext cx="2663825" cy="881063"/>
            <a:chOff x="1565" y="1298"/>
            <a:chExt cx="1678" cy="555"/>
          </a:xfrm>
        </p:grpSpPr>
        <p:sp>
          <p:nvSpPr>
            <p:cNvPr id="57357" name="Text Box 6"/>
            <p:cNvSpPr txBox="1">
              <a:spLocks noChangeArrowheads="1"/>
            </p:cNvSpPr>
            <p:nvPr/>
          </p:nvSpPr>
          <p:spPr bwMode="auto">
            <a:xfrm>
              <a:off x="1882" y="1661"/>
              <a:ext cx="136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CH" sz="1400" dirty="0">
                  <a:solidFill>
                    <a:srgbClr val="0070C0"/>
                  </a:solidFill>
                </a:rPr>
                <a:t>Codec training</a:t>
              </a:r>
              <a:endParaRPr lang="en-US" sz="1400" dirty="0">
                <a:solidFill>
                  <a:srgbClr val="0070C0"/>
                </a:solidFill>
              </a:endParaRPr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565" y="1298"/>
              <a:ext cx="362" cy="454"/>
              <a:chOff x="1565" y="1298"/>
              <a:chExt cx="362" cy="454"/>
            </a:xfrm>
          </p:grpSpPr>
          <p:sp>
            <p:nvSpPr>
              <p:cNvPr id="57359" name="Line 7"/>
              <p:cNvSpPr>
                <a:spLocks noChangeShapeType="1"/>
              </p:cNvSpPr>
              <p:nvPr/>
            </p:nvSpPr>
            <p:spPr bwMode="auto">
              <a:xfrm flipH="1" flipV="1">
                <a:off x="1610" y="1752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60" name="Line 8"/>
              <p:cNvSpPr>
                <a:spLocks noChangeShapeType="1"/>
              </p:cNvSpPr>
              <p:nvPr/>
            </p:nvSpPr>
            <p:spPr bwMode="auto">
              <a:xfrm flipH="1" flipV="1">
                <a:off x="1565" y="1298"/>
                <a:ext cx="362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61" name="Line 9"/>
              <p:cNvSpPr>
                <a:spLocks noChangeShapeType="1"/>
              </p:cNvSpPr>
              <p:nvPr/>
            </p:nvSpPr>
            <p:spPr bwMode="auto">
              <a:xfrm flipH="1" flipV="1">
                <a:off x="1565" y="1661"/>
                <a:ext cx="362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143240" y="4500570"/>
            <a:ext cx="2016125" cy="1008063"/>
            <a:chOff x="1882" y="2750"/>
            <a:chExt cx="1270" cy="635"/>
          </a:xfrm>
        </p:grpSpPr>
        <p:sp>
          <p:nvSpPr>
            <p:cNvPr id="57353" name="Line 12"/>
            <p:cNvSpPr>
              <a:spLocks noChangeShapeType="1"/>
            </p:cNvSpPr>
            <p:nvPr/>
          </p:nvSpPr>
          <p:spPr bwMode="auto">
            <a:xfrm flipH="1">
              <a:off x="1882" y="3294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4" name="Text Box 13"/>
            <p:cNvSpPr txBox="1">
              <a:spLocks noChangeArrowheads="1"/>
            </p:cNvSpPr>
            <p:nvPr/>
          </p:nvSpPr>
          <p:spPr bwMode="auto">
            <a:xfrm>
              <a:off x="2018" y="3203"/>
              <a:ext cx="59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CH" sz="1000" dirty="0">
                  <a:solidFill>
                    <a:srgbClr val="0070C0"/>
                  </a:solidFill>
                </a:rPr>
                <a:t>Ping min l =3</a:t>
              </a:r>
              <a:endParaRPr lang="en-US" sz="1000" dirty="0">
                <a:solidFill>
                  <a:srgbClr val="0070C0"/>
                </a:solidFill>
              </a:endParaRPr>
            </a:p>
          </p:txBody>
        </p:sp>
        <p:sp>
          <p:nvSpPr>
            <p:cNvPr id="57355" name="Line 14"/>
            <p:cNvSpPr>
              <a:spLocks noChangeShapeType="1"/>
            </p:cNvSpPr>
            <p:nvPr/>
          </p:nvSpPr>
          <p:spPr bwMode="auto">
            <a:xfrm flipH="1">
              <a:off x="2472" y="2840"/>
              <a:ext cx="181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6" name="Text Box 15"/>
            <p:cNvSpPr txBox="1">
              <a:spLocks noChangeArrowheads="1"/>
            </p:cNvSpPr>
            <p:nvPr/>
          </p:nvSpPr>
          <p:spPr bwMode="auto">
            <a:xfrm>
              <a:off x="2608" y="2750"/>
              <a:ext cx="5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CH" dirty="0">
                  <a:solidFill>
                    <a:srgbClr val="0070C0"/>
                  </a:solidFill>
                </a:rPr>
                <a:t>SN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1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2" grpId="0"/>
      <p:bldP spid="5140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Hypotheses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214554"/>
            <a:ext cx="8567738" cy="2428892"/>
          </a:xfrm>
        </p:spPr>
        <p:txBody>
          <a:bodyPr/>
          <a:lstStyle/>
          <a:p>
            <a:r>
              <a:rPr lang="en-US" dirty="0" smtClean="0"/>
              <a:t>Existence of </a:t>
            </a:r>
            <a:r>
              <a:rPr lang="en-US" b="1" dirty="0" smtClean="0"/>
              <a:t>Transfer Function </a:t>
            </a:r>
            <a:r>
              <a:rPr lang="en-US" dirty="0" smtClean="0"/>
              <a:t>between audio input and observed IP packet lengths</a:t>
            </a:r>
          </a:p>
          <a:p>
            <a:r>
              <a:rPr lang="en-US" dirty="0" smtClean="0"/>
              <a:t>Output is predictable</a:t>
            </a:r>
          </a:p>
          <a:p>
            <a:r>
              <a:rPr lang="en-US" dirty="0" smtClean="0"/>
              <a:t>Given the output, input can be estimated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4656A36-3283-4D90-A28C-78C7FB20C24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350"/>
            <a:ext cx="7429520" cy="100647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Parameters influencing IP output</a:t>
            </a:r>
            <a:b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071678"/>
            <a:ext cx="8567738" cy="2571768"/>
          </a:xfrm>
        </p:spPr>
        <p:txBody>
          <a:bodyPr/>
          <a:lstStyle/>
          <a:p>
            <a:r>
              <a:rPr lang="en-US" dirty="0" smtClean="0"/>
              <a:t>Basic signals (Amplitude, Frequency, Noise, Silence)</a:t>
            </a:r>
          </a:p>
          <a:p>
            <a:r>
              <a:rPr lang="en-US" dirty="0" smtClean="0"/>
              <a:t>Phonemes</a:t>
            </a:r>
          </a:p>
          <a:p>
            <a:r>
              <a:rPr lang="en-US" dirty="0" smtClean="0"/>
              <a:t>Words</a:t>
            </a:r>
          </a:p>
          <a:p>
            <a:r>
              <a:rPr lang="en-US" dirty="0" smtClean="0"/>
              <a:t>Sentences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4656A36-3283-4D90-A28C-78C7FB20C24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Everybody uses Skype</a:t>
            </a:r>
          </a:p>
          <a:p>
            <a:r>
              <a:rPr lang="en-US" dirty="0" smtClean="0"/>
              <a:t>Only direct UDP communication mode, Problem already complicated enough</a:t>
            </a:r>
          </a:p>
          <a:p>
            <a:r>
              <a:rPr lang="en-US" dirty="0" smtClean="0"/>
              <a:t>Language: English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4656A36-3283-4D90-A28C-78C7FB20C24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Basic Lab setup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4656A36-3283-4D90-A28C-78C7FB20C24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7786741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28662" y="5429264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>
                <a:solidFill>
                  <a:srgbClr val="0070C0"/>
                </a:solidFill>
              </a:rPr>
              <a:t>Phonem DB from Voice Recognition Project  with different speakers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058" y="1142984"/>
            <a:ext cx="23574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70C0"/>
                </a:solidFill>
              </a:rPr>
              <a:t>MS </a:t>
            </a:r>
            <a:r>
              <a:rPr lang="en-US" sz="1100" dirty="0" err="1" smtClean="0">
                <a:solidFill>
                  <a:srgbClr val="0070C0"/>
                </a:solidFill>
              </a:rPr>
              <a:t>Windoof</a:t>
            </a:r>
            <a:r>
              <a:rPr lang="en-US" sz="1100" dirty="0" smtClean="0">
                <a:solidFill>
                  <a:srgbClr val="0070C0"/>
                </a:solidFill>
              </a:rPr>
              <a:t> XP Pro </a:t>
            </a:r>
            <a:r>
              <a:rPr lang="en-US" sz="1100" dirty="0" err="1" smtClean="0">
                <a:solidFill>
                  <a:srgbClr val="0070C0"/>
                </a:solidFill>
              </a:rPr>
              <a:t>Ver</a:t>
            </a:r>
            <a:r>
              <a:rPr lang="en-US" sz="1100" dirty="0" smtClean="0">
                <a:solidFill>
                  <a:srgbClr val="0070C0"/>
                </a:solidFill>
              </a:rPr>
              <a:t> 2002 SP3</a:t>
            </a:r>
          </a:p>
          <a:p>
            <a:r>
              <a:rPr lang="pt-BR" sz="1100" dirty="0" smtClean="0">
                <a:solidFill>
                  <a:srgbClr val="0070C0"/>
                </a:solidFill>
              </a:rPr>
              <a:t>Intel(R) Core(TM) 2 </a:t>
            </a:r>
          </a:p>
          <a:p>
            <a:r>
              <a:rPr lang="en-US" sz="1100" dirty="0" smtClean="0">
                <a:solidFill>
                  <a:srgbClr val="0070C0"/>
                </a:solidFill>
              </a:rPr>
              <a:t>E6750 @ 2.66 GHz 2.99 </a:t>
            </a:r>
            <a:r>
              <a:rPr lang="en-US" sz="1100" dirty="0" err="1" smtClean="0">
                <a:solidFill>
                  <a:srgbClr val="0070C0"/>
                </a:solidFill>
              </a:rPr>
              <a:t>Gz</a:t>
            </a:r>
            <a:endParaRPr lang="en-US" sz="1100" dirty="0" smtClean="0">
              <a:solidFill>
                <a:srgbClr val="0070C0"/>
              </a:solidFill>
            </a:endParaRPr>
          </a:p>
          <a:p>
            <a:r>
              <a:rPr lang="nn-NO" sz="1100" dirty="0" smtClean="0">
                <a:solidFill>
                  <a:srgbClr val="0070C0"/>
                </a:solidFill>
              </a:rPr>
              <a:t>RAM 2.00 GB</a:t>
            </a:r>
          </a:p>
          <a:p>
            <a:r>
              <a:rPr lang="en-US" sz="1100" dirty="0" smtClean="0">
                <a:solidFill>
                  <a:srgbClr val="0070C0"/>
                </a:solidFill>
              </a:rPr>
              <a:t>Skype Version 4.0.0.224</a:t>
            </a:r>
          </a:p>
          <a:p>
            <a:r>
              <a:rPr lang="en-US" sz="1100" dirty="0" smtClean="0">
                <a:solidFill>
                  <a:srgbClr val="0070C0"/>
                </a:solidFill>
              </a:rPr>
              <a:t>Skype’s audio codec SILK</a:t>
            </a:r>
            <a:endParaRPr lang="en-US" sz="11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7534298" cy="1006475"/>
          </a:xfrm>
        </p:spPr>
        <p:txBody>
          <a:bodyPr/>
          <a:lstStyle/>
          <a:p>
            <a:r>
              <a:rPr lang="de-CH" dirty="0" smtClean="0"/>
              <a:t>1. Engineering Approach:</a:t>
            </a:r>
            <a:br>
              <a:rPr lang="de-CH" dirty="0" smtClean="0"/>
            </a:br>
            <a:r>
              <a:rPr lang="de-CH" sz="2800" dirty="0" smtClean="0"/>
              <a:t>Influencing Parameters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000240"/>
            <a:ext cx="8567738" cy="3929090"/>
          </a:xfrm>
        </p:spPr>
        <p:txBody>
          <a:bodyPr/>
          <a:lstStyle/>
          <a:p>
            <a:r>
              <a:rPr lang="en-US" dirty="0" smtClean="0"/>
              <a:t>Audio codec is invariant component</a:t>
            </a:r>
          </a:p>
          <a:p>
            <a:r>
              <a:rPr lang="en-US" dirty="0" smtClean="0"/>
              <a:t>Skype’s internal (cryptography, network layer)</a:t>
            </a:r>
          </a:p>
          <a:p>
            <a:r>
              <a:rPr lang="en-US" dirty="0" smtClean="0"/>
              <a:t>Sound cards</a:t>
            </a:r>
          </a:p>
          <a:p>
            <a:r>
              <a:rPr lang="en-US" dirty="0" smtClean="0"/>
              <a:t>Software being used to feed voice into Skype</a:t>
            </a:r>
          </a:p>
          <a:p>
            <a:r>
              <a:rPr lang="en-US" dirty="0" smtClean="0"/>
              <a:t>Software being used to generate sounds.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4656A36-3283-4D90-A28C-78C7FB20C24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Derive the Transfer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4656A36-3283-4D90-A28C-78C7FB20C24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3428992" y="2643182"/>
            <a:ext cx="2357454" cy="142876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1714480" y="3357562"/>
            <a:ext cx="1285884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6143636" y="3357562"/>
            <a:ext cx="1357322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4286248" y="171448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dirty="0" smtClean="0">
                <a:solidFill>
                  <a:srgbClr val="0070C0"/>
                </a:solidFill>
              </a:rPr>
              <a:t>H</a:t>
            </a:r>
            <a:endParaRPr lang="en-US" sz="4000" dirty="0">
              <a:solidFill>
                <a:srgbClr val="0070C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643042" y="2500306"/>
            <a:ext cx="1071570" cy="573092"/>
            <a:chOff x="1643042" y="2643182"/>
            <a:chExt cx="1071570" cy="430216"/>
          </a:xfrm>
        </p:grpSpPr>
        <p:cxnSp>
          <p:nvCxnSpPr>
            <p:cNvPr id="12" name="Straight Connector 11"/>
            <p:cNvCxnSpPr/>
            <p:nvPr/>
          </p:nvCxnSpPr>
          <p:spPr bwMode="auto">
            <a:xfrm>
              <a:off x="1643042" y="3071810"/>
              <a:ext cx="500066" cy="158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rot="5400000" flipH="1" flipV="1">
              <a:off x="1928794" y="2857496"/>
              <a:ext cx="428628" cy="158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2143108" y="2643182"/>
              <a:ext cx="571504" cy="158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6143636" y="2409152"/>
            <a:ext cx="1402473" cy="735684"/>
            <a:chOff x="6143636" y="2409152"/>
            <a:chExt cx="1402473" cy="735684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6143636" y="3143248"/>
              <a:ext cx="357190" cy="158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Freeform 20"/>
            <p:cNvSpPr/>
            <p:nvPr/>
          </p:nvSpPr>
          <p:spPr bwMode="auto">
            <a:xfrm>
              <a:off x="6474691" y="2409152"/>
              <a:ext cx="1071418" cy="731212"/>
            </a:xfrm>
            <a:custGeom>
              <a:avLst/>
              <a:gdLst>
                <a:gd name="connsiteX0" fmla="*/ 0 w 1071418"/>
                <a:gd name="connsiteY0" fmla="*/ 731212 h 731212"/>
                <a:gd name="connsiteX1" fmla="*/ 92364 w 1071418"/>
                <a:gd name="connsiteY1" fmla="*/ 130848 h 731212"/>
                <a:gd name="connsiteX2" fmla="*/ 147782 w 1071418"/>
                <a:gd name="connsiteY2" fmla="*/ 343284 h 731212"/>
                <a:gd name="connsiteX3" fmla="*/ 221673 w 1071418"/>
                <a:gd name="connsiteY3" fmla="*/ 29248 h 731212"/>
                <a:gd name="connsiteX4" fmla="*/ 277091 w 1071418"/>
                <a:gd name="connsiteY4" fmla="*/ 167793 h 731212"/>
                <a:gd name="connsiteX5" fmla="*/ 369454 w 1071418"/>
                <a:gd name="connsiteY5" fmla="*/ 75430 h 731212"/>
                <a:gd name="connsiteX6" fmla="*/ 572654 w 1071418"/>
                <a:gd name="connsiteY6" fmla="*/ 75430 h 731212"/>
                <a:gd name="connsiteX7" fmla="*/ 1071418 w 1071418"/>
                <a:gd name="connsiteY7" fmla="*/ 56957 h 731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1418" h="731212">
                  <a:moveTo>
                    <a:pt x="0" y="731212"/>
                  </a:moveTo>
                  <a:cubicBezTo>
                    <a:pt x="33867" y="463357"/>
                    <a:pt x="67734" y="195502"/>
                    <a:pt x="92364" y="130848"/>
                  </a:cubicBezTo>
                  <a:cubicBezTo>
                    <a:pt x="116994" y="66194"/>
                    <a:pt x="126230" y="360217"/>
                    <a:pt x="147782" y="343284"/>
                  </a:cubicBezTo>
                  <a:cubicBezTo>
                    <a:pt x="169334" y="326351"/>
                    <a:pt x="200122" y="58497"/>
                    <a:pt x="221673" y="29248"/>
                  </a:cubicBezTo>
                  <a:cubicBezTo>
                    <a:pt x="243225" y="0"/>
                    <a:pt x="252461" y="160096"/>
                    <a:pt x="277091" y="167793"/>
                  </a:cubicBezTo>
                  <a:cubicBezTo>
                    <a:pt x="301721" y="175490"/>
                    <a:pt x="320194" y="90824"/>
                    <a:pt x="369454" y="75430"/>
                  </a:cubicBezTo>
                  <a:cubicBezTo>
                    <a:pt x="418715" y="60036"/>
                    <a:pt x="455660" y="78509"/>
                    <a:pt x="572654" y="75430"/>
                  </a:cubicBezTo>
                  <a:cubicBezTo>
                    <a:pt x="689648" y="72351"/>
                    <a:pt x="994448" y="60036"/>
                    <a:pt x="1071418" y="56957"/>
                  </a:cubicBezTo>
                </a:path>
              </a:pathLst>
            </a:custGeom>
            <a:solidFill>
              <a:schemeClr val="bg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" name="Freeform 14"/>
          <p:cNvSpPr/>
          <p:nvPr/>
        </p:nvSpPr>
        <p:spPr bwMode="auto">
          <a:xfrm>
            <a:off x="1514764" y="3759200"/>
            <a:ext cx="785091" cy="480291"/>
          </a:xfrm>
          <a:custGeom>
            <a:avLst/>
            <a:gdLst>
              <a:gd name="connsiteX0" fmla="*/ 0 w 785091"/>
              <a:gd name="connsiteY0" fmla="*/ 480291 h 480291"/>
              <a:gd name="connsiteX1" fmla="*/ 73891 w 785091"/>
              <a:gd name="connsiteY1" fmla="*/ 9236 h 480291"/>
              <a:gd name="connsiteX2" fmla="*/ 184727 w 785091"/>
              <a:gd name="connsiteY2" fmla="*/ 443345 h 480291"/>
              <a:gd name="connsiteX3" fmla="*/ 332509 w 785091"/>
              <a:gd name="connsiteY3" fmla="*/ 18473 h 480291"/>
              <a:gd name="connsiteX4" fmla="*/ 443345 w 785091"/>
              <a:gd name="connsiteY4" fmla="*/ 415636 h 480291"/>
              <a:gd name="connsiteX5" fmla="*/ 572654 w 785091"/>
              <a:gd name="connsiteY5" fmla="*/ 73891 h 480291"/>
              <a:gd name="connsiteX6" fmla="*/ 701963 w 785091"/>
              <a:gd name="connsiteY6" fmla="*/ 434109 h 480291"/>
              <a:gd name="connsiteX7" fmla="*/ 785091 w 785091"/>
              <a:gd name="connsiteY7" fmla="*/ 0 h 480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091" h="480291">
                <a:moveTo>
                  <a:pt x="0" y="480291"/>
                </a:moveTo>
                <a:cubicBezTo>
                  <a:pt x="21551" y="247842"/>
                  <a:pt x="43103" y="15394"/>
                  <a:pt x="73891" y="9236"/>
                </a:cubicBezTo>
                <a:cubicBezTo>
                  <a:pt x="104679" y="3078"/>
                  <a:pt x="141624" y="441806"/>
                  <a:pt x="184727" y="443345"/>
                </a:cubicBezTo>
                <a:cubicBezTo>
                  <a:pt x="227830" y="444884"/>
                  <a:pt x="289406" y="23091"/>
                  <a:pt x="332509" y="18473"/>
                </a:cubicBezTo>
                <a:cubicBezTo>
                  <a:pt x="375612" y="13855"/>
                  <a:pt x="403321" y="406400"/>
                  <a:pt x="443345" y="415636"/>
                </a:cubicBezTo>
                <a:cubicBezTo>
                  <a:pt x="483369" y="424872"/>
                  <a:pt x="529551" y="70812"/>
                  <a:pt x="572654" y="73891"/>
                </a:cubicBezTo>
                <a:cubicBezTo>
                  <a:pt x="615757" y="76970"/>
                  <a:pt x="666557" y="446424"/>
                  <a:pt x="701963" y="434109"/>
                </a:cubicBezTo>
                <a:cubicBezTo>
                  <a:pt x="737369" y="421794"/>
                  <a:pt x="768158" y="72351"/>
                  <a:pt x="785091" y="0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6308436" y="3833091"/>
            <a:ext cx="738909" cy="277091"/>
          </a:xfrm>
          <a:custGeom>
            <a:avLst/>
            <a:gdLst>
              <a:gd name="connsiteX0" fmla="*/ 0 w 738909"/>
              <a:gd name="connsiteY0" fmla="*/ 277091 h 277091"/>
              <a:gd name="connsiteX1" fmla="*/ 64655 w 738909"/>
              <a:gd name="connsiteY1" fmla="*/ 27709 h 277091"/>
              <a:gd name="connsiteX2" fmla="*/ 193964 w 738909"/>
              <a:gd name="connsiteY2" fmla="*/ 258618 h 277091"/>
              <a:gd name="connsiteX3" fmla="*/ 295564 w 738909"/>
              <a:gd name="connsiteY3" fmla="*/ 27709 h 277091"/>
              <a:gd name="connsiteX4" fmla="*/ 424873 w 738909"/>
              <a:gd name="connsiteY4" fmla="*/ 249382 h 277091"/>
              <a:gd name="connsiteX5" fmla="*/ 517237 w 738909"/>
              <a:gd name="connsiteY5" fmla="*/ 18473 h 277091"/>
              <a:gd name="connsiteX6" fmla="*/ 665019 w 738909"/>
              <a:gd name="connsiteY6" fmla="*/ 221673 h 277091"/>
              <a:gd name="connsiteX7" fmla="*/ 738909 w 738909"/>
              <a:gd name="connsiteY7" fmla="*/ 0 h 27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8909" h="277091">
                <a:moveTo>
                  <a:pt x="0" y="277091"/>
                </a:moveTo>
                <a:cubicBezTo>
                  <a:pt x="16164" y="153939"/>
                  <a:pt x="32328" y="30788"/>
                  <a:pt x="64655" y="27709"/>
                </a:cubicBezTo>
                <a:cubicBezTo>
                  <a:pt x="96982" y="24630"/>
                  <a:pt x="155479" y="258618"/>
                  <a:pt x="193964" y="258618"/>
                </a:cubicBezTo>
                <a:cubicBezTo>
                  <a:pt x="232449" y="258618"/>
                  <a:pt x="257079" y="29248"/>
                  <a:pt x="295564" y="27709"/>
                </a:cubicBezTo>
                <a:cubicBezTo>
                  <a:pt x="334049" y="26170"/>
                  <a:pt x="387928" y="250921"/>
                  <a:pt x="424873" y="249382"/>
                </a:cubicBezTo>
                <a:cubicBezTo>
                  <a:pt x="461818" y="247843"/>
                  <a:pt x="477213" y="23091"/>
                  <a:pt x="517237" y="18473"/>
                </a:cubicBezTo>
                <a:cubicBezTo>
                  <a:pt x="557261" y="13855"/>
                  <a:pt x="628074" y="224752"/>
                  <a:pt x="665019" y="221673"/>
                </a:cubicBezTo>
                <a:cubicBezTo>
                  <a:pt x="701964" y="218594"/>
                  <a:pt x="729673" y="36945"/>
                  <a:pt x="738909" y="0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Example: Frequency sweep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4656A36-3283-4D90-A28C-78C7FB20C24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85926"/>
            <a:ext cx="56864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Result: Skype Transfer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4656A36-3283-4D90-A28C-78C7FB20C24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643188"/>
            <a:ext cx="5929354" cy="321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8596" y="1357298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rgbClr val="0070C0"/>
                </a:solidFill>
              </a:rPr>
              <a:t>Desync  packet generation process and codec output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388" y="442913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rgbClr val="0070C0"/>
                </a:solidFill>
              </a:rPr>
              <a:t>Speeds unsyncronized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190" y="264318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rgbClr val="0070C0"/>
                </a:solidFill>
              </a:rPr>
              <a:t>codec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18" y="507207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rgbClr val="0070C0"/>
                </a:solidFill>
              </a:rPr>
              <a:t>Ip layer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rot="5400000" flipH="1" flipV="1">
            <a:off x="1964513" y="4536289"/>
            <a:ext cx="857256" cy="21431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429256" y="3071810"/>
            <a:ext cx="785818" cy="35719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6BB162-1921-414C-ADF8-B92F4FC76FF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921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60350"/>
            <a:ext cx="6840538" cy="2043113"/>
          </a:xfrm>
        </p:spPr>
        <p:txBody>
          <a:bodyPr/>
          <a:lstStyle/>
          <a:p>
            <a:pPr eaLnBrk="1" hangingPunct="1"/>
            <a:r>
              <a:rPr lang="de-CH" dirty="0" smtClean="0"/>
              <a:t>Contents</a:t>
            </a:r>
            <a:endParaRPr lang="en-US" sz="2400" dirty="0" smtClean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625600"/>
            <a:ext cx="8569325" cy="4770438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endParaRPr lang="de-CH" dirty="0" smtClean="0"/>
          </a:p>
          <a:p>
            <a:pPr eaLnBrk="1" hangingPunct="1">
              <a:buFont typeface="Arial" charset="0"/>
              <a:buChar char="•"/>
            </a:pPr>
            <a:r>
              <a:rPr lang="de-CH" dirty="0" smtClean="0"/>
              <a:t>Who, What (WTF), Why</a:t>
            </a:r>
          </a:p>
          <a:p>
            <a:pPr eaLnBrk="1" hangingPunct="1">
              <a:buFont typeface="Arial" charset="0"/>
              <a:buChar char="•"/>
            </a:pPr>
            <a:r>
              <a:rPr lang="de-CH" dirty="0" smtClean="0"/>
              <a:t>Short Introduction 2 TM</a:t>
            </a:r>
          </a:p>
          <a:p>
            <a:pPr eaLnBrk="1" hangingPunct="1">
              <a:buFont typeface="Arial" charset="0"/>
              <a:buChar char="•"/>
            </a:pPr>
            <a:r>
              <a:rPr lang="de-CH" dirty="0" smtClean="0"/>
              <a:t>Engineering Approach</a:t>
            </a:r>
          </a:p>
          <a:p>
            <a:pPr eaLnBrk="1" hangingPunct="1">
              <a:buFont typeface="Arial" charset="0"/>
              <a:buChar char="•"/>
            </a:pPr>
            <a:r>
              <a:rPr lang="de-CH" dirty="0" smtClean="0"/>
              <a:t>TM Signal Analysis Methods</a:t>
            </a:r>
          </a:p>
          <a:p>
            <a:pPr eaLnBrk="1" hangingPunct="1">
              <a:buFont typeface="Arial" charset="0"/>
              <a:buChar char="•"/>
            </a:pPr>
            <a:r>
              <a:rPr lang="de-CH" dirty="0" smtClean="0"/>
              <a:t>Results </a:t>
            </a:r>
          </a:p>
          <a:p>
            <a:pPr eaLnBrk="1" hangingPunct="1">
              <a:buFont typeface="Arial" charset="0"/>
              <a:buChar char="•"/>
            </a:pPr>
            <a:r>
              <a:rPr lang="de-CH" dirty="0" smtClean="0"/>
              <a:t>Questions</a:t>
            </a:r>
          </a:p>
        </p:txBody>
      </p:sp>
      <p:pic>
        <p:nvPicPr>
          <p:cNvPr id="5" name="Picture 4" descr="pack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2857496"/>
            <a:ext cx="785806" cy="928682"/>
          </a:xfrm>
          <a:prstGeom prst="rect">
            <a:avLst/>
          </a:prstGeom>
        </p:spPr>
      </p:pic>
      <p:pic>
        <p:nvPicPr>
          <p:cNvPr id="6" name="Picture 5" descr="pack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48" y="2786058"/>
            <a:ext cx="785806" cy="928682"/>
          </a:xfrm>
          <a:prstGeom prst="rect">
            <a:avLst/>
          </a:prstGeom>
        </p:spPr>
      </p:pic>
      <p:pic>
        <p:nvPicPr>
          <p:cNvPr id="7" name="Picture 6" descr="pack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785926"/>
            <a:ext cx="785806" cy="928682"/>
          </a:xfrm>
          <a:prstGeom prst="rect">
            <a:avLst/>
          </a:prstGeom>
        </p:spPr>
      </p:pic>
      <p:pic>
        <p:nvPicPr>
          <p:cNvPr id="8" name="Picture 7" descr="pack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1785926"/>
            <a:ext cx="785806" cy="928682"/>
          </a:xfrm>
          <a:prstGeom prst="rect">
            <a:avLst/>
          </a:prstGeom>
        </p:spPr>
      </p:pic>
      <p:pic>
        <p:nvPicPr>
          <p:cNvPr id="9" name="Picture 8" descr="pack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48" y="1714488"/>
            <a:ext cx="785806" cy="92868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 rot="10800000">
            <a:off x="4357686" y="2285992"/>
            <a:ext cx="500066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10800000" flipV="1">
            <a:off x="4510086" y="2428868"/>
            <a:ext cx="419104" cy="95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10800000">
            <a:off x="5929322" y="2285992"/>
            <a:ext cx="35719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10800000">
            <a:off x="6072198" y="2428868"/>
            <a:ext cx="214314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rot="10800000" flipV="1">
            <a:off x="7429520" y="2214554"/>
            <a:ext cx="419104" cy="95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10800000">
            <a:off x="7572396" y="2357430"/>
            <a:ext cx="214314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rot="10800000">
            <a:off x="6286512" y="3214686"/>
            <a:ext cx="500066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rot="10800000">
            <a:off x="6500826" y="3357562"/>
            <a:ext cx="276228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10800000">
            <a:off x="8715404" y="3214686"/>
            <a:ext cx="357158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10800000" flipV="1">
            <a:off x="8724896" y="3357562"/>
            <a:ext cx="419104" cy="95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2. Mining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Engineering approach inappropriate, model too complex</a:t>
            </a:r>
          </a:p>
          <a:p>
            <a:r>
              <a:rPr lang="de-CH" dirty="0" smtClean="0"/>
              <a:t>So Voice to Packet generation process has to be learned</a:t>
            </a:r>
          </a:p>
          <a:p>
            <a:r>
              <a:rPr lang="de-CH" dirty="0" smtClean="0"/>
              <a:t>Find  mapping:</a:t>
            </a:r>
          </a:p>
          <a:p>
            <a:pPr lvl="1"/>
            <a:r>
              <a:rPr lang="de-CH" dirty="0" smtClean="0"/>
              <a:t>Phonems</a:t>
            </a:r>
          </a:p>
          <a:p>
            <a:pPr lvl="1"/>
            <a:r>
              <a:rPr lang="de-CH" dirty="0" smtClean="0"/>
              <a:t>Words</a:t>
            </a:r>
          </a:p>
          <a:p>
            <a:pPr lvl="1"/>
            <a:r>
              <a:rPr lang="de-CH" dirty="0" smtClean="0"/>
              <a:t>Sentences</a:t>
            </a:r>
          </a:p>
          <a:p>
            <a:pPr lvl="1"/>
            <a:endParaRPr lang="de-CH" dirty="0" smtClean="0"/>
          </a:p>
          <a:p>
            <a:r>
              <a:rPr lang="de-CH" dirty="0" smtClean="0"/>
              <a:t>Produce Invariants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4656A36-3283-4D90-A28C-78C7FB20C24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857496"/>
            <a:ext cx="4857784" cy="271464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Right Brace 5"/>
          <p:cNvSpPr/>
          <p:nvPr/>
        </p:nvSpPr>
        <p:spPr bwMode="auto">
          <a:xfrm>
            <a:off x="2928926" y="3500438"/>
            <a:ext cx="714380" cy="1143008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7820050" cy="1006475"/>
          </a:xfrm>
        </p:spPr>
        <p:txBody>
          <a:bodyPr/>
          <a:lstStyle/>
          <a:p>
            <a:r>
              <a:rPr lang="de-CH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Attack, Comb, Decay, Sustain, Release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4656A36-3283-4D90-A28C-78C7FB20C24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74"/>
            <a:ext cx="60007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reeform 5"/>
          <p:cNvSpPr/>
          <p:nvPr/>
        </p:nvSpPr>
        <p:spPr bwMode="auto">
          <a:xfrm>
            <a:off x="3500430" y="4857760"/>
            <a:ext cx="138523" cy="272131"/>
          </a:xfrm>
          <a:custGeom>
            <a:avLst/>
            <a:gdLst>
              <a:gd name="connsiteX0" fmla="*/ 18473 w 138523"/>
              <a:gd name="connsiteY0" fmla="*/ 13513 h 272131"/>
              <a:gd name="connsiteX1" fmla="*/ 120073 w 138523"/>
              <a:gd name="connsiteY1" fmla="*/ 22749 h 272131"/>
              <a:gd name="connsiteX2" fmla="*/ 110836 w 138523"/>
              <a:gd name="connsiteY2" fmla="*/ 96640 h 272131"/>
              <a:gd name="connsiteX3" fmla="*/ 83127 w 138523"/>
              <a:gd name="connsiteY3" fmla="*/ 105876 h 272131"/>
              <a:gd name="connsiteX4" fmla="*/ 27709 w 138523"/>
              <a:gd name="connsiteY4" fmla="*/ 115113 h 272131"/>
              <a:gd name="connsiteX5" fmla="*/ 92364 w 138523"/>
              <a:gd name="connsiteY5" fmla="*/ 124349 h 272131"/>
              <a:gd name="connsiteX6" fmla="*/ 101600 w 138523"/>
              <a:gd name="connsiteY6" fmla="*/ 152058 h 272131"/>
              <a:gd name="connsiteX7" fmla="*/ 92364 w 138523"/>
              <a:gd name="connsiteY7" fmla="*/ 225949 h 272131"/>
              <a:gd name="connsiteX8" fmla="*/ 36945 w 138523"/>
              <a:gd name="connsiteY8" fmla="*/ 244422 h 272131"/>
              <a:gd name="connsiteX9" fmla="*/ 0 w 138523"/>
              <a:gd name="connsiteY9" fmla="*/ 272131 h 27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523" h="272131">
                <a:moveTo>
                  <a:pt x="18473" y="13513"/>
                </a:moveTo>
                <a:cubicBezTo>
                  <a:pt x="52340" y="16592"/>
                  <a:pt x="94796" y="0"/>
                  <a:pt x="120073" y="22749"/>
                </a:cubicBezTo>
                <a:cubicBezTo>
                  <a:pt x="138523" y="39354"/>
                  <a:pt x="120917" y="73957"/>
                  <a:pt x="110836" y="96640"/>
                </a:cubicBezTo>
                <a:cubicBezTo>
                  <a:pt x="106882" y="105537"/>
                  <a:pt x="92631" y="103764"/>
                  <a:pt x="83127" y="105876"/>
                </a:cubicBezTo>
                <a:cubicBezTo>
                  <a:pt x="64845" y="109939"/>
                  <a:pt x="46182" y="112034"/>
                  <a:pt x="27709" y="115113"/>
                </a:cubicBezTo>
                <a:cubicBezTo>
                  <a:pt x="49261" y="118192"/>
                  <a:pt x="72892" y="114613"/>
                  <a:pt x="92364" y="124349"/>
                </a:cubicBezTo>
                <a:cubicBezTo>
                  <a:pt x="101072" y="128703"/>
                  <a:pt x="101600" y="142322"/>
                  <a:pt x="101600" y="152058"/>
                </a:cubicBezTo>
                <a:cubicBezTo>
                  <a:pt x="101600" y="176880"/>
                  <a:pt x="106599" y="205614"/>
                  <a:pt x="92364" y="225949"/>
                </a:cubicBezTo>
                <a:cubicBezTo>
                  <a:pt x="81197" y="241901"/>
                  <a:pt x="53147" y="233621"/>
                  <a:pt x="36945" y="244422"/>
                </a:cubicBezTo>
                <a:cubicBezTo>
                  <a:pt x="5613" y="265309"/>
                  <a:pt x="17085" y="255044"/>
                  <a:pt x="0" y="272131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14546" y="4786322"/>
            <a:ext cx="42258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Phoneme /  /, e.g. in word pleasure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5286388"/>
            <a:ext cx="5786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Find Homomorphism between 44 </a:t>
            </a:r>
            <a:r>
              <a:rPr lang="en-US" dirty="0" err="1" smtClean="0">
                <a:solidFill>
                  <a:srgbClr val="0070C0"/>
                </a:solidFill>
              </a:rPr>
              <a:t>Phonems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err="1" smtClean="0">
                <a:solidFill>
                  <a:srgbClr val="0070C0"/>
                </a:solidFill>
              </a:rPr>
              <a:t>Commutativity</a:t>
            </a:r>
            <a:r>
              <a:rPr lang="en-US" dirty="0" smtClean="0">
                <a:solidFill>
                  <a:srgbClr val="0070C0"/>
                </a:solidFill>
              </a:rPr>
              <a:t>		f (a * b) = f (b * a)</a:t>
            </a:r>
          </a:p>
          <a:p>
            <a:r>
              <a:rPr lang="en-US" dirty="0" err="1" smtClean="0">
                <a:solidFill>
                  <a:srgbClr val="0070C0"/>
                </a:solidFill>
              </a:rPr>
              <a:t>Additivity</a:t>
            </a:r>
            <a:r>
              <a:rPr lang="en-US" dirty="0" smtClean="0">
                <a:solidFill>
                  <a:srgbClr val="0070C0"/>
                </a:solidFill>
              </a:rPr>
              <a:t>			f (a * b) = f (a) * f (b)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Results: Signal Invariant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628775"/>
            <a:ext cx="8820150" cy="4678363"/>
          </a:xfrm>
        </p:spPr>
        <p:txBody>
          <a:bodyPr/>
          <a:lstStyle/>
          <a:p>
            <a:r>
              <a:rPr lang="de-CH" b="1" dirty="0" smtClean="0"/>
              <a:t>No</a:t>
            </a:r>
            <a:r>
              <a:rPr lang="de-CH" dirty="0" smtClean="0"/>
              <a:t> satisfying Homomorphism except in Signal Length and Silence / Signal</a:t>
            </a:r>
          </a:p>
          <a:p>
            <a:r>
              <a:rPr lang="de-CH" dirty="0" smtClean="0"/>
              <a:t>Word construction difficult due to phoneme overlapping</a:t>
            </a:r>
          </a:p>
          <a:p>
            <a:r>
              <a:rPr lang="de-CH" dirty="0" smtClean="0"/>
              <a:t>Noise / Silence estimation &amp; substraction improves results considerably</a:t>
            </a:r>
          </a:p>
          <a:p>
            <a:r>
              <a:rPr lang="de-CH" dirty="0" smtClean="0"/>
              <a:t>The longer the sequence, the better the results </a:t>
            </a:r>
          </a:p>
          <a:p>
            <a:pPr>
              <a:buNone/>
            </a:pPr>
            <a:r>
              <a:rPr lang="de-CH" dirty="0" smtClean="0">
                <a:sym typeface="Wingdings" pitchFamily="2" charset="2"/>
              </a:rPr>
              <a:t>              </a:t>
            </a:r>
            <a:r>
              <a:rPr lang="de-CH" sz="2800" dirty="0" smtClean="0">
                <a:sym typeface="Wingdings" pitchFamily="2" charset="2"/>
              </a:rPr>
              <a:t>Sentences Detection</a:t>
            </a:r>
          </a:p>
          <a:p>
            <a:pPr>
              <a:buNone/>
            </a:pPr>
            <a:endParaRPr lang="de-CH" dirty="0" smtClean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4656A36-3283-4D90-A28C-78C7FB20C24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Sentence Signals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4656A36-3283-4D90-A28C-78C7FB20C24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57298"/>
            <a:ext cx="6634812" cy="40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571604" y="5643578"/>
            <a:ext cx="5242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Same sentences, similar output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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Different Sentences same Speaker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4656A36-3283-4D90-A28C-78C7FB20C24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28680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786446" y="6000768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sym typeface="Wingdings" pitchFamily="2" charset="2"/>
              </a:rPr>
              <a:t>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Differentiation:</a:t>
            </a:r>
            <a:br>
              <a:rPr lang="en-US" dirty="0" smtClean="0"/>
            </a:br>
            <a:r>
              <a:rPr lang="en-US" sz="2400" dirty="0" smtClean="0"/>
              <a:t>Dynamic Time Warping (DTW)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8567738" cy="2085977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Dynamic programming algorithm, Predecessor of HMM</a:t>
            </a:r>
          </a:p>
          <a:p>
            <a:r>
              <a:rPr lang="en-US" dirty="0" smtClean="0"/>
              <a:t>Mainly used for speech processing</a:t>
            </a:r>
          </a:p>
          <a:p>
            <a:r>
              <a:rPr lang="en-US" dirty="0" smtClean="0"/>
              <a:t>Suited to compare sequences varying in time or speed</a:t>
            </a:r>
          </a:p>
          <a:p>
            <a:r>
              <a:rPr lang="de-CH" dirty="0" smtClean="0"/>
              <a:t>Squared euclidian distance</a:t>
            </a:r>
            <a:endParaRPr lang="en-US" dirty="0" smtClean="0"/>
          </a:p>
          <a:p>
            <a:r>
              <a:rPr lang="de-CH" dirty="0" smtClean="0"/>
              <a:t>Visualization of similarity DTW map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4656A36-3283-4D90-A28C-78C7FB20C24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71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929198"/>
            <a:ext cx="721523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EAD8959B-C4A7-489A-AD60-E2ADAC31BCE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2910" y="5786454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Young children should avoid exposure to contagious diseases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821533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71472" y="285728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Matching DTW map path</a:t>
            </a:r>
            <a:endParaRPr lang="en-US" sz="32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2214554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Optimal Path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rot="10800000" flipV="1">
            <a:off x="4143372" y="2643182"/>
            <a:ext cx="857256" cy="35719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EAD8959B-C4A7-489A-AD60-E2ADAC31BCE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001056" cy="455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71472" y="285728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Non-matching DTW map path</a:t>
            </a:r>
            <a:endParaRPr lang="en-US" sz="32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4414" y="5929330"/>
            <a:ext cx="6786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Young children should avoid exposure to contagious diseases </a:t>
            </a:r>
          </a:p>
        </p:txBody>
      </p:sp>
      <p:sp>
        <p:nvSpPr>
          <p:cNvPr id="6" name="Rectangle 5"/>
          <p:cNvSpPr/>
          <p:nvPr/>
        </p:nvSpPr>
        <p:spPr>
          <a:xfrm rot="16200000">
            <a:off x="-2637135" y="2779988"/>
            <a:ext cx="56436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The fog prevented them from arriving on time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EAD8959B-C4A7-489A-AD60-E2ADAC31BCE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85786" y="1643050"/>
            <a:ext cx="78581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Six Recordings: Permutation of three sentences</a:t>
            </a: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Nine target sentences, one model per sentence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rgbClr val="0070C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66% of correct Classification</a:t>
            </a: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err="1" smtClean="0">
                <a:solidFill>
                  <a:srgbClr val="0070C0"/>
                </a:solidFill>
              </a:rPr>
              <a:t>Mis</a:t>
            </a:r>
            <a:r>
              <a:rPr lang="en-US" sz="2400" dirty="0" smtClean="0">
                <a:solidFill>
                  <a:srgbClr val="0070C0"/>
                </a:solidFill>
              </a:rPr>
              <a:t>-classification: “I put the bomb in the train”    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  					 “I put the bomb in the bus”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Eight target sentences, several models per sentence</a:t>
            </a: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83% of correct guesses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285728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</a:rPr>
              <a:t>Results: Speaker dependent</a:t>
            </a:r>
            <a:endParaRPr lang="en-US" sz="3200" dirty="0">
              <a:solidFill>
                <a:schemeClr val="tx2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EAD8959B-C4A7-489A-AD60-E2ADAC31BCE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071546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 Recursive linear filter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 Mainly used for radar or missile tracking problems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 Estimates state of  linear discrete-time dynamical system from series of noisy measurements (If non-linear: use 1. order Taylor term)</a:t>
            </a:r>
          </a:p>
          <a:p>
            <a:pPr>
              <a:buFont typeface="Arial" pitchFamily="34" charset="0"/>
              <a:buChar char="•"/>
            </a:pPr>
            <a:r>
              <a:rPr lang="de-CH" dirty="0" smtClean="0">
                <a:solidFill>
                  <a:srgbClr val="0070C0"/>
                </a:solidFill>
              </a:rPr>
              <a:t> Process &amp; measurement noise must be additive and gaussian</a:t>
            </a:r>
            <a:endParaRPr lang="en-US" dirty="0" smtClean="0">
              <a:solidFill>
                <a:srgbClr val="0070C0"/>
              </a:solidFill>
            </a:endParaRPr>
          </a:p>
        </p:txBody>
      </p:sp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71810"/>
            <a:ext cx="4357686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496"/>
            <a:ext cx="435071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42844" y="142852"/>
            <a:ext cx="8072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</a:rPr>
              <a:t>Noise &amp; Speaker Resilience </a:t>
            </a:r>
          </a:p>
          <a:p>
            <a:r>
              <a:rPr lang="en-US" sz="28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</a:rPr>
              <a:t>The </a:t>
            </a:r>
            <a:r>
              <a:rPr lang="en-US" sz="28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</a:rPr>
              <a:t>Kalman</a:t>
            </a:r>
            <a:r>
              <a:rPr lang="en-US" sz="28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</a:rPr>
              <a:t> Filter </a:t>
            </a:r>
            <a:r>
              <a:rPr lang="en-US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</a:rPr>
              <a:t>(‘60ies)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929190" y="5000636"/>
            <a:ext cx="4500594" cy="1298026"/>
            <a:chOff x="4500562" y="5072074"/>
            <a:chExt cx="4500594" cy="1298026"/>
          </a:xfrm>
        </p:grpSpPr>
        <p:cxnSp>
          <p:nvCxnSpPr>
            <p:cNvPr id="9" name="Straight Arrow Connector 8"/>
            <p:cNvCxnSpPr/>
            <p:nvPr/>
          </p:nvCxnSpPr>
          <p:spPr bwMode="auto">
            <a:xfrm rot="5400000" flipH="1" flipV="1">
              <a:off x="6929454" y="5500702"/>
              <a:ext cx="928694" cy="7143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4500562" y="6000768"/>
              <a:ext cx="45005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 smtClean="0">
                  <a:solidFill>
                    <a:srgbClr val="0070C0"/>
                  </a:solidFill>
                </a:rPr>
                <a:t>Our case: k = 0 </a:t>
              </a:r>
              <a:r>
                <a:rPr lang="de-CH" dirty="0" smtClean="0">
                  <a:solidFill>
                    <a:srgbClr val="0070C0"/>
                  </a:solidFill>
                  <a:sym typeface="Wingdings" pitchFamily="2" charset="2"/>
                </a:rPr>
                <a:t> </a:t>
              </a:r>
              <a:r>
                <a:rPr lang="de-CH" dirty="0" smtClean="0">
                  <a:solidFill>
                    <a:srgbClr val="0070C0"/>
                  </a:solidFill>
                </a:rPr>
                <a:t>F,H,Q,R const in time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572396" y="5143512"/>
            <a:ext cx="1928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b="1" dirty="0" smtClean="0">
                <a:solidFill>
                  <a:schemeClr val="tx1"/>
                </a:solidFill>
              </a:rPr>
              <a:t>© Greg Welsh, Gary Bishop</a:t>
            </a:r>
            <a:endParaRPr lang="en-US" sz="800" b="1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rot="10800000">
            <a:off x="5357818" y="4786322"/>
            <a:ext cx="1643074" cy="121444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857364"/>
            <a:ext cx="4500594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3850" y="6453188"/>
            <a:ext cx="3454400" cy="366712"/>
          </a:xfrm>
          <a:noFill/>
        </p:spPr>
        <p:txBody>
          <a:bodyPr/>
          <a:lstStyle/>
          <a:p>
            <a:fld id="{7FF1C50C-EB4B-4518-8799-C2CC21B38104}" type="slidenum">
              <a:rPr lang="fr-FR" smtClean="0"/>
              <a:pPr/>
              <a:t>3</a:t>
            </a:fld>
            <a:endParaRPr lang="fr-FR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72" y="0"/>
            <a:ext cx="2786035" cy="850900"/>
          </a:xfrm>
        </p:spPr>
        <p:txBody>
          <a:bodyPr/>
          <a:lstStyle/>
          <a:p>
            <a:pPr eaLnBrk="1" hangingPunct="1"/>
            <a:r>
              <a:rPr lang="de-CH" sz="2400" dirty="0" smtClean="0">
                <a:solidFill>
                  <a:srgbClr val="FF0000"/>
                </a:solidFill>
              </a:rPr>
              <a:t>  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0269" name="TextBox 33"/>
          <p:cNvSpPr txBox="1">
            <a:spLocks noChangeArrowheads="1"/>
          </p:cNvSpPr>
          <p:nvPr/>
        </p:nvSpPr>
        <p:spPr bwMode="auto">
          <a:xfrm>
            <a:off x="6929438" y="4214813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AE"/>
              <a:t>ﺤﺮﺐ</a:t>
            </a:r>
            <a:endParaRPr lang="de-CH"/>
          </a:p>
        </p:txBody>
      </p:sp>
      <p:pic>
        <p:nvPicPr>
          <p:cNvPr id="1027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5500702"/>
            <a:ext cx="107157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5"/>
          <p:cNvSpPr txBox="1">
            <a:spLocks noChangeArrowheads="1"/>
          </p:cNvSpPr>
          <p:nvPr/>
        </p:nvSpPr>
        <p:spPr bwMode="auto">
          <a:xfrm>
            <a:off x="1142976" y="214290"/>
            <a:ext cx="63579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CH" sz="32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Who:				Since Feb 2011 @</a:t>
            </a:r>
            <a:endParaRPr lang="en-US" sz="32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" name="Picture 4" descr="GPN-2000-00104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285992"/>
            <a:ext cx="250029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0"/>
          <p:cNvGrpSpPr/>
          <p:nvPr/>
        </p:nvGrpSpPr>
        <p:grpSpPr>
          <a:xfrm>
            <a:off x="2357422" y="2571744"/>
            <a:ext cx="738187" cy="385763"/>
            <a:chOff x="4071938" y="3971925"/>
            <a:chExt cx="738187" cy="385763"/>
          </a:xfrm>
          <a:noFill/>
        </p:grpSpPr>
        <p:sp>
          <p:nvSpPr>
            <p:cNvPr id="17" name="Oval 16"/>
            <p:cNvSpPr/>
            <p:nvPr/>
          </p:nvSpPr>
          <p:spPr>
            <a:xfrm>
              <a:off x="4071938" y="4071938"/>
              <a:ext cx="214312" cy="28575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de-CH"/>
            </a:p>
          </p:txBody>
        </p:sp>
        <p:sp>
          <p:nvSpPr>
            <p:cNvPr id="18" name="Oval 17"/>
            <p:cNvSpPr/>
            <p:nvPr/>
          </p:nvSpPr>
          <p:spPr>
            <a:xfrm>
              <a:off x="4286250" y="4071938"/>
              <a:ext cx="214313" cy="28575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de-CH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467225" y="3971925"/>
              <a:ext cx="342900" cy="180975"/>
            </a:xfrm>
            <a:custGeom>
              <a:avLst/>
              <a:gdLst>
                <a:gd name="connsiteX0" fmla="*/ 0 w 342900"/>
                <a:gd name="connsiteY0" fmla="*/ 180975 h 180975"/>
                <a:gd name="connsiteX1" fmla="*/ 276225 w 342900"/>
                <a:gd name="connsiteY1" fmla="*/ 19050 h 180975"/>
                <a:gd name="connsiteX2" fmla="*/ 342900 w 342900"/>
                <a:gd name="connsiteY2" fmla="*/ 666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" h="180975">
                  <a:moveTo>
                    <a:pt x="0" y="180975"/>
                  </a:moveTo>
                  <a:cubicBezTo>
                    <a:pt x="109537" y="109537"/>
                    <a:pt x="219075" y="38100"/>
                    <a:pt x="276225" y="19050"/>
                  </a:cubicBezTo>
                  <a:cubicBezTo>
                    <a:pt x="333375" y="0"/>
                    <a:pt x="338137" y="33337"/>
                    <a:pt x="342900" y="66675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de-CH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28596" y="221455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>
                <a:solidFill>
                  <a:schemeClr val="tx1"/>
                </a:solidFill>
              </a:rPr>
              <a:t>Torben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3438" y="257174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>
                <a:solidFill>
                  <a:schemeClr val="tx1"/>
                </a:solidFill>
              </a:rPr>
              <a:t>Sebastian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20" y="350043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>
                <a:solidFill>
                  <a:schemeClr val="tx1"/>
                </a:solidFill>
              </a:rPr>
              <a:t>Antonino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57620" y="200024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>
                <a:solidFill>
                  <a:schemeClr val="tx1"/>
                </a:solidFill>
              </a:rPr>
              <a:t>Francesco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57356" y="414338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>
                <a:solidFill>
                  <a:schemeClr val="tx1"/>
                </a:solidFill>
              </a:rPr>
              <a:t>Noe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28794" y="200024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>
                <a:solidFill>
                  <a:schemeClr val="tx1"/>
                </a:solidFill>
              </a:rPr>
              <a:t>Stefan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00298" y="392906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>
                <a:solidFill>
                  <a:schemeClr val="tx1"/>
                </a:solidFill>
              </a:rPr>
              <a:t>Mischa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2910" y="500063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>
                <a:solidFill>
                  <a:schemeClr val="tx1"/>
                </a:solidFill>
              </a:rPr>
              <a:t>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43372" y="364331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>
                <a:solidFill>
                  <a:schemeClr val="tx1"/>
                </a:solidFill>
              </a:rPr>
              <a:t>Fabian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29322" y="6215082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solidFill>
                  <a:schemeClr val="tx1"/>
                </a:solidFill>
              </a:rPr>
              <a:t>Dago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14876" y="5000636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smtClean="0">
                <a:solidFill>
                  <a:schemeClr val="tx1"/>
                </a:solidFill>
              </a:rPr>
              <a:t>© </a:t>
            </a:r>
            <a:r>
              <a:rPr lang="de-CH" sz="800" b="1" dirty="0" smtClean="0">
                <a:solidFill>
                  <a:schemeClr val="tx1"/>
                </a:solidFill>
              </a:rPr>
              <a:t>Rouxel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00892" y="6581001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smtClean="0">
                <a:solidFill>
                  <a:schemeClr val="tx1"/>
                </a:solidFill>
              </a:rPr>
              <a:t>© </a:t>
            </a:r>
            <a:r>
              <a:rPr lang="de-CH" sz="800" b="1" dirty="0" smtClean="0">
                <a:solidFill>
                  <a:schemeClr val="tx1"/>
                </a:solidFill>
              </a:rPr>
              <a:t>Rouxel</a:t>
            </a:r>
            <a:endParaRPr lang="en-US" sz="800" b="1" dirty="0">
              <a:solidFill>
                <a:schemeClr val="tx1"/>
              </a:solidFill>
            </a:endParaRPr>
          </a:p>
        </p:txBody>
      </p:sp>
      <p:pic>
        <p:nvPicPr>
          <p:cNvPr id="28" name="Picture 11" descr="EURECOM-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96" y="1142984"/>
            <a:ext cx="119856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43834" y="1714488"/>
            <a:ext cx="1143008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csit_logo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2396" y="785794"/>
            <a:ext cx="1214446" cy="35242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714612" y="5715016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smtClean="0">
                <a:solidFill>
                  <a:schemeClr val="tx1"/>
                </a:solidFill>
              </a:rPr>
              <a:t>Antonio, Patrick, Hugo, Pascal, K-Pascal, Mehdi, Javier, Seili, Flo, Frederic, Markus, ...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15074" y="1714488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solidFill>
                  <a:schemeClr val="tx1"/>
                </a:solidFill>
              </a:rPr>
              <a:t>Nur &amp; Malcolm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15074" y="1285860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solidFill>
                  <a:schemeClr val="tx1"/>
                </a:solidFill>
              </a:rPr>
              <a:t>Ulrich, Ernst, ...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15008" y="857232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solidFill>
                  <a:schemeClr val="tx1"/>
                </a:solidFill>
              </a:rPr>
              <a:t>Sakir, Benoit, Antonio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00364" y="1928802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smtClean="0">
                <a:solidFill>
                  <a:schemeClr val="tx1"/>
                </a:solidFill>
              </a:rPr>
              <a:t>Wurst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01024" y="4714884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smtClean="0">
                <a:solidFill>
                  <a:schemeClr val="tx1"/>
                </a:solidFill>
              </a:rPr>
              <a:t>© </a:t>
            </a:r>
            <a:r>
              <a:rPr lang="de-CH" sz="800" b="1" dirty="0" smtClean="0">
                <a:solidFill>
                  <a:schemeClr val="tx1"/>
                </a:solidFill>
              </a:rPr>
              <a:t>NASA</a:t>
            </a:r>
            <a:endParaRPr lang="en-US" sz="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EAD8959B-C4A7-489A-AD60-E2ADAC31BCE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357298"/>
            <a:ext cx="52387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714348" y="4143380"/>
            <a:ext cx="75724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Position of Alice and Bob not known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Bob: At time t1 plane at position X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2907B9"/>
                </a:solidFill>
              </a:rPr>
              <a:t> Alice: At time t2, the plane is at position Y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solidFill>
                <a:srgbClr val="0070C0"/>
              </a:solidFill>
            </a:endParaRPr>
          </a:p>
          <a:p>
            <a:r>
              <a:rPr lang="en-US" sz="2000" dirty="0" err="1" smtClean="0">
                <a:solidFill>
                  <a:srgbClr val="0070C0"/>
                </a:solidFill>
              </a:rPr>
              <a:t>Kalman</a:t>
            </a:r>
            <a:r>
              <a:rPr lang="en-US" sz="2000" dirty="0" smtClean="0">
                <a:solidFill>
                  <a:srgbClr val="0070C0"/>
                </a:solidFill>
              </a:rPr>
              <a:t> Filter: Prediction of next plane position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At time t3, the plane will be at position Z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28926" y="142873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rgbClr val="0070C0"/>
                </a:solidFill>
              </a:rPr>
              <a:t>X,t1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6182" y="214311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rgbClr val="0070C0"/>
                </a:solidFill>
              </a:rPr>
              <a:t>Y,t2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242886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rgbClr val="0070C0"/>
                </a:solidFill>
              </a:rPr>
              <a:t>Z,t3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285728"/>
            <a:ext cx="59293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Kalman Filter Functionality</a:t>
            </a:r>
          </a:p>
          <a:p>
            <a:r>
              <a:rPr lang="de-CH" sz="2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Average Estimator, Predictor</a:t>
            </a:r>
            <a:endParaRPr lang="en-US" sz="20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EAD8959B-C4A7-489A-AD60-E2ADAC31BCE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28596" y="1357298"/>
            <a:ext cx="8358246" cy="4714908"/>
            <a:chOff x="1142976" y="785794"/>
            <a:chExt cx="8001024" cy="4327798"/>
          </a:xfrm>
        </p:grpSpPr>
        <p:pic>
          <p:nvPicPr>
            <p:cNvPr id="16896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42976" y="1000108"/>
              <a:ext cx="6453201" cy="4113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7" name="Straight Arrow Connector 6"/>
            <p:cNvCxnSpPr/>
            <p:nvPr/>
          </p:nvCxnSpPr>
          <p:spPr bwMode="auto">
            <a:xfrm>
              <a:off x="6500826" y="1071546"/>
              <a:ext cx="571504" cy="35719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7286612" y="2285992"/>
              <a:ext cx="1857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 smtClean="0">
                  <a:solidFill>
                    <a:srgbClr val="0070C0"/>
                  </a:solidFill>
                </a:rPr>
                <a:t>Estimation Goal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cxnSp>
          <p:nvCxnSpPr>
            <p:cNvPr id="10" name="Straight Arrow Connector 9"/>
            <p:cNvCxnSpPr>
              <a:endCxn id="168962" idx="3"/>
            </p:cNvCxnSpPr>
            <p:nvPr/>
          </p:nvCxnSpPr>
          <p:spPr bwMode="auto">
            <a:xfrm rot="10800000" flipV="1">
              <a:off x="7596178" y="2643182"/>
              <a:ext cx="833475" cy="41366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5929322" y="785794"/>
              <a:ext cx="2286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 smtClean="0">
                  <a:solidFill>
                    <a:srgbClr val="0070C0"/>
                  </a:solidFill>
                </a:rPr>
                <a:t>Data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28926" y="3857628"/>
              <a:ext cx="22860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 smtClean="0">
                  <a:solidFill>
                    <a:srgbClr val="0070C0"/>
                  </a:solidFill>
                </a:rPr>
                <a:t>Kalman Filter Estimation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rot="10800000">
              <a:off x="2571736" y="3357562"/>
              <a:ext cx="642942" cy="500066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214282" y="285728"/>
            <a:ext cx="7643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Example: Constant Line Estimation</a:t>
            </a:r>
            <a:endParaRPr lang="en-US" sz="28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EAD8959B-C4A7-489A-AD60-E2ADAC31BCE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814393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142976" y="214290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Kalman Model for one Sentence</a:t>
            </a:r>
            <a:endParaRPr lang="en-US" sz="28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3643306" y="6143644"/>
            <a:ext cx="857256" cy="285752"/>
          </a:xfrm>
          <a:prstGeom prst="straightConnector1">
            <a:avLst/>
          </a:prstGeom>
          <a:solidFill>
            <a:srgbClr val="00B8FF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EAD8959B-C4A7-489A-AD60-E2ADAC31BCE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00034" y="1643050"/>
            <a:ext cx="814393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No perfect solution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Trade-offs between bandwidth consumption, computational power  and information leakage required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Padding at the cryptographic layer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Pad each packet  to bit position length, e.g., 58 </a:t>
            </a:r>
            <a:r>
              <a:rPr lang="en-US" sz="2000" dirty="0" smtClean="0">
                <a:solidFill>
                  <a:srgbClr val="0070C0"/>
                </a:solidFill>
                <a:sym typeface="Wingdings" pitchFamily="2" charset="2"/>
              </a:rPr>
              <a:t> 64 B</a:t>
            </a:r>
            <a:r>
              <a:rPr lang="en-US" sz="2000" dirty="0" smtClean="0">
                <a:solidFill>
                  <a:srgbClr val="0070C0"/>
                </a:solidFill>
              </a:rPr>
              <a:t>ytes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 Computational acceptable  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Add random payload to network layer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Random payload of random size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 New header field required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 Computational expensive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2976" y="214290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</a:rPr>
              <a:t>Mitigation Techniques</a:t>
            </a:r>
            <a:endParaRPr lang="en-US" sz="2800" b="1" dirty="0">
              <a:solidFill>
                <a:schemeClr val="tx2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EAD8959B-C4A7-489A-AD60-E2ADAC31BCE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00034" y="1720840"/>
            <a:ext cx="81439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Detection of a sentence in Skype traces is possible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rgbClr val="0070C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 Q&amp;D: With an average accuracy greater than 60%</a:t>
            </a:r>
          </a:p>
          <a:p>
            <a:pPr lvl="1">
              <a:buFont typeface="Arial" pitchFamily="34" charset="0"/>
              <a:buChar char="•"/>
            </a:pPr>
            <a:endParaRPr lang="en-US" sz="2000" dirty="0" smtClean="0">
              <a:solidFill>
                <a:srgbClr val="0070C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 Can reach 83% under specific conditions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Kalman</a:t>
            </a:r>
            <a:r>
              <a:rPr lang="en-US" sz="2400" dirty="0" smtClean="0">
                <a:solidFill>
                  <a:srgbClr val="0070C0"/>
                </a:solidFill>
              </a:rPr>
              <a:t> Filter: Speaker independent models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Mitigation techniques: Relatively easy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Invest more work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</a:t>
            </a:r>
            <a:r>
              <a:rPr lang="en-US" sz="2400" dirty="0" smtClean="0">
                <a:solidFill>
                  <a:srgbClr val="0070C0"/>
                </a:solidFill>
              </a:rPr>
              <a:t> better results: s. USA 2011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2976" y="214290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</a:rPr>
              <a:t>Conclusions</a:t>
            </a:r>
            <a:endParaRPr lang="en-US" sz="2800" b="1" dirty="0">
              <a:solidFill>
                <a:schemeClr val="tx2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EAD8959B-C4A7-489A-AD60-E2ADAC31BCE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2976" y="214290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</a:rPr>
              <a:t>Next: All IP Signal Processing</a:t>
            </a:r>
            <a:endParaRPr lang="en-US" sz="2800" b="1" dirty="0">
              <a:solidFill>
                <a:schemeClr val="tx2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9" name="Picture 8" descr="wurst_http_120_subplott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794"/>
            <a:ext cx="9144000" cy="578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final_hinte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86124"/>
            <a:ext cx="428628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455722-5F35-407D-8F0B-7A8C05DBFBD9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25604" name="AutoShape 5"/>
          <p:cNvSpPr>
            <a:spLocks noChangeArrowheads="1"/>
          </p:cNvSpPr>
          <p:nvPr/>
        </p:nvSpPr>
        <p:spPr bwMode="auto">
          <a:xfrm>
            <a:off x="2714612" y="714356"/>
            <a:ext cx="6429388" cy="3714776"/>
          </a:xfrm>
          <a:prstGeom prst="cloudCallout">
            <a:avLst>
              <a:gd name="adj1" fmla="val -59174"/>
              <a:gd name="adj2" fmla="val 47281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>
              <a:latin typeface="Frutiger 45 Light" pitchFamily="34" charset="0"/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3143176" y="1857364"/>
            <a:ext cx="600082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B0F0"/>
                </a:solidFill>
              </a:rPr>
              <a:t>Science is a way of thinking much more than it is a body of knowledge. </a:t>
            </a:r>
          </a:p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B0F0"/>
                </a:solidFill>
              </a:rPr>
              <a:t>Carl Sagan</a:t>
            </a:r>
            <a:br>
              <a:rPr lang="en-US" sz="2800" dirty="0" smtClean="0">
                <a:solidFill>
                  <a:srgbClr val="00B0F0"/>
                </a:solidFill>
              </a:rPr>
            </a:b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323850" y="260350"/>
            <a:ext cx="6840538" cy="2043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buFont typeface="Times New Roman" pitchFamily="16" charset="0"/>
              <a:buNone/>
              <a:defRPr/>
            </a:pPr>
            <a:r>
              <a:rPr lang="de-CH" sz="3200" b="1" kern="0" dirty="0">
                <a:solidFill>
                  <a:srgbClr val="808080"/>
                </a:solidFill>
                <a:latin typeface="+mj-lt"/>
                <a:ea typeface="+mj-ea"/>
                <a:cs typeface="+mj-cs"/>
              </a:rPr>
              <a:t>Questions / Comments</a:t>
            </a:r>
            <a:endParaRPr lang="en-US" sz="3200" b="1" kern="0" dirty="0">
              <a:solidFill>
                <a:srgbClr val="80808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4786314" y="6000768"/>
            <a:ext cx="3929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CH" sz="2400" dirty="0">
                <a:solidFill>
                  <a:srgbClr val="00B0F0"/>
                </a:solidFill>
              </a:rPr>
              <a:t>stefan.burschka@ruag.com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5643578"/>
            <a:ext cx="4500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chemeClr val="tx1"/>
                </a:solidFill>
              </a:rPr>
              <a:t>http://sourceforge.net/projects/tranalyzer/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14612" y="485776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>
                <a:solidFill>
                  <a:schemeClr val="tx1"/>
                </a:solidFill>
              </a:rPr>
              <a:t>V0.57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final_hinte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785794"/>
            <a:ext cx="221454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1917" y="2143116"/>
            <a:ext cx="1262083" cy="10001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428597" y="928670"/>
            <a:ext cx="8358246" cy="5616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15963" lvl="1" indent="-269875">
              <a:lnSpc>
                <a:spcPct val="96000"/>
              </a:lnSpc>
              <a:spcAft>
                <a:spcPts val="1000"/>
              </a:spcAft>
              <a:buFont typeface="Frutiger 45 Light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de-CH" sz="2000">
              <a:solidFill>
                <a:srgbClr val="000000"/>
              </a:solidFill>
              <a:latin typeface="Frutiger 45 Light" pitchFamily="34" charset="0"/>
            </a:endParaRPr>
          </a:p>
          <a:p>
            <a:pPr marL="268288" indent="-268288">
              <a:lnSpc>
                <a:spcPct val="96000"/>
              </a:lnSpc>
              <a:spcAft>
                <a:spcPts val="7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de-CH" sz="1400">
              <a:solidFill>
                <a:srgbClr val="000000"/>
              </a:solidFill>
              <a:latin typeface="Frutiger 45 Light" pitchFamily="34" charset="0"/>
            </a:endParaRPr>
          </a:p>
          <a:p>
            <a:pPr marL="715963" lvl="1" indent="-269875">
              <a:lnSpc>
                <a:spcPct val="96000"/>
              </a:lnSpc>
              <a:spcAft>
                <a:spcPts val="700"/>
              </a:spcAft>
              <a:buFont typeface="Frutiger 45 Light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de-CH" sz="1400">
              <a:solidFill>
                <a:srgbClr val="000000"/>
              </a:solidFill>
              <a:latin typeface="Frutiger 45 Light" pitchFamily="34" charset="0"/>
            </a:endParaRPr>
          </a:p>
          <a:p>
            <a:pPr marL="715963" lvl="1" indent="-269875">
              <a:lnSpc>
                <a:spcPct val="96000"/>
              </a:lnSpc>
              <a:spcAft>
                <a:spcPts val="1000"/>
              </a:spcAft>
              <a:buClr>
                <a:srgbClr val="002080"/>
              </a:buClr>
              <a:buFont typeface="Frutiger 45 Light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de-CH" sz="2000">
              <a:solidFill>
                <a:srgbClr val="002080"/>
              </a:solidFill>
              <a:latin typeface="Frutiger 45 Light" pitchFamily="34" charset="0"/>
            </a:endParaRPr>
          </a:p>
          <a:p>
            <a:pPr marL="715963" lvl="1" indent="-269875">
              <a:lnSpc>
                <a:spcPct val="96000"/>
              </a:lnSpc>
              <a:spcAft>
                <a:spcPts val="1000"/>
              </a:spcAft>
              <a:buClr>
                <a:srgbClr val="002080"/>
              </a:buClr>
              <a:buFont typeface="Frutiger 45 Light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de-CH" sz="2000">
              <a:solidFill>
                <a:srgbClr val="002080"/>
              </a:solidFill>
              <a:latin typeface="Frutiger 45 Light" pitchFamily="34" charset="0"/>
            </a:endParaRPr>
          </a:p>
          <a:p>
            <a:pPr marL="268288" indent="-268288">
              <a:lnSpc>
                <a:spcPct val="96000"/>
              </a:lnSpc>
              <a:spcAft>
                <a:spcPts val="10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de-CH" sz="2000">
              <a:solidFill>
                <a:srgbClr val="002080"/>
              </a:solidFill>
              <a:latin typeface="Frutiger 45 Light" pitchFamily="34" charset="0"/>
            </a:endParaRPr>
          </a:p>
          <a:p>
            <a:pPr marL="268288" indent="-268288">
              <a:lnSpc>
                <a:spcPct val="96000"/>
              </a:lnSpc>
              <a:spcAft>
                <a:spcPts val="700"/>
              </a:spcAft>
              <a:buClr>
                <a:srgbClr val="00B050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de-CH" sz="1400">
              <a:solidFill>
                <a:srgbClr val="00B050"/>
              </a:solidFill>
              <a:latin typeface="Frutiger 45 Light" pitchFamily="34" charset="0"/>
            </a:endParaRPr>
          </a:p>
        </p:txBody>
      </p:sp>
      <p:sp>
        <p:nvSpPr>
          <p:cNvPr id="21507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4143375" y="6491288"/>
            <a:ext cx="3454400" cy="366712"/>
          </a:xfrm>
          <a:noFill/>
        </p:spPr>
        <p:txBody>
          <a:bodyPr/>
          <a:lstStyle/>
          <a:p>
            <a:fld id="{F25BED50-AE4D-477F-A505-C553A6650F09}" type="slidenum">
              <a:rPr lang="fr-FR" smtClean="0"/>
              <a:pPr/>
              <a:t>4</a:t>
            </a:fld>
            <a:endParaRPr lang="fr-FR" smtClean="0"/>
          </a:p>
        </p:txBody>
      </p:sp>
      <p:sp>
        <p:nvSpPr>
          <p:cNvPr id="21508" name="Rectangle 22"/>
          <p:cNvSpPr>
            <a:spLocks noChangeArrowheads="1"/>
          </p:cNvSpPr>
          <p:nvPr/>
        </p:nvSpPr>
        <p:spPr bwMode="auto">
          <a:xfrm>
            <a:off x="500063" y="1357313"/>
            <a:ext cx="8643937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CH" sz="2400" dirty="0">
                <a:solidFill>
                  <a:srgbClr val="0070C0"/>
                </a:solidFill>
              </a:rPr>
              <a:t> </a:t>
            </a:r>
          </a:p>
          <a:p>
            <a:r>
              <a:rPr lang="de-CH" sz="2400" dirty="0" smtClean="0">
                <a:solidFill>
                  <a:srgbClr val="0070C0"/>
                </a:solidFill>
              </a:rPr>
              <a:t>Network Troubleshooting: </a:t>
            </a:r>
            <a:endParaRPr lang="de-CH" sz="2400" dirty="0">
              <a:solidFill>
                <a:srgbClr val="0070C0"/>
              </a:solidFill>
            </a:endParaRPr>
          </a:p>
          <a:p>
            <a:pPr marL="631825" lvl="2" indent="-231775">
              <a:buFont typeface="Arial" charset="0"/>
              <a:buChar char="•"/>
            </a:pPr>
            <a:r>
              <a:rPr lang="de-CH" sz="2000" dirty="0" smtClean="0">
                <a:solidFill>
                  <a:srgbClr val="0070C0"/>
                </a:solidFill>
              </a:rPr>
              <a:t>NINA</a:t>
            </a:r>
            <a:r>
              <a:rPr lang="de-CH" sz="2000" dirty="0">
                <a:solidFill>
                  <a:srgbClr val="0070C0"/>
                </a:solidFill>
              </a:rPr>
              <a:t>: Automated Network Discovery and </a:t>
            </a:r>
            <a:r>
              <a:rPr lang="de-CH" sz="2000" dirty="0" smtClean="0">
                <a:solidFill>
                  <a:srgbClr val="0070C0"/>
                </a:solidFill>
              </a:rPr>
              <a:t>Mapping</a:t>
            </a:r>
          </a:p>
          <a:p>
            <a:pPr marL="631825" lvl="2" indent="-231775">
              <a:buFont typeface="Arial" charset="0"/>
              <a:buChar char="•"/>
            </a:pPr>
            <a:r>
              <a:rPr lang="de-CH" sz="2000" dirty="0" smtClean="0">
                <a:solidFill>
                  <a:srgbClr val="0070C0"/>
                </a:solidFill>
              </a:rPr>
              <a:t>TRANALYZER: High Speed and Volume Traffic  Flow Analyzer</a:t>
            </a:r>
          </a:p>
          <a:p>
            <a:pPr marL="631825" lvl="2" indent="-231775">
              <a:buFont typeface="Arial" charset="0"/>
              <a:buChar char="•"/>
            </a:pPr>
            <a:r>
              <a:rPr lang="de-CH" sz="2000" dirty="0" smtClean="0">
                <a:solidFill>
                  <a:srgbClr val="0070C0"/>
                </a:solidFill>
              </a:rPr>
              <a:t>TRAVIZ: Graphic Toolset for Tranalyzer </a:t>
            </a:r>
          </a:p>
          <a:p>
            <a:pPr marL="631825" lvl="2" indent="-231775">
              <a:buFont typeface="Arial" charset="0"/>
              <a:buChar char="•"/>
            </a:pPr>
            <a:endParaRPr lang="de-CH" sz="2000" dirty="0" smtClean="0">
              <a:solidFill>
                <a:srgbClr val="0070C0"/>
              </a:solidFill>
            </a:endParaRPr>
          </a:p>
          <a:p>
            <a:pPr marL="231775" lvl="1" indent="-231775"/>
            <a:endParaRPr lang="de-CH" sz="2400" dirty="0" smtClean="0">
              <a:solidFill>
                <a:srgbClr val="0070C0"/>
              </a:solidFill>
            </a:endParaRPr>
          </a:p>
          <a:p>
            <a:pPr marL="231775" lvl="1" indent="-231775"/>
            <a:r>
              <a:rPr lang="de-CH" sz="2400" dirty="0" smtClean="0">
                <a:solidFill>
                  <a:srgbClr val="0070C0"/>
                </a:solidFill>
              </a:rPr>
              <a:t>Operational Picture: </a:t>
            </a:r>
          </a:p>
          <a:p>
            <a:pPr marL="231775" lvl="1" indent="-231775"/>
            <a:r>
              <a:rPr lang="de-CH" sz="2400" dirty="0">
                <a:solidFill>
                  <a:srgbClr val="0070C0"/>
                </a:solidFill>
              </a:rPr>
              <a:t>	</a:t>
            </a:r>
            <a:r>
              <a:rPr lang="de-CH" sz="2400" dirty="0" smtClean="0">
                <a:solidFill>
                  <a:srgbClr val="0070C0"/>
                </a:solidFill>
              </a:rPr>
              <a:t>	</a:t>
            </a:r>
            <a:r>
              <a:rPr lang="de-CH" sz="2000" dirty="0" smtClean="0">
                <a:solidFill>
                  <a:srgbClr val="0070C0"/>
                </a:solidFill>
              </a:rPr>
              <a:t>How to understand Multidimensional Data?</a:t>
            </a:r>
          </a:p>
          <a:p>
            <a:pPr marL="231775" lvl="1" indent="-231775"/>
            <a:endParaRPr lang="de-CH" sz="2000" dirty="0" smtClean="0">
              <a:solidFill>
                <a:srgbClr val="0070C0"/>
              </a:solidFill>
            </a:endParaRPr>
          </a:p>
          <a:p>
            <a:pPr marL="231775" lvl="1" indent="-231775"/>
            <a:endParaRPr lang="de-CH" sz="2400" dirty="0" smtClean="0">
              <a:solidFill>
                <a:srgbClr val="0070C0"/>
              </a:solidFill>
            </a:endParaRPr>
          </a:p>
          <a:p>
            <a:pPr marL="231775" lvl="1" indent="-231775"/>
            <a:r>
              <a:rPr lang="de-CH" sz="2400" dirty="0" smtClean="0">
                <a:solidFill>
                  <a:srgbClr val="0070C0"/>
                </a:solidFill>
              </a:rPr>
              <a:t>Automated Protocol Learning and Statemachine reversing</a:t>
            </a:r>
          </a:p>
          <a:p>
            <a:pPr marL="231775" lvl="1" indent="-231775"/>
            <a:endParaRPr lang="de-CH" sz="2000" dirty="0" smtClean="0">
              <a:solidFill>
                <a:srgbClr val="0070C0"/>
              </a:solidFill>
            </a:endParaRPr>
          </a:p>
          <a:p>
            <a:pPr marL="231775" lvl="1" indent="-231775"/>
            <a:endParaRPr lang="de-CH" sz="2000" dirty="0" smtClean="0">
              <a:solidFill>
                <a:srgbClr val="0070C0"/>
              </a:solidFill>
            </a:endParaRPr>
          </a:p>
          <a:p>
            <a:pPr marL="231775" lvl="1" indent="-231775"/>
            <a:endParaRPr lang="de-CH" sz="2400" dirty="0" smtClean="0">
              <a:solidFill>
                <a:srgbClr val="FF0000"/>
              </a:solidFill>
            </a:endParaRPr>
          </a:p>
          <a:p>
            <a:pPr marL="231775" lvl="1" indent="-231775"/>
            <a:endParaRPr lang="de-CH" sz="2000" dirty="0">
              <a:solidFill>
                <a:srgbClr val="0070C0"/>
              </a:solidFill>
            </a:endParaRPr>
          </a:p>
          <a:p>
            <a:pPr>
              <a:buFont typeface="Arial" charset="0"/>
              <a:buChar char="•"/>
            </a:pPr>
            <a:endParaRPr lang="de-CH" sz="2400" dirty="0">
              <a:solidFill>
                <a:srgbClr val="0070C0"/>
              </a:solidFill>
            </a:endParaRPr>
          </a:p>
          <a:p>
            <a:pPr>
              <a:buFont typeface="Arial" charset="0"/>
              <a:buChar char="•"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4" name="Rectangle 1"/>
          <p:cNvSpPr txBox="1">
            <a:spLocks noChangeArrowheads="1"/>
          </p:cNvSpPr>
          <p:nvPr/>
        </p:nvSpPr>
        <p:spPr bwMode="auto">
          <a:xfrm>
            <a:off x="323850" y="260350"/>
            <a:ext cx="6840538" cy="2043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buFont typeface="Times New Roman" pitchFamily="16" charset="0"/>
              <a:buNone/>
              <a:defRPr/>
            </a:pPr>
            <a:r>
              <a:rPr lang="de-CH" sz="3200" b="1" kern="0" dirty="0" smtClean="0">
                <a:solidFill>
                  <a:srgbClr val="808080"/>
                </a:solidFill>
                <a:latin typeface="+mj-lt"/>
                <a:ea typeface="+mj-ea"/>
                <a:cs typeface="+mj-cs"/>
              </a:rPr>
              <a:t>What: Apollo Projects</a:t>
            </a:r>
          </a:p>
        </p:txBody>
      </p:sp>
      <p:pic>
        <p:nvPicPr>
          <p:cNvPr id="7" name="Picture 6" descr="merged_31_02h00_umx_uStar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3286124"/>
            <a:ext cx="307180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142852"/>
            <a:ext cx="2428892" cy="157163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Picture 5" descr="amulefs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5500702"/>
            <a:ext cx="3357586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5233" name="Object 3"/>
          <p:cNvGraphicFramePr>
            <a:graphicFrameLocks noChangeAspect="1"/>
          </p:cNvGraphicFramePr>
          <p:nvPr/>
        </p:nvGraphicFramePr>
        <p:xfrm>
          <a:off x="1285852" y="5857892"/>
          <a:ext cx="225557" cy="785794"/>
        </p:xfrm>
        <a:graphic>
          <a:graphicData uri="http://schemas.openxmlformats.org/presentationml/2006/ole">
            <p:oleObj spid="_x0000_s95233" name="Clip" r:id="rId9" imgW="1485720" imgH="4876560" progId="">
              <p:embed/>
            </p:oleObj>
          </a:graphicData>
        </a:graphic>
      </p:graphicFrame>
      <p:graphicFrame>
        <p:nvGraphicFramePr>
          <p:cNvPr id="95234" name="Object 4"/>
          <p:cNvGraphicFramePr>
            <a:graphicFrameLocks noChangeAspect="1"/>
          </p:cNvGraphicFramePr>
          <p:nvPr/>
        </p:nvGraphicFramePr>
        <p:xfrm>
          <a:off x="0" y="6072206"/>
          <a:ext cx="1143028" cy="322299"/>
        </p:xfrm>
        <a:graphic>
          <a:graphicData uri="http://schemas.openxmlformats.org/presentationml/2006/ole">
            <p:oleObj spid="_x0000_s95234" name="Clip" r:id="rId10" imgW="862560" imgH="382680" progId="">
              <p:embed/>
            </p:oleObj>
          </a:graphicData>
        </a:graphic>
      </p:graphicFrame>
      <p:cxnSp>
        <p:nvCxnSpPr>
          <p:cNvPr id="15" name="Straight Connector 14"/>
          <p:cNvCxnSpPr/>
          <p:nvPr/>
        </p:nvCxnSpPr>
        <p:spPr bwMode="auto">
          <a:xfrm>
            <a:off x="0" y="5715016"/>
            <a:ext cx="2643174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5400000">
            <a:off x="2072476" y="6285714"/>
            <a:ext cx="1142984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643042" y="5857892"/>
            <a:ext cx="928694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6BB162-1921-414C-ADF8-B92F4FC76FF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921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60350"/>
            <a:ext cx="6840538" cy="2043113"/>
          </a:xfrm>
        </p:spPr>
        <p:txBody>
          <a:bodyPr/>
          <a:lstStyle/>
          <a:p>
            <a:pPr eaLnBrk="1" hangingPunct="1"/>
            <a:r>
              <a:rPr lang="de-CH" smtClean="0"/>
              <a:t>WTF is in it?</a:t>
            </a:r>
            <a:endParaRPr lang="en-US" sz="2400" dirty="0" smtClean="0"/>
          </a:p>
        </p:txBody>
      </p:sp>
      <p:grpSp>
        <p:nvGrpSpPr>
          <p:cNvPr id="20" name="Group 19"/>
          <p:cNvGrpSpPr/>
          <p:nvPr/>
        </p:nvGrpSpPr>
        <p:grpSpPr>
          <a:xfrm>
            <a:off x="571472" y="1785926"/>
            <a:ext cx="7929618" cy="3929090"/>
            <a:chOff x="4357686" y="1714488"/>
            <a:chExt cx="4786314" cy="2071690"/>
          </a:xfrm>
        </p:grpSpPr>
        <p:pic>
          <p:nvPicPr>
            <p:cNvPr id="5" name="Picture 4" descr="packet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2132" y="2857496"/>
              <a:ext cx="785806" cy="928682"/>
            </a:xfrm>
            <a:prstGeom prst="rect">
              <a:avLst/>
            </a:prstGeom>
          </p:spPr>
        </p:pic>
        <p:pic>
          <p:nvPicPr>
            <p:cNvPr id="6" name="Picture 5" descr="packet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58148" y="2786058"/>
              <a:ext cx="785806" cy="928682"/>
            </a:xfrm>
            <a:prstGeom prst="rect">
              <a:avLst/>
            </a:prstGeom>
          </p:spPr>
        </p:pic>
        <p:pic>
          <p:nvPicPr>
            <p:cNvPr id="7" name="Picture 6" descr="packet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0628" y="1785926"/>
              <a:ext cx="785806" cy="928682"/>
            </a:xfrm>
            <a:prstGeom prst="rect">
              <a:avLst/>
            </a:prstGeom>
          </p:spPr>
        </p:pic>
        <p:pic>
          <p:nvPicPr>
            <p:cNvPr id="8" name="Picture 7" descr="packet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57950" y="1785926"/>
              <a:ext cx="785806" cy="928682"/>
            </a:xfrm>
            <a:prstGeom prst="rect">
              <a:avLst/>
            </a:prstGeom>
          </p:spPr>
        </p:pic>
        <p:pic>
          <p:nvPicPr>
            <p:cNvPr id="9" name="Picture 8" descr="packet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58148" y="1714488"/>
              <a:ext cx="785806" cy="928682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 bwMode="auto">
            <a:xfrm rot="10800000">
              <a:off x="4357686" y="2285992"/>
              <a:ext cx="500066" cy="158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rot="10800000" flipV="1">
              <a:off x="4510086" y="2428868"/>
              <a:ext cx="419104" cy="9524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rot="10800000">
              <a:off x="5929322" y="2285992"/>
              <a:ext cx="357190" cy="158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rot="10800000">
              <a:off x="6072198" y="2428868"/>
              <a:ext cx="214314" cy="158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rot="10800000" flipV="1">
              <a:off x="7429520" y="2214554"/>
              <a:ext cx="419104" cy="9524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rot="10800000">
              <a:off x="7572396" y="2357430"/>
              <a:ext cx="214314" cy="158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10800000">
              <a:off x="6286512" y="3214686"/>
              <a:ext cx="500066" cy="158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10800000">
              <a:off x="6500826" y="3357562"/>
              <a:ext cx="276228" cy="158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rot="10800000">
              <a:off x="8715404" y="3214686"/>
              <a:ext cx="357158" cy="158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rot="10800000" flipV="1">
              <a:off x="8724896" y="3357562"/>
              <a:ext cx="419104" cy="9524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3BCA01-CFA9-4176-A7F7-0B66F2A161B4}" type="slidenum">
              <a:rPr lang="fr-FR"/>
              <a:pPr>
                <a:defRPr/>
              </a:pPr>
              <a:t>6</a:t>
            </a:fld>
            <a:endParaRPr lang="fr-FR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285728"/>
            <a:ext cx="8634413" cy="849313"/>
          </a:xfrm>
        </p:spPr>
        <p:txBody>
          <a:bodyPr/>
          <a:lstStyle/>
          <a:p>
            <a:pPr eaLnBrk="1" hangingPunct="1"/>
            <a:r>
              <a:rPr lang="de-CH" dirty="0" smtClean="0"/>
              <a:t>Traffic Mining: </a:t>
            </a:r>
            <a:br>
              <a:rPr lang="de-CH" dirty="0" smtClean="0"/>
            </a:br>
            <a:r>
              <a:rPr lang="de-CH" sz="2400" dirty="0" smtClean="0"/>
              <a:t> </a:t>
            </a:r>
            <a:r>
              <a:rPr lang="de-CH" sz="1800" dirty="0" smtClean="0"/>
              <a:t>Hidden Knowledge: Listen | See, Understand, Invariants </a:t>
            </a:r>
            <a:r>
              <a:rPr lang="de-CH" sz="1800" dirty="0" smtClean="0">
                <a:sym typeface="Wingdings" pitchFamily="2" charset="2"/>
              </a:rPr>
              <a:t></a:t>
            </a:r>
            <a:r>
              <a:rPr lang="de-CH" sz="1800" dirty="0" smtClean="0"/>
              <a:t> Model</a:t>
            </a:r>
            <a:endParaRPr lang="en-US" sz="1800" dirty="0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1285860"/>
            <a:ext cx="7962900" cy="4222750"/>
          </a:xfrm>
        </p:spPr>
        <p:txBody>
          <a:bodyPr/>
          <a:lstStyle/>
          <a:p>
            <a:pPr eaLnBrk="1" hangingPunct="1"/>
            <a:r>
              <a:rPr lang="de-CH" dirty="0" smtClean="0"/>
              <a:t>Application in</a:t>
            </a:r>
          </a:p>
          <a:p>
            <a:pPr lvl="1" eaLnBrk="1" hangingPunct="1"/>
            <a:r>
              <a:rPr lang="de-CH" dirty="0" smtClean="0">
                <a:solidFill>
                  <a:srgbClr val="FF0000"/>
                </a:solidFill>
              </a:rPr>
              <a:t>Security </a:t>
            </a:r>
            <a:r>
              <a:rPr lang="de-CH" sz="1800" dirty="0" smtClean="0">
                <a:solidFill>
                  <a:srgbClr val="FF0000"/>
                </a:solidFill>
              </a:rPr>
              <a:t>(</a:t>
            </a:r>
            <a:r>
              <a:rPr lang="de-CH" sz="1800" dirty="0" smtClean="0"/>
              <a:t>Classification, </a:t>
            </a:r>
            <a:r>
              <a:rPr lang="de-CH" sz="1800" dirty="0" smtClean="0">
                <a:solidFill>
                  <a:srgbClr val="FF0000"/>
                </a:solidFill>
              </a:rPr>
              <a:t>Decoding of encrypted traffic </a:t>
            </a:r>
            <a:r>
              <a:rPr lang="de-CH" sz="1800" dirty="0" smtClean="0"/>
              <a:t>)</a:t>
            </a:r>
          </a:p>
          <a:p>
            <a:pPr lvl="1" eaLnBrk="1" hangingPunct="1"/>
            <a:r>
              <a:rPr lang="de-CH" dirty="0" smtClean="0">
                <a:solidFill>
                  <a:srgbClr val="0070C0"/>
                </a:solidFill>
              </a:rPr>
              <a:t>Netzwerk usage </a:t>
            </a:r>
            <a:r>
              <a:rPr lang="de-CH" sz="1800" dirty="0" smtClean="0"/>
              <a:t>(VoiP, P2P traffic shaping, skype detection)</a:t>
            </a:r>
          </a:p>
          <a:p>
            <a:pPr lvl="1" eaLnBrk="1" hangingPunct="1"/>
            <a:r>
              <a:rPr lang="de-CH" dirty="0" smtClean="0"/>
              <a:t>Profiling &amp; Marketing </a:t>
            </a:r>
            <a:r>
              <a:rPr lang="de-CH" sz="1800" dirty="0" smtClean="0"/>
              <a:t>(usage performance- &amp; market- index)</a:t>
            </a:r>
          </a:p>
          <a:p>
            <a:pPr lvl="1" eaLnBrk="1" hangingPunct="1"/>
            <a:r>
              <a:rPr lang="de-CH" dirty="0" smtClean="0"/>
              <a:t>Law enforcement and Legal Interception (</a:t>
            </a:r>
            <a:r>
              <a:rPr lang="de-CH" dirty="0" smtClean="0">
                <a:solidFill>
                  <a:srgbClr val="FF0000"/>
                </a:solidFill>
              </a:rPr>
              <a:t>Indication/</a:t>
            </a:r>
            <a:r>
              <a:rPr lang="de-CH" dirty="0" smtClean="0">
                <a:solidFill>
                  <a:srgbClr val="0070C0"/>
                </a:solidFill>
              </a:rPr>
              <a:t>Evidence</a:t>
            </a:r>
            <a:r>
              <a:rPr lang="de-CH" dirty="0" smtClean="0"/>
              <a:t>)</a:t>
            </a:r>
          </a:p>
          <a:p>
            <a:pPr eaLnBrk="1" hangingPunct="1">
              <a:buFont typeface="Wingdings" charset="2"/>
              <a:buNone/>
            </a:pPr>
            <a:endParaRPr lang="de-CH" dirty="0" smtClean="0"/>
          </a:p>
          <a:p>
            <a:pPr lvl="1" eaLnBrk="1" hangingPunct="1">
              <a:buFont typeface="Frutiger 45 Light" pitchFamily="34" charset="0"/>
              <a:buNone/>
            </a:pPr>
            <a:endParaRPr lang="en-US" dirty="0" smtClean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571876"/>
            <a:ext cx="6286544" cy="32861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EAD8959B-C4A7-489A-AD60-E2ADAC31BCE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496"/>
            <a:ext cx="6858016" cy="36433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323850" y="260350"/>
            <a:ext cx="6840538" cy="2043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buFont typeface="Times New Roman" pitchFamily="16" charset="0"/>
              <a:buNone/>
              <a:defRPr/>
            </a:pPr>
            <a:r>
              <a:rPr lang="de-CH" sz="3200" b="1" kern="0" dirty="0" smtClean="0">
                <a:solidFill>
                  <a:srgbClr val="808080"/>
                </a:solidFill>
                <a:latin typeface="+mj-lt"/>
                <a:ea typeface="+mj-ea"/>
                <a:cs typeface="+mj-cs"/>
              </a:rPr>
              <a:t>Traffic Mining:</a:t>
            </a:r>
          </a:p>
          <a:p>
            <a:pPr>
              <a:buFont typeface="Times New Roman" pitchFamily="16" charset="0"/>
              <a:buNone/>
              <a:defRPr/>
            </a:pPr>
            <a:r>
              <a:rPr lang="de-CH" sz="3200" b="1" kern="0" dirty="0" smtClean="0">
                <a:solidFill>
                  <a:srgbClr val="808080"/>
                </a:solidFill>
                <a:latin typeface="+mj-lt"/>
                <a:ea typeface="+mj-ea"/>
                <a:cs typeface="+mj-cs"/>
              </a:rPr>
              <a:t>Encrypted Content Guessing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642910" y="1785926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1" indent="-231775">
              <a:buFont typeface="Arial" pitchFamily="34" charset="0"/>
              <a:buChar char="•"/>
            </a:pPr>
            <a:r>
              <a:rPr lang="de-CH" sz="2400" dirty="0" smtClean="0">
                <a:solidFill>
                  <a:srgbClr val="0070C0"/>
                </a:solidFill>
              </a:rPr>
              <a:t>SSH Command Guessing</a:t>
            </a:r>
          </a:p>
          <a:p>
            <a:pPr marL="231775" lvl="1" indent="-231775">
              <a:buFont typeface="Arial" pitchFamily="34" charset="0"/>
              <a:buChar char="•"/>
            </a:pPr>
            <a:r>
              <a:rPr lang="de-CH" sz="2400" dirty="0" smtClean="0">
                <a:solidFill>
                  <a:srgbClr val="0070C0"/>
                </a:solidFill>
              </a:rPr>
              <a:t>IP Tunnel Content Profiling</a:t>
            </a:r>
          </a:p>
          <a:p>
            <a:pPr marL="231775" lvl="1" indent="-231775">
              <a:buFont typeface="Arial" pitchFamily="34" charset="0"/>
              <a:buChar char="•"/>
            </a:pPr>
            <a:r>
              <a:rPr lang="de-CH" sz="2400" dirty="0" smtClean="0">
                <a:solidFill>
                  <a:srgbClr val="FF0000"/>
                </a:solidFill>
              </a:rPr>
              <a:t>Encrypted Voip Guessing: e.g. Skype</a:t>
            </a:r>
          </a:p>
        </p:txBody>
      </p:sp>
      <p:pic>
        <p:nvPicPr>
          <p:cNvPr id="9" name="Picture 8" descr="MC900064950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3857628"/>
            <a:ext cx="1776679" cy="1567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7177108" cy="1006475"/>
          </a:xfrm>
        </p:spPr>
        <p:txBody>
          <a:bodyPr/>
          <a:lstStyle/>
          <a:p>
            <a:r>
              <a:rPr lang="de-CH" dirty="0" smtClean="0"/>
              <a:t>If you plainly start listening to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4656A36-3283-4D90-A28C-78C7FB20C24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85786" y="1643050"/>
            <a:ext cx="70723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CH" sz="1600" dirty="0">
                <a:solidFill>
                  <a:srgbClr val="0070C0"/>
                </a:solidFill>
              </a:rPr>
              <a:t>22:06:51.410006 IP 193.5.230.58.3910 &gt; 193.5.238.12.80: P 1499:1566(67) ack 2000 win 64126</a:t>
            </a:r>
          </a:p>
          <a:p>
            <a:r>
              <a:rPr lang="de-CH" sz="1600" dirty="0">
                <a:solidFill>
                  <a:srgbClr val="0070C0"/>
                </a:solidFill>
              </a:rPr>
              <a:t>        0x0000:  0000 0c07 ac0d 000f 1fcf 7c45 0800 4500  ..........|E..E.</a:t>
            </a:r>
          </a:p>
          <a:p>
            <a:r>
              <a:rPr lang="de-CH" sz="1600" dirty="0">
                <a:solidFill>
                  <a:srgbClr val="0070C0"/>
                </a:solidFill>
              </a:rPr>
              <a:t>        0x0010:  006b 9634 4000 8006 0e06 c105 e63a c105  .k.4@........:..</a:t>
            </a:r>
          </a:p>
          <a:p>
            <a:r>
              <a:rPr lang="de-CH" sz="1600" dirty="0">
                <a:solidFill>
                  <a:srgbClr val="0070C0"/>
                </a:solidFill>
              </a:rPr>
              <a:t>        0x0020:  ee0c 0f46 0050 1b03 ae44 faba ef9e 5018  ...F.P...D....P.</a:t>
            </a:r>
          </a:p>
          <a:p>
            <a:r>
              <a:rPr lang="de-CH" sz="1600" dirty="0">
                <a:solidFill>
                  <a:srgbClr val="0070C0"/>
                </a:solidFill>
              </a:rPr>
              <a:t>        0x0030:  fa7e 9c0a 0000 </a:t>
            </a:r>
            <a:r>
              <a:rPr lang="de-CH" sz="1600" dirty="0">
                <a:solidFill>
                  <a:srgbClr val="C00000"/>
                </a:solidFill>
              </a:rPr>
              <a:t>28d8 f103 e595 8451 ea09  </a:t>
            </a:r>
            <a:r>
              <a:rPr lang="de-CH" sz="1600" dirty="0"/>
              <a:t>.~....(......Q..</a:t>
            </a:r>
          </a:p>
          <a:p>
            <a:r>
              <a:rPr lang="de-CH" sz="1600" dirty="0">
                <a:solidFill>
                  <a:srgbClr val="0070C0"/>
                </a:solidFill>
              </a:rPr>
              <a:t>        0x0040:  </a:t>
            </a:r>
            <a:r>
              <a:rPr lang="de-CH" sz="1600" dirty="0">
                <a:solidFill>
                  <a:srgbClr val="C00000"/>
                </a:solidFill>
              </a:rPr>
              <a:t>ba2c 8e91 9139 55bf df8d 1e07 e701 7a09  </a:t>
            </a:r>
            <a:r>
              <a:rPr lang="de-CH" sz="1600" dirty="0"/>
              <a:t>.,...9U.......z.</a:t>
            </a:r>
          </a:p>
          <a:p>
            <a:r>
              <a:rPr lang="de-CH" sz="1600" dirty="0">
                <a:solidFill>
                  <a:srgbClr val="0070C0"/>
                </a:solidFill>
              </a:rPr>
              <a:t>        0x0050:  </a:t>
            </a:r>
            <a:r>
              <a:rPr lang="de-CH" sz="1600" dirty="0">
                <a:solidFill>
                  <a:srgbClr val="C00000"/>
                </a:solidFill>
              </a:rPr>
              <a:t>cf96 8f05 84c2 58a8 d66b d52b 0a56 e480  </a:t>
            </a:r>
            <a:r>
              <a:rPr lang="de-CH" sz="1600" dirty="0"/>
              <a:t>......X..k.+.V..</a:t>
            </a:r>
          </a:p>
          <a:p>
            <a:r>
              <a:rPr lang="de-CH" sz="1600" dirty="0">
                <a:solidFill>
                  <a:srgbClr val="0070C0"/>
                </a:solidFill>
              </a:rPr>
              <a:t>        0x0060:  </a:t>
            </a:r>
            <a:r>
              <a:rPr lang="de-CH" sz="1600" dirty="0">
                <a:solidFill>
                  <a:srgbClr val="C00000"/>
                </a:solidFill>
              </a:rPr>
              <a:t>472d e34b 87d2 5c64 695a 580f f649 5385  </a:t>
            </a:r>
            <a:r>
              <a:rPr lang="de-CH" sz="1600" dirty="0"/>
              <a:t>G-.K..\diZX..IS.</a:t>
            </a:r>
          </a:p>
          <a:p>
            <a:r>
              <a:rPr lang="de-CH" sz="1600" dirty="0">
                <a:solidFill>
                  <a:srgbClr val="0070C0"/>
                </a:solidFill>
              </a:rPr>
              <a:t>        0x0070</a:t>
            </a:r>
            <a:r>
              <a:rPr lang="de-CH" sz="1600" dirty="0"/>
              <a:t>:  </a:t>
            </a:r>
            <a:r>
              <a:rPr lang="de-CH" sz="1600" dirty="0">
                <a:solidFill>
                  <a:srgbClr val="C00000"/>
                </a:solidFill>
              </a:rPr>
              <a:t>ea31 721f d699 f905 e7                   </a:t>
            </a:r>
            <a:r>
              <a:rPr lang="de-CH" sz="1100" dirty="0"/>
              <a:t>.1r......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71538" y="5214950"/>
            <a:ext cx="5000649" cy="1214437"/>
            <a:chOff x="1071538" y="5214950"/>
            <a:chExt cx="5000649" cy="1214437"/>
          </a:xfrm>
        </p:grpSpPr>
        <p:graphicFrame>
          <p:nvGraphicFramePr>
            <p:cNvPr id="161794" name="Object 2"/>
            <p:cNvGraphicFramePr>
              <a:graphicFrameLocks/>
            </p:cNvGraphicFramePr>
            <p:nvPr/>
          </p:nvGraphicFramePr>
          <p:xfrm>
            <a:off x="4500562" y="5214950"/>
            <a:ext cx="1571625" cy="1214437"/>
          </p:xfrm>
          <a:graphic>
            <a:graphicData uri="http://schemas.openxmlformats.org/presentationml/2006/ole">
              <p:oleObj spid="_x0000_s161794" name="Clip" r:id="rId3" imgW="3662280" imgH="2525400" progId="">
                <p:embed/>
              </p:oleObj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1071538" y="5500702"/>
              <a:ext cx="3071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2400" dirty="0" smtClean="0">
                  <a:solidFill>
                    <a:srgbClr val="0070C0"/>
                  </a:solidFill>
                </a:rPr>
                <a:t>You will end like that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643834" y="321468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rgbClr val="FF0000"/>
                </a:solidFill>
              </a:rPr>
              <a:t>Payload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15272" y="235743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rgbClr val="0070C0"/>
                </a:solidFill>
              </a:rPr>
              <a:t>Header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rot="10800000" flipV="1">
            <a:off x="3929058" y="714356"/>
            <a:ext cx="2714644" cy="2643206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A64C1F-F230-4D4F-AD84-BD358CA23F9D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pic>
        <p:nvPicPr>
          <p:cNvPr id="4103" name="Picture 6" descr="C:\Documents and Settings\tgdbust2\Local Settings\Temporary Internet Files\Content.IE5\ZCAFZSYR\MPj0430836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500042"/>
            <a:ext cx="2214562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0" descr="C:\Documents and Settings\tgdbust2\Local Settings\Temporary Internet Files\Content.IE5\ZCAFZSYR\MCj0428347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285860"/>
            <a:ext cx="54133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Title 2"/>
          <p:cNvSpPr>
            <a:spLocks noGrp="1"/>
          </p:cNvSpPr>
          <p:nvPr>
            <p:ph type="title"/>
          </p:nvPr>
        </p:nvSpPr>
        <p:spPr>
          <a:xfrm>
            <a:off x="714348" y="785794"/>
            <a:ext cx="7929618" cy="1350962"/>
          </a:xfrm>
        </p:spPr>
        <p:txBody>
          <a:bodyPr/>
          <a:lstStyle/>
          <a:p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Distinguish             from        by listening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 flipH="1" flipV="1">
            <a:off x="6429375" y="4000500"/>
            <a:ext cx="1000125" cy="71437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643313" y="5500689"/>
            <a:ext cx="4000502" cy="1275235"/>
            <a:chOff x="3714744" y="5072073"/>
            <a:chExt cx="4000530" cy="1593409"/>
          </a:xfrm>
        </p:grpSpPr>
        <p:cxnSp>
          <p:nvCxnSpPr>
            <p:cNvPr id="13" name="Straight Arrow Connector 12"/>
            <p:cNvCxnSpPr/>
            <p:nvPr/>
          </p:nvCxnSpPr>
          <p:spPr>
            <a:xfrm rot="5400000">
              <a:off x="4322891" y="5392621"/>
              <a:ext cx="642682" cy="1588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6216013" y="5428325"/>
              <a:ext cx="714091" cy="1587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3" name="TextBox 16"/>
            <p:cNvSpPr txBox="1">
              <a:spLocks noChangeArrowheads="1"/>
            </p:cNvSpPr>
            <p:nvPr/>
          </p:nvSpPr>
          <p:spPr bwMode="auto">
            <a:xfrm>
              <a:off x="3714744" y="5857891"/>
              <a:ext cx="1785951" cy="461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CH" dirty="0">
                  <a:solidFill>
                    <a:srgbClr val="0070C0"/>
                  </a:solidFill>
                </a:rPr>
                <a:t>Packet Length</a:t>
              </a:r>
            </a:p>
          </p:txBody>
        </p:sp>
        <p:sp>
          <p:nvSpPr>
            <p:cNvPr id="4114" name="TextBox 17"/>
            <p:cNvSpPr txBox="1">
              <a:spLocks noChangeArrowheads="1"/>
            </p:cNvSpPr>
            <p:nvPr/>
          </p:nvSpPr>
          <p:spPr bwMode="auto">
            <a:xfrm>
              <a:off x="5643571" y="5857890"/>
              <a:ext cx="2071703" cy="807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CH" dirty="0">
                  <a:solidFill>
                    <a:srgbClr val="0070C0"/>
                  </a:solidFill>
                </a:rPr>
                <a:t>Packet Fire </a:t>
              </a:r>
              <a:r>
                <a:rPr lang="de-CH" dirty="0" smtClean="0">
                  <a:solidFill>
                    <a:srgbClr val="0070C0"/>
                  </a:solidFill>
                </a:rPr>
                <a:t>Rate</a:t>
              </a:r>
              <a:endParaRPr lang="de-CH" dirty="0">
                <a:solidFill>
                  <a:srgbClr val="0070C0"/>
                </a:solidFill>
              </a:endParaRPr>
            </a:p>
            <a:p>
              <a:r>
                <a:rPr lang="de-CH" dirty="0" smtClean="0">
                  <a:solidFill>
                    <a:srgbClr val="0070C0"/>
                  </a:solidFill>
                </a:rPr>
                <a:t>(Interdistance)</a:t>
              </a:r>
              <a:endParaRPr lang="de-CH" dirty="0">
                <a:solidFill>
                  <a:srgbClr val="0070C0"/>
                </a:solidFill>
              </a:endParaRPr>
            </a:p>
          </p:txBody>
        </p:sp>
      </p:grpSp>
      <p:sp>
        <p:nvSpPr>
          <p:cNvPr id="410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CH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2143125" y="2357438"/>
          <a:ext cx="5105400" cy="1557337"/>
        </p:xfrm>
        <a:graphic>
          <a:graphicData uri="http://schemas.openxmlformats.org/presentationml/2006/ole">
            <p:oleObj spid="_x0000_s162818" name="Visio" r:id="rId5" imgW="10221694" imgH="3551277" progId="Visio.Drawing.11">
              <p:embed/>
            </p:oleObj>
          </a:graphicData>
        </a:graphic>
      </p:graphicFrame>
      <p:sp>
        <p:nvSpPr>
          <p:cNvPr id="4109" name="TextBox 18"/>
          <p:cNvSpPr txBox="1">
            <a:spLocks noChangeArrowheads="1"/>
          </p:cNvSpPr>
          <p:nvPr/>
        </p:nvSpPr>
        <p:spPr bwMode="auto">
          <a:xfrm>
            <a:off x="571501" y="2928938"/>
            <a:ext cx="1357294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CH" sz="1400" dirty="0" smtClean="0">
                <a:solidFill>
                  <a:srgbClr val="FF0000"/>
                </a:solidFill>
              </a:rPr>
              <a:t>Gap in tracks</a:t>
            </a:r>
            <a:endParaRPr lang="de-CH" sz="1400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785918" y="3000376"/>
            <a:ext cx="2428895" cy="71434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4348" y="214290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 smtClean="0">
                <a:solidFill>
                  <a:schemeClr val="bg2"/>
                </a:solidFill>
                <a:latin typeface="+mj-lt"/>
              </a:rPr>
              <a:t>So, what is the Task?</a:t>
            </a:r>
            <a:endParaRPr lang="en-US" sz="3600" b="1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0" name="Picture 19" descr="MC900064950.W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562" y="3286124"/>
            <a:ext cx="500066" cy="428628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285720" y="4071939"/>
            <a:ext cx="7610505" cy="622300"/>
            <a:chOff x="285720" y="4071939"/>
            <a:chExt cx="7610505" cy="622300"/>
          </a:xfrm>
        </p:grpSpPr>
        <p:graphicFrame>
          <p:nvGraphicFramePr>
            <p:cNvPr id="4099" name="Object 8"/>
            <p:cNvGraphicFramePr>
              <a:graphicFrameLocks noChangeAspect="1"/>
            </p:cNvGraphicFramePr>
            <p:nvPr/>
          </p:nvGraphicFramePr>
          <p:xfrm>
            <a:off x="1892300" y="4071939"/>
            <a:ext cx="6003925" cy="622300"/>
          </p:xfrm>
          <a:graphic>
            <a:graphicData uri="http://schemas.openxmlformats.org/presentationml/2006/ole">
              <p:oleObj spid="_x0000_s162819" name="Equation" r:id="rId7" imgW="2044440" imgH="253800" progId="Equation.3">
                <p:embed/>
              </p:oleObj>
            </a:graphicData>
          </a:graphic>
        </p:graphicFrame>
        <p:sp>
          <p:nvSpPr>
            <p:cNvPr id="31" name="TextBox 30"/>
            <p:cNvSpPr txBox="1"/>
            <p:nvPr/>
          </p:nvSpPr>
          <p:spPr>
            <a:xfrm>
              <a:off x="285720" y="4143380"/>
              <a:ext cx="1643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2400" dirty="0" smtClean="0">
                  <a:solidFill>
                    <a:schemeClr val="tx1"/>
                  </a:solidFill>
                </a:rPr>
                <a:t>Sound</a:t>
              </a:r>
              <a:r>
                <a:rPr lang="de-CH" dirty="0" smtClean="0">
                  <a:solidFill>
                    <a:schemeClr val="tx1"/>
                  </a:solidFill>
                </a:rPr>
                <a:t>    </a:t>
              </a:r>
              <a:r>
                <a:rPr lang="de-CH" sz="2800" dirty="0" smtClean="0">
                  <a:solidFill>
                    <a:schemeClr val="tx1"/>
                  </a:solidFill>
                </a:rPr>
                <a:t>~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397126" y="4643446"/>
            <a:ext cx="4992688" cy="790568"/>
            <a:chOff x="2397126" y="4643446"/>
            <a:chExt cx="4992688" cy="790568"/>
          </a:xfrm>
        </p:grpSpPr>
        <p:graphicFrame>
          <p:nvGraphicFramePr>
            <p:cNvPr id="4100" name="Object 9"/>
            <p:cNvGraphicFramePr>
              <a:graphicFrameLocks noChangeAspect="1"/>
            </p:cNvGraphicFramePr>
            <p:nvPr/>
          </p:nvGraphicFramePr>
          <p:xfrm>
            <a:off x="2397126" y="4999039"/>
            <a:ext cx="4992688" cy="434975"/>
          </p:xfrm>
          <a:graphic>
            <a:graphicData uri="http://schemas.openxmlformats.org/presentationml/2006/ole">
              <p:oleObj spid="_x0000_s162820" name="Equation" r:id="rId8" imgW="1612800" imgH="215640" progId="Equation.3">
                <p:embed/>
              </p:oleObj>
            </a:graphicData>
          </a:graphic>
        </p:graphicFrame>
        <p:cxnSp>
          <p:nvCxnSpPr>
            <p:cNvPr id="33" name="Straight Arrow Connector 32"/>
            <p:cNvCxnSpPr/>
            <p:nvPr/>
          </p:nvCxnSpPr>
          <p:spPr bwMode="auto">
            <a:xfrm rot="10800000" flipV="1">
              <a:off x="3500430" y="4643446"/>
              <a:ext cx="1285884" cy="35719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35957</TotalTime>
  <Words>1143</Words>
  <PresentationFormat>On-screen Show (4:3)</PresentationFormat>
  <Paragraphs>277</Paragraphs>
  <Slides>36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Office Theme</vt:lpstr>
      <vt:lpstr>1_Office Theme</vt:lpstr>
      <vt:lpstr>2_Office Theme</vt:lpstr>
      <vt:lpstr>3_Office Theme</vt:lpstr>
      <vt:lpstr>Clip</vt:lpstr>
      <vt:lpstr>Visio</vt:lpstr>
      <vt:lpstr>Equation</vt:lpstr>
      <vt:lpstr>Encrypted Traffic Mining (TM)  e.g. Leaks in Skype</vt:lpstr>
      <vt:lpstr>Contents</vt:lpstr>
      <vt:lpstr>  </vt:lpstr>
      <vt:lpstr>Slide 4</vt:lpstr>
      <vt:lpstr>WTF is in it?</vt:lpstr>
      <vt:lpstr>Traffic Mining:   Hidden Knowledge: Listen | See, Understand, Invariants  Model</vt:lpstr>
      <vt:lpstr>Slide 7</vt:lpstr>
      <vt:lpstr>If you plainly start listening to this</vt:lpstr>
      <vt:lpstr> Distinguish             from        by listening</vt:lpstr>
      <vt:lpstr>Why Skype?</vt:lpstr>
      <vt:lpstr>TM Exercise: See the features?</vt:lpstr>
      <vt:lpstr>Hypotheses</vt:lpstr>
      <vt:lpstr>Parameters influencing IP output </vt:lpstr>
      <vt:lpstr>Assumptions</vt:lpstr>
      <vt:lpstr>Basic Lab setup</vt:lpstr>
      <vt:lpstr>1. Engineering Approach: Influencing Parameters</vt:lpstr>
      <vt:lpstr>Derive the Transfer Function</vt:lpstr>
      <vt:lpstr>Example: Frequency sweep</vt:lpstr>
      <vt:lpstr>Result: Skype Transfer Model</vt:lpstr>
      <vt:lpstr>2. Mining Approach</vt:lpstr>
      <vt:lpstr>Attack, Comb, Decay, Sustain, Release </vt:lpstr>
      <vt:lpstr>Results: Signal Invariant Analysis</vt:lpstr>
      <vt:lpstr>Sentence Signals</vt:lpstr>
      <vt:lpstr>Different Sentences same Speaker</vt:lpstr>
      <vt:lpstr>Signal Differentiation: Dynamic Time Warping (DTW) 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Vorlage</dc:subject>
  <dc:creator>Schwander Jacqueline RUAG H</dc:creator>
  <cp:lastModifiedBy>stbf104g</cp:lastModifiedBy>
  <cp:revision>572</cp:revision>
  <cp:lastPrinted>1601-01-01T00:00:00Z</cp:lastPrinted>
  <dcterms:created xsi:type="dcterms:W3CDTF">2010-10-11T13:21:51Z</dcterms:created>
  <dcterms:modified xsi:type="dcterms:W3CDTF">2011-12-24T17:39:41Z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seRef">
    <vt:lpwstr>1</vt:lpwstr>
  </property>
</Properties>
</file>